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66" r:id="rId4"/>
    <p:sldId id="267" r:id="rId5"/>
    <p:sldId id="264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5EA"/>
    <a:srgbClr val="E9E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38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11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19.4.2021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400" dirty="0"/>
              <a:t>WF on A-MPR for n1 45 </a:t>
            </a:r>
            <a:r>
              <a:rPr lang="en-GB" altLang="zh-CN" sz="4400" dirty="0" smtClean="0"/>
              <a:t>MHz</a:t>
            </a:r>
            <a:endParaRPr lang="fi-FI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</a:t>
            </a:r>
            <a:r>
              <a:rPr lang="fi-FI" dirty="0" smtClean="0"/>
              <a:t>Telecom, []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R4-2105366</a:t>
            </a:r>
            <a:endParaRPr lang="en-US" altLang="zh-CN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3324" y="335541"/>
            <a:ext cx="6142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</a:t>
            </a:r>
            <a:r>
              <a:rPr lang="en-US" dirty="0" smtClean="0"/>
              <a:t>98-bis-e</a:t>
            </a:r>
            <a:r>
              <a:rPr lang="en-US" dirty="0"/>
              <a:t>	</a:t>
            </a:r>
          </a:p>
          <a:p>
            <a:r>
              <a:rPr lang="en-US" dirty="0" smtClean="0"/>
              <a:t>Electronic Meeting</a:t>
            </a:r>
            <a:r>
              <a:rPr lang="en-US" dirty="0"/>
              <a:t>, </a:t>
            </a:r>
            <a:r>
              <a:rPr lang="en-US" dirty="0" smtClean="0"/>
              <a:t>12th </a:t>
            </a:r>
            <a:r>
              <a:rPr lang="en-US" dirty="0"/>
              <a:t>– 20th April, </a:t>
            </a:r>
            <a:r>
              <a:rPr lang="en-US" dirty="0" smtClean="0"/>
              <a:t>2021</a:t>
            </a:r>
          </a:p>
          <a:p>
            <a:r>
              <a:rPr lang="en-GB" altLang="zh-CN" dirty="0" smtClean="0"/>
              <a:t>Agenda: 7.25.1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65544"/>
            <a:ext cx="11353801" cy="4935255"/>
          </a:xfrm>
        </p:spPr>
        <p:txBody>
          <a:bodyPr>
            <a:noAutofit/>
          </a:bodyPr>
          <a:lstStyle/>
          <a:p>
            <a:r>
              <a:rPr lang="en-US" dirty="0"/>
              <a:t>The contributions submitted in RAN4 #</a:t>
            </a:r>
            <a:r>
              <a:rPr lang="en-US" dirty="0" smtClean="0"/>
              <a:t>98-bis-e and #98-e meetings </a:t>
            </a:r>
            <a:r>
              <a:rPr lang="en-US" dirty="0"/>
              <a:t>for </a:t>
            </a:r>
            <a:r>
              <a:rPr lang="en-US" dirty="0" smtClean="0"/>
              <a:t>A-MPR requirements for Band n1 45MHz:</a:t>
            </a:r>
            <a:endParaRPr lang="en-US" dirty="0"/>
          </a:p>
          <a:p>
            <a:pPr lvl="1"/>
            <a:r>
              <a:rPr lang="pt-BR" sz="2000" dirty="0" smtClean="0"/>
              <a:t>R4-2105171, n1 </a:t>
            </a:r>
            <a:r>
              <a:rPr lang="pt-BR" sz="2000" dirty="0"/>
              <a:t>35 and 45MHz BW </a:t>
            </a:r>
            <a:r>
              <a:rPr lang="pt-BR" sz="2000" dirty="0" smtClean="0"/>
              <a:t>AMPR, Qualcomm</a:t>
            </a:r>
          </a:p>
          <a:p>
            <a:pPr lvl="1"/>
            <a:r>
              <a:rPr lang="en-US" sz="2000" dirty="0" smtClean="0"/>
              <a:t>R4-2106282, Discussion on A-MPR for 45MHz CBW for Band n1, China Telecom</a:t>
            </a:r>
          </a:p>
          <a:p>
            <a:pPr lvl="1"/>
            <a:r>
              <a:rPr lang="en-US" sz="2000" dirty="0" smtClean="0"/>
              <a:t>R4-2106484, A-MPR </a:t>
            </a:r>
            <a:r>
              <a:rPr lang="en-US" sz="2000" dirty="0"/>
              <a:t>for n1 </a:t>
            </a:r>
            <a:r>
              <a:rPr lang="en-US" sz="2000" dirty="0" smtClean="0"/>
              <a:t>45MHz, Huawei</a:t>
            </a:r>
            <a:r>
              <a:rPr lang="en-US" sz="2000" dirty="0"/>
              <a:t>, </a:t>
            </a:r>
            <a:r>
              <a:rPr lang="en-US" sz="2000" dirty="0" err="1" smtClean="0"/>
              <a:t>HiSilicon</a:t>
            </a:r>
            <a:endParaRPr lang="en-US" sz="2000" dirty="0" smtClean="0"/>
          </a:p>
          <a:p>
            <a:pPr lvl="1"/>
            <a:r>
              <a:rPr lang="en-GB" altLang="zh-CN" sz="2000" dirty="0" smtClean="0"/>
              <a:t>R4-2100516, </a:t>
            </a:r>
            <a:r>
              <a:rPr lang="en-GB" altLang="zh-CN" sz="2000" dirty="0"/>
              <a:t>A-MPR Proposal for n1 and 45MHz </a:t>
            </a:r>
            <a:r>
              <a:rPr lang="en-GB" altLang="zh-CN" sz="2000" dirty="0" smtClean="0"/>
              <a:t>CBW, Apple</a:t>
            </a:r>
            <a:endParaRPr lang="en-US" sz="2000" dirty="0"/>
          </a:p>
          <a:p>
            <a:pPr lvl="1"/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3252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Background: options for </a:t>
            </a:r>
            <a:r>
              <a:rPr lang="en-US" altLang="zh-CN" dirty="0" smtClean="0"/>
              <a:t>NS_48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911519"/>
              </p:ext>
            </p:extLst>
          </p:nvPr>
        </p:nvGraphicFramePr>
        <p:xfrm>
          <a:off x="985105" y="1455064"/>
          <a:ext cx="9975169" cy="5121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257"/>
                <a:gridCol w="1347257"/>
                <a:gridCol w="1822439"/>
                <a:gridCol w="2319469"/>
                <a:gridCol w="2319469"/>
                <a:gridCol w="819278"/>
              </a:tblGrid>
              <a:tr h="36878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Options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Carrier Center Frequency, Fc,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Regions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A-MPR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err="1" smtClean="0">
                          <a:solidFill>
                            <a:schemeClr val="bg1"/>
                          </a:solidFill>
                          <a:effectLst/>
                        </a:rPr>
                        <a:t>RBend</a:t>
                      </a: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LCRB*12*SCS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5856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</a:rPr>
                        <a:t> 1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</a:rPr>
                        <a:t>45MHz</a:t>
                      </a:r>
                      <a:endParaRPr lang="zh-CN" sz="1600" b="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+mn-lt"/>
                        </a:rPr>
                        <a:t>1942.5 ≤ F</a:t>
                      </a:r>
                      <a:r>
                        <a:rPr lang="en-US" sz="1400" kern="1200" baseline="-25000" dirty="0">
                          <a:effectLst/>
                          <a:latin typeface="+mn-lt"/>
                        </a:rPr>
                        <a:t>C</a:t>
                      </a:r>
                      <a:r>
                        <a:rPr lang="en-US" sz="1400" kern="120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400" kern="1200">
                          <a:effectLst/>
                          <a:latin typeface="+mn-lt"/>
                        </a:rPr>
                        <a:t>≤ </a:t>
                      </a:r>
                      <a:r>
                        <a:rPr lang="en-US" sz="1400" kern="1200" smtClean="0">
                          <a:effectLst/>
                          <a:latin typeface="+mn-lt"/>
                        </a:rPr>
                        <a:t>1957.5</a:t>
                      </a:r>
                      <a:endParaRPr lang="zh-CN" sz="1600" dirty="0">
                        <a:effectLst/>
                        <a:latin typeface="+mn-lt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≥0, &lt;[4.5]</a:t>
                      </a: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&gt;0</a:t>
                      </a: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≥[4.5], &lt;[18.9]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≥max (0, 12*SCS*RBend - 3.6)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+mn-lt"/>
                        </a:rPr>
                        <a:t>A4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≥[18.9], &lt;[37.8]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≥[15.3]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≥[30.6], &lt;[37.8]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&lt;1.08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  <a:latin typeface="+mn-lt"/>
                        </a:rPr>
                        <a:t>A5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≥[37.8]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&gt;0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+mn-lt"/>
                        </a:rPr>
                        <a:t>A1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301560">
                <a:tc rowSpan="6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effectLst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</a:rPr>
                        <a:t> 2</a:t>
                      </a:r>
                      <a:endParaRPr lang="zh-CN" altLang="zh-CN" sz="14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  <a:latin typeface="+mn-lt"/>
                        </a:rPr>
                        <a:t>45MHz</a:t>
                      </a:r>
                      <a:endParaRPr lang="zh-CN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1942.5 ≤ Fc ≤1957.5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&gt;=0,    &lt;5.76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latin typeface="+mn-lt"/>
                        </a:rPr>
                        <a:t>&gt;0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&gt;=5.76,    &lt;19.44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&gt;=max(0,12*</a:t>
                      </a:r>
                      <a:r>
                        <a:rPr lang="en-GB" sz="1400" kern="1200" dirty="0" err="1">
                          <a:effectLst/>
                          <a:latin typeface="+mn-lt"/>
                        </a:rPr>
                        <a:t>RB_end</a:t>
                      </a:r>
                      <a:r>
                        <a:rPr lang="en-GB" sz="1400" kern="1200" dirty="0">
                          <a:effectLst/>
                          <a:latin typeface="+mn-lt"/>
                        </a:rPr>
                        <a:t>*SCS-3.6)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latin typeface="+mn-lt"/>
                        </a:rPr>
                        <a:t>A4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3769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&gt;=5.76,    &lt;19.44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&lt;max(0,12*</a:t>
                      </a:r>
                      <a:r>
                        <a:rPr lang="en-GB" sz="1400" kern="1200" dirty="0" err="1">
                          <a:effectLst/>
                          <a:latin typeface="+mn-lt"/>
                        </a:rPr>
                        <a:t>RB_end</a:t>
                      </a:r>
                      <a:r>
                        <a:rPr lang="en-GB" sz="1400" kern="1200" dirty="0">
                          <a:effectLst/>
                          <a:latin typeface="+mn-lt"/>
                        </a:rPr>
                        <a:t>*SCS-3.6)</a:t>
                      </a:r>
                      <a:endParaRPr lang="zh-CN" sz="1400" kern="1200" dirty="0">
                        <a:effectLst/>
                        <a:latin typeface="+mn-lt"/>
                      </a:endParaRPr>
                    </a:p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&gt;=max(0,12*</a:t>
                      </a:r>
                      <a:r>
                        <a:rPr lang="en-GB" sz="1400" kern="1200" dirty="0" err="1">
                          <a:effectLst/>
                          <a:latin typeface="+mn-lt"/>
                        </a:rPr>
                        <a:t>RB_end</a:t>
                      </a:r>
                      <a:r>
                        <a:rPr lang="en-GB" sz="1400" kern="1200" dirty="0">
                          <a:effectLst/>
                          <a:latin typeface="+mn-lt"/>
                        </a:rPr>
                        <a:t>*SCS-5.76)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  <a:tabLst>
                          <a:tab pos="372110" algn="l"/>
                        </a:tabLs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A3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540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&gt;=19.44,     &lt;38.16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&gt;=14.4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540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&gt;=30.24,   &lt;38.16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&lt;1.08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540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&gt;=38.16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&gt;0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effectLst/>
                          <a:latin typeface="+mn-lt"/>
                        </a:rPr>
                        <a:t>A1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row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effectLst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</a:rPr>
                        <a:t> 3</a:t>
                      </a:r>
                      <a:endParaRPr lang="zh-CN" altLang="zh-CN" sz="1400" dirty="0" smtClean="0">
                        <a:effectLst/>
                      </a:endParaRPr>
                    </a:p>
                  </a:txBody>
                  <a:tcPr marL="44450" marR="44450" marT="0" marB="0" anchor="ctr"/>
                </a:tc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45 MHz</a:t>
                      </a:r>
                      <a:endParaRPr lang="zh-CN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1942.5 ≤ FC ≤ 1957.5</a:t>
                      </a:r>
                      <a:endParaRPr lang="zh-CN" sz="1400" kern="1200" dirty="0">
                        <a:effectLst/>
                        <a:latin typeface="+mn-lt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≥0, &lt;4.5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&gt;0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≥4.5, &lt;19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≥max (0, 12*SCS*</a:t>
                      </a:r>
                      <a:r>
                        <a:rPr lang="en-GB" sz="1400" kern="1200" dirty="0" err="1">
                          <a:effectLst/>
                          <a:latin typeface="+mn-lt"/>
                        </a:rPr>
                        <a:t>RBend</a:t>
                      </a:r>
                      <a:r>
                        <a:rPr lang="en-GB" sz="1400" kern="1200" dirty="0">
                          <a:effectLst/>
                          <a:latin typeface="+mn-lt"/>
                        </a:rPr>
                        <a:t> - 3.6)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≥19, &lt;37.44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≥15.4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≥30.96, &lt;37.44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&lt;1.08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≥37.44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&gt;0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A1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9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0726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Background: options for </a:t>
            </a:r>
            <a:r>
              <a:rPr lang="en-US" altLang="zh-CN" dirty="0" smtClean="0"/>
              <a:t>NS_49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448126"/>
              </p:ext>
            </p:extLst>
          </p:nvPr>
        </p:nvGraphicFramePr>
        <p:xfrm>
          <a:off x="646904" y="1295953"/>
          <a:ext cx="11227770" cy="53020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6435"/>
                <a:gridCol w="1516435"/>
                <a:gridCol w="2051286"/>
                <a:gridCol w="1822135"/>
                <a:gridCol w="3399323"/>
                <a:gridCol w="922156"/>
              </a:tblGrid>
              <a:tr h="36878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Options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Carrier Center Frequency, Fc,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Regions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A-MPR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err="1" smtClean="0">
                          <a:solidFill>
                            <a:schemeClr val="bg1"/>
                          </a:solidFill>
                          <a:effectLst/>
                        </a:rPr>
                        <a:t>RBend</a:t>
                      </a: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LCRB*12*SCS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5856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</a:rPr>
                        <a:t> 1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等线"/>
                        </a:rPr>
                        <a:t>45MHz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+mn-lt"/>
                          <a:ea typeface="MS PGothic"/>
                        </a:rPr>
                        <a:t>1945 ≤ F</a:t>
                      </a:r>
                      <a:r>
                        <a:rPr lang="en-US" sz="1400" kern="1200" baseline="-25000" dirty="0">
                          <a:effectLst/>
                          <a:latin typeface="+mn-lt"/>
                          <a:ea typeface="MS PGothic"/>
                        </a:rPr>
                        <a:t>C</a:t>
                      </a:r>
                      <a:r>
                        <a:rPr lang="en-US" sz="1400" kern="1200" dirty="0">
                          <a:effectLst/>
                          <a:latin typeface="+mn-lt"/>
                          <a:ea typeface="MS PGothic"/>
                        </a:rPr>
                        <a:t> ≤ </a:t>
                      </a:r>
                      <a:r>
                        <a:rPr lang="en-US" sz="1400" kern="1200" dirty="0" smtClean="0">
                          <a:effectLst/>
                          <a:latin typeface="+mn-lt"/>
                          <a:ea typeface="MS PGothic"/>
                        </a:rPr>
                        <a:t>1955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等线"/>
                        </a:rPr>
                        <a:t>≥0, &lt;[7.47]</a:t>
                      </a:r>
                      <a:endParaRPr lang="zh-CN" sz="140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等线"/>
                        </a:rPr>
                        <a:t>≥0</a:t>
                      </a:r>
                      <a:endParaRPr lang="zh-CN" sz="140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等线"/>
                        </a:rPr>
                        <a:t>A1</a:t>
                      </a:r>
                      <a:endParaRPr lang="zh-CN" sz="140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/>
                        </a:rPr>
                        <a:t>≥[7.47], &lt;[16.2]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等线"/>
                        </a:rPr>
                        <a:t>&lt; min [1.08, max(0,12*SCS*</a:t>
                      </a:r>
                      <a:r>
                        <a:rPr lang="en-US" sz="1400" kern="1200" dirty="0">
                          <a:effectLst/>
                          <a:latin typeface="+mn-lt"/>
                          <a:ea typeface="等线"/>
                        </a:rPr>
                        <a:t> </a:t>
                      </a:r>
                      <a:r>
                        <a:rPr lang="en-US" sz="1400" kern="1200" dirty="0" err="1">
                          <a:effectLst/>
                          <a:latin typeface="+mn-lt"/>
                          <a:ea typeface="等线"/>
                        </a:rPr>
                        <a:t>RB</a:t>
                      </a:r>
                      <a:r>
                        <a:rPr lang="en-US" sz="1400" kern="1200" baseline="-25000" dirty="0" err="1">
                          <a:effectLst/>
                          <a:latin typeface="+mn-lt"/>
                          <a:ea typeface="等线"/>
                        </a:rPr>
                        <a:t>end</a:t>
                      </a:r>
                      <a:r>
                        <a:rPr lang="en-US" sz="1400" dirty="0">
                          <a:effectLst/>
                          <a:latin typeface="+mn-lt"/>
                          <a:ea typeface="等线"/>
                        </a:rPr>
                        <a:t>-[7.47])]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等线"/>
                        </a:rPr>
                        <a:t>A5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/>
                        </a:rPr>
                        <a:t>≥[31.68], &lt;[37.08]</a:t>
                      </a:r>
                      <a:endParaRPr lang="zh-CN" sz="140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/>
                        </a:rPr>
                        <a:t>&lt;1.08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等线"/>
                        </a:rPr>
                        <a:t>A2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/>
                        </a:rPr>
                        <a:t>&lt;[37.08]</a:t>
                      </a:r>
                      <a:endParaRPr lang="zh-CN" sz="140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/>
                        </a:rPr>
                        <a:t>≥[23.4]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等线"/>
                        </a:rPr>
                        <a:t>A1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/>
                        </a:rPr>
                        <a:t>≥[37.08]</a:t>
                      </a:r>
                      <a:endParaRPr lang="zh-CN" sz="140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/>
                        </a:rPr>
                        <a:t>&gt;0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+mn-lt"/>
                          <a:ea typeface="等线"/>
                        </a:rPr>
                        <a:t>A1</a:t>
                      </a:r>
                      <a:endParaRPr lang="zh-CN" sz="14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301560">
                <a:tc rowSpan="6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effectLst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</a:rPr>
                        <a:t> 2</a:t>
                      </a:r>
                      <a:endParaRPr lang="zh-CN" altLang="zh-CN" sz="14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45MHz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1942.5 ≤ Fc ≤1957.5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&gt;=7.74, &lt;14.4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&lt;max(0,RB_end-7.74)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&gt;=30.96, &lt;35.28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&lt;1.08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3769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540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&lt;35.28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&gt;=15.12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&lt;max(0,RB_end-7.74)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540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&lt;35.28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&lt;15.12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&gt;=11.52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 max(0,RB_end-7.74)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A3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540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&lt;35.28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&gt;=max(0,RB_end-7.74)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A1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2540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&gt;=35.28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&gt;0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A1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CFD5EA"/>
                    </a:solidFill>
                  </a:tcPr>
                </a:tc>
              </a:tr>
              <a:tr h="245856">
                <a:tc row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effectLst/>
                        </a:rPr>
                        <a:t>Option</a:t>
                      </a:r>
                      <a:r>
                        <a:rPr lang="en-US" altLang="zh-CN" sz="1400" baseline="0" dirty="0" smtClean="0">
                          <a:effectLst/>
                        </a:rPr>
                        <a:t> 3</a:t>
                      </a:r>
                      <a:endParaRPr lang="zh-CN" altLang="zh-CN" sz="1400" dirty="0" smtClean="0">
                        <a:effectLst/>
                      </a:endParaRPr>
                    </a:p>
                  </a:txBody>
                  <a:tcPr marL="44450" marR="44450" marT="0" marB="0" anchor="ctr"/>
                </a:tc>
                <a:tc rowSpan="5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45MHz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1942.5 ≤ FC ≤ 1957.5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6.12</a:t>
                      </a: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, &lt;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12.42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 min [1.08, max(0,12*SCS* RBend-6.12)]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A5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≥3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0.96</a:t>
                      </a: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, &lt;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&lt;1.08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A5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≥16.2, &lt;max (0, 12*SCS*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RBend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 – 6.12)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A2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≥max (0, 12*SCS*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RBend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 – 6.12)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A1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&gt;0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A1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51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3148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RAN4 </a:t>
            </a:r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39868"/>
            <a:ext cx="10515600" cy="450937"/>
          </a:xfrm>
        </p:spPr>
        <p:txBody>
          <a:bodyPr>
            <a:normAutofit lnSpcReduction="10000"/>
          </a:bodyPr>
          <a:lstStyle/>
          <a:p>
            <a:r>
              <a:rPr lang="en-GB" altLang="zh-CN" dirty="0" smtClean="0"/>
              <a:t>Agreement on A-MPR for NS_48:</a:t>
            </a:r>
            <a:endParaRPr lang="en-GB" altLang="zh-CN" dirty="0"/>
          </a:p>
          <a:p>
            <a:pPr marL="0" indent="0">
              <a:buNone/>
            </a:pPr>
            <a:endParaRPr lang="zh-CN" altLang="zh-CN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zh-CN" dirty="0">
              <a:solidFill>
                <a:srgbClr val="00B050"/>
              </a:solidFill>
            </a:endParaRPr>
          </a:p>
          <a:p>
            <a:endParaRPr lang="en-GB" altLang="zh-CN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826171"/>
              </p:ext>
            </p:extLst>
          </p:nvPr>
        </p:nvGraphicFramePr>
        <p:xfrm>
          <a:off x="1385938" y="1636601"/>
          <a:ext cx="8627912" cy="1966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257"/>
                <a:gridCol w="1822439"/>
                <a:gridCol w="2319469"/>
                <a:gridCol w="2319469"/>
                <a:gridCol w="819278"/>
              </a:tblGrid>
              <a:tr h="36878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Carrier Center Frequency, Fc,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Regions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A-MPR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err="1" smtClean="0">
                          <a:solidFill>
                            <a:schemeClr val="bg1"/>
                          </a:solidFill>
                          <a:effectLst/>
                        </a:rPr>
                        <a:t>RBend</a:t>
                      </a: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LCRB*12*SCS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5856"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45 MHz</a:t>
                      </a:r>
                      <a:endParaRPr lang="zh-CN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1942.5 ≤ FC ≤ 1957.5</a:t>
                      </a:r>
                      <a:endParaRPr lang="zh-CN" sz="1400" kern="1200" dirty="0">
                        <a:effectLst/>
                        <a:latin typeface="+mn-lt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≥0, &lt;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4.86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&gt;0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≥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4.86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&lt;19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≥max (0, 12*SCS*</a:t>
                      </a:r>
                      <a:r>
                        <a:rPr lang="en-GB" sz="1400" kern="1200" dirty="0" err="1">
                          <a:effectLst/>
                          <a:latin typeface="+mn-lt"/>
                        </a:rPr>
                        <a:t>RB</a:t>
                      </a:r>
                      <a:r>
                        <a:rPr lang="en-GB" sz="1400" kern="1200" baseline="-25000" dirty="0" err="1">
                          <a:effectLst/>
                          <a:latin typeface="+mn-lt"/>
                        </a:rPr>
                        <a:t>end</a:t>
                      </a:r>
                      <a:r>
                        <a:rPr lang="en-GB" sz="1400" kern="1200" dirty="0">
                          <a:effectLst/>
                          <a:latin typeface="+mn-lt"/>
                        </a:rPr>
                        <a:t> - 3.6)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≥19, &lt;37.44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≥15.4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≥30.96, &lt;37.44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&lt;1.08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≥37.44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&gt;0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  <a:latin typeface="+mn-lt"/>
                        </a:rPr>
                        <a:t>A1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solidFill>
                      <a:srgbClr val="E9EBF5"/>
                    </a:solidFill>
                  </a:tcPr>
                </a:tc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865340" y="3661774"/>
            <a:ext cx="10515600" cy="4509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dirty="0" smtClean="0"/>
              <a:t>Agreement on A-MPR for NS_49: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zh-CN" altLang="zh-CN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zh-CN" dirty="0" smtClean="0">
              <a:solidFill>
                <a:srgbClr val="00B050"/>
              </a:solidFill>
            </a:endParaRPr>
          </a:p>
          <a:p>
            <a:endParaRPr lang="en-GB" altLang="zh-CN" dirty="0" smtClean="0"/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053714"/>
              </p:ext>
            </p:extLst>
          </p:nvPr>
        </p:nvGraphicFramePr>
        <p:xfrm>
          <a:off x="1391433" y="4204567"/>
          <a:ext cx="9711335" cy="1966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6435"/>
                <a:gridCol w="2051286"/>
                <a:gridCol w="1822135"/>
                <a:gridCol w="3399323"/>
                <a:gridCol w="922156"/>
              </a:tblGrid>
              <a:tr h="36878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Carrier Center Frequency, Fc, MHz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Regions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A-MPR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450" marR="44450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7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err="1" smtClean="0">
                          <a:solidFill>
                            <a:schemeClr val="bg1"/>
                          </a:solidFill>
                          <a:effectLst/>
                        </a:rPr>
                        <a:t>RBend</a:t>
                      </a: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LCRB*12*SCS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MHz</a:t>
                      </a:r>
                      <a:endParaRPr lang="zh-CN" altLang="zh-CN" sz="12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5856">
                <a:tc rowSpan="5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45MHz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1942.5 ≤ FC ≤ 1957.5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6.12</a:t>
                      </a: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, &lt;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12.42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 min [1.08, max(0,12*SCS* RB</a:t>
                      </a:r>
                      <a:r>
                        <a:rPr lang="zh-CN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end</a:t>
                      </a: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-6.12)]</a:t>
                      </a: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A5</a:t>
                      </a:r>
                    </a:p>
                  </a:txBody>
                  <a:tcPr marL="44450" marR="4445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≥3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0.96</a:t>
                      </a: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, &lt;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&lt;1.08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A5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≥16.2, &lt;max (0, 12*SCS*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RB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end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 – 6.12)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A2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&lt;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≥max (0, 12*SCS*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RB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end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 – 6.12)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A1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  <a:tr h="245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≥</a:t>
                      </a: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36.72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等线"/>
                        <a:cs typeface="+mn-cs"/>
                      </a:endParaRP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&gt;0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等线"/>
                          <a:cs typeface="+mn-cs"/>
                        </a:rPr>
                        <a:t>A1</a:t>
                      </a:r>
                    </a:p>
                  </a:txBody>
                  <a:tcPr marL="44450" marR="44450" marT="0" marB="0" anchor="ctr">
                    <a:solidFill>
                      <a:srgbClr val="E9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725</Words>
  <Application>Microsoft Office PowerPoint</Application>
  <PresentationFormat>自定义</PresentationFormat>
  <Paragraphs>209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A-MPR for n1 45 MHz</vt:lpstr>
      <vt:lpstr>Background</vt:lpstr>
      <vt:lpstr>Background: options for NS_48</vt:lpstr>
      <vt:lpstr>Background: options for NS_49</vt:lpstr>
      <vt:lpstr>RAN4 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A-MPR for n1 45 MHz</dc:title>
  <dc:creator>China Telecom</dc:creator>
  <cp:lastModifiedBy>Bo Liu, CTC</cp:lastModifiedBy>
  <cp:revision>186</cp:revision>
  <dcterms:created xsi:type="dcterms:W3CDTF">2019-05-15T02:20:00Z</dcterms:created>
  <dcterms:modified xsi:type="dcterms:W3CDTF">2021-04-19T14:27:14Z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1612258269</vt:lpwstr>
  </property>
</Properties>
</file>