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3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6" d="100"/>
          <a:sy n="96" d="100"/>
        </p:scale>
        <p:origin x="4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hvodian, Bill [CTO]" userId="24ddce14-b8f7-4f54-af74-631294b67ab0" providerId="ADAL" clId="{0010071B-5951-497C-8A68-5A42365CDA88}"/>
    <pc:docChg chg="modSld">
      <pc:chgData name="Shvodian, Bill [CTO]" userId="24ddce14-b8f7-4f54-af74-631294b67ab0" providerId="ADAL" clId="{0010071B-5951-497C-8A68-5A42365CDA88}" dt="2020-08-26T17:11:31.073" v="1" actId="20577"/>
      <pc:docMkLst>
        <pc:docMk/>
      </pc:docMkLst>
      <pc:sldChg chg="modSp mod">
        <pc:chgData name="Shvodian, Bill [CTO]" userId="24ddce14-b8f7-4f54-af74-631294b67ab0" providerId="ADAL" clId="{0010071B-5951-497C-8A68-5A42365CDA88}" dt="2020-08-26T17:11:26.946" v="0" actId="20577"/>
        <pc:sldMkLst>
          <pc:docMk/>
          <pc:sldMk cId="2267994850" sldId="261"/>
        </pc:sldMkLst>
        <pc:spChg chg="mod">
          <ac:chgData name="Shvodian, Bill [CTO]" userId="24ddce14-b8f7-4f54-af74-631294b67ab0" providerId="ADAL" clId="{0010071B-5951-497C-8A68-5A42365CDA88}" dt="2020-08-26T17:11:26.946" v="0" actId="20577"/>
          <ac:spMkLst>
            <pc:docMk/>
            <pc:sldMk cId="2267994850" sldId="261"/>
            <ac:spMk id="2" creationId="{00000000-0000-0000-0000-000000000000}"/>
          </ac:spMkLst>
        </pc:spChg>
      </pc:sldChg>
      <pc:sldChg chg="modSp mod">
        <pc:chgData name="Shvodian, Bill [CTO]" userId="24ddce14-b8f7-4f54-af74-631294b67ab0" providerId="ADAL" clId="{0010071B-5951-497C-8A68-5A42365CDA88}" dt="2020-08-26T17:11:31.073" v="1" actId="20577"/>
        <pc:sldMkLst>
          <pc:docMk/>
          <pc:sldMk cId="3276625537" sldId="263"/>
        </pc:sldMkLst>
        <pc:spChg chg="mod">
          <ac:chgData name="Shvodian, Bill [CTO]" userId="24ddce14-b8f7-4f54-af74-631294b67ab0" providerId="ADAL" clId="{0010071B-5951-497C-8A68-5A42365CDA88}" dt="2020-08-26T17:11:31.073" v="1" actId="20577"/>
          <ac:spMkLst>
            <pc:docMk/>
            <pc:sldMk cId="3276625537" sldId="263"/>
            <ac:spMk id="2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424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972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322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262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2664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893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03696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7491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6698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613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3E6CE-0EE0-42D5-9A9C-F9E69BCA18F8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16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E3E6CE-0EE0-42D5-9A9C-F9E69BCA18F8}" type="datetimeFigureOut">
              <a:rPr lang="en-US" smtClean="0"/>
              <a:t>4/20/2021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D88216-F9C7-4358-B0B4-65C44AAE71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196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Huawei, 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HiSilicon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CMCC</a:t>
            </a:r>
            <a:endParaRPr lang="en-US" dirty="0"/>
          </a:p>
        </p:txBody>
      </p:sp>
      <p:sp>
        <p:nvSpPr>
          <p:cNvPr id="4" name="副标题 2">
            <a:extLst>
              <a:ext uri="{FF2B5EF4-FFF2-40B4-BE49-F238E27FC236}">
                <a16:creationId xmlns="" xmlns:a16="http://schemas.microsoft.com/office/drawing/2014/main" id="{E90F7165-48C4-4B29-B290-2278E9D3EB52}"/>
              </a:ext>
            </a:extLst>
          </p:cNvPr>
          <p:cNvSpPr txBox="1">
            <a:spLocks/>
          </p:cNvSpPr>
          <p:nvPr/>
        </p:nvSpPr>
        <p:spPr>
          <a:xfrm>
            <a:off x="235132" y="140381"/>
            <a:ext cx="11617234" cy="1174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altLang="zh-CN" dirty="0">
                <a:latin typeface="Arial" panose="020B0604020202020204" pitchFamily="34" charset="0"/>
                <a:cs typeface="Arial" panose="020B0604020202020204" pitchFamily="34" charset="0"/>
              </a:rPr>
              <a:t>3GPP TSG-RAN WG4 Meeting #98-</a:t>
            </a:r>
            <a:r>
              <a:rPr lang="en-US" altLang="zh-CN" dirty="0" err="1">
                <a:latin typeface="Arial" panose="020B0604020202020204" pitchFamily="34" charset="0"/>
                <a:cs typeface="Arial" panose="020B0604020202020204" pitchFamily="34" charset="0"/>
              </a:rPr>
              <a:t>bis</a:t>
            </a:r>
            <a:r>
              <a:rPr lang="en-GB" altLang="zh-CN" dirty="0">
                <a:latin typeface="Arial" panose="020B0604020202020204" pitchFamily="34" charset="0"/>
                <a:cs typeface="Arial" panose="020B0604020202020204" pitchFamily="34" charset="0"/>
              </a:rPr>
              <a:t>-e				</a:t>
            </a:r>
            <a:r>
              <a:rPr lang="en-GB" altLang="zh-CN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GB" altLang="zh-CN" smtClean="0">
                <a:latin typeface="Arial" panose="020B0604020202020204" pitchFamily="34" charset="0"/>
                <a:cs typeface="Arial" panose="020B0604020202020204" pitchFamily="34" charset="0"/>
              </a:rPr>
              <a:t>R4-2105360 Electronic </a:t>
            </a:r>
            <a:r>
              <a:rPr lang="en-GB" altLang="zh-CN" dirty="0">
                <a:latin typeface="Arial" panose="020B0604020202020204" pitchFamily="34" charset="0"/>
                <a:cs typeface="Arial" panose="020B0604020202020204" pitchFamily="34" charset="0"/>
              </a:rPr>
              <a:t>Meeting, 12th – 20th April, 2021</a:t>
            </a:r>
            <a:endParaRPr lang="zh-CN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4"/>
          <p:cNvSpPr>
            <a:spLocks noGrp="1" noChangeArrowheads="1"/>
          </p:cNvSpPr>
          <p:nvPr>
            <p:ph type="ctrTitle"/>
          </p:nvPr>
        </p:nvSpPr>
        <p:spPr bwMode="auto">
          <a:xfrm>
            <a:off x="1080378" y="2059522"/>
            <a:ext cx="1020022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fontAlgn="base" hangingPunct="0">
              <a:lnSpc>
                <a:spcPct val="100000"/>
              </a:lnSpc>
              <a:spcAft>
                <a:spcPct val="0"/>
              </a:spcAft>
            </a:pPr>
            <a:r>
              <a:rPr lang="en-US" altLang="zh-CN" sz="28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WF on adding 90 and 100MHz channel BW for UE in band n40</a:t>
            </a:r>
            <a:endParaRPr lang="en-GB" altLang="zh-CN" sz="2800" dirty="0"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6904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Status summary for 1</a:t>
            </a:r>
            <a:r>
              <a:rPr lang="en-US" altLang="zh-CN" baseline="30000" dirty="0"/>
              <a:t>st</a:t>
            </a:r>
            <a:r>
              <a:rPr lang="en-US" altLang="zh-CN" dirty="0"/>
              <a:t> round discussion[4]</a:t>
            </a:r>
            <a:endParaRPr lang="en-US" dirty="0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61817115"/>
              </p:ext>
            </p:extLst>
          </p:nvPr>
        </p:nvGraphicFramePr>
        <p:xfrm>
          <a:off x="1013255" y="1367481"/>
          <a:ext cx="9399372" cy="5166322"/>
        </p:xfrm>
        <a:graphic>
          <a:graphicData uri="http://schemas.openxmlformats.org/drawingml/2006/table">
            <a:tbl>
              <a:tblPr firstRow="1" firstCol="1" bandRow="1"/>
              <a:tblGrid>
                <a:gridCol w="120041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819895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22038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9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9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4401" marR="4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9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Status summary </a:t>
                      </a:r>
                      <a:endParaRPr lang="zh-CN" sz="9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4401" marR="4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70101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900" b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Sub-topic#2-1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4401" marR="4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Sub-topic: Introduction of 90 and 100MHz channel BW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3 companies are for option 2, limiting UL channel to 80MHz as it would solve the issues with 90/100Mhz, while 2 companies are willing to introducing 90 and 100MHz.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Considering also the other comments on sub-topic 1-2, it might be acceptable to still introduce 90 and 100 MHz but with additional restrictions (specifying delta MPR, adpated co-existence requirements with n41, …)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Tentative agreements:</a:t>
                      </a: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Introduce 90 and 100 MHz channel BW, considering specifying </a:t>
                      </a: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Δ -MPR, new co-existence requirements with n41, or even A-MPR.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Candidate options: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Recommendations for 2</a:t>
                      </a:r>
                      <a:r>
                        <a:rPr lang="en-US" sz="900" i="1" baseline="300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nd</a:t>
                      </a: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 round: </a:t>
                      </a: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Continue discussions and the other sub-topics to finalize this tentative agreement and capture in the WF.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4401" marR="4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489891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900" b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Sub-topic#2-2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4401" marR="4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Sub-topic: Δ-MPR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As compromise of adding 90 and 100MHz channel BW, following tentative agreement seems acceptable: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Tentative agreements:</a:t>
                      </a: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Introduce </a:t>
                      </a: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Δ-MPR for 90 MHz and 100MHz.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Candidate options:</a:t>
                      </a: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For 90MHz channel BW: 0.5dB (assuming -40dBm/MHz coex limit)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For 100MHz chanel BW: 2dB(assuming -40dBm/MHz coex limit) or 1dB (PC2 and PC3) 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Recommendations for 2</a:t>
                      </a:r>
                      <a:r>
                        <a:rPr lang="en-US" sz="900" i="1" baseline="300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nd</a:t>
                      </a:r>
                      <a:r>
                        <a:rPr lang="en-US" sz="900" i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 round:</a:t>
                      </a:r>
                      <a:r>
                        <a:rPr lang="en-US" sz="9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 Continue discussion on the 2 options and capture agreement in the WF.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4401" marR="4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759581"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900" b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Sub-topic#2-3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4401" marR="4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Yu Mincho"/>
                        </a:rPr>
                        <a:t>Sub-topic: Co-existence with n41 limit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As compromise of adding 90 and 100MHz channel BW, following tentative agreement seems acceptable: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900" i="1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Tentative agreements: 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Specify coexistence limit with n41: -40dBm/MHz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900" i="1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Candidate </a:t>
                      </a:r>
                      <a:r>
                        <a:rPr lang="en-US" sz="900" i="1" dirty="0" err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options:</a:t>
                      </a:r>
                      <a:r>
                        <a:rPr lang="en-US" sz="900" dirty="0" err="1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This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 limit will be applicable: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  <a:p>
                      <a:pPr marL="342900" lvl="0" indent="-342900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Option1: On the full band for 90 and 100MHz.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marL="342900" lvl="0" indent="-342900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  <a:buFont typeface="Times New Roman" panose="02020603050405020304" pitchFamily="18" charset="0"/>
                        <a:buChar char="-"/>
                      </a:pP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Option2: Only in</a:t>
                      </a:r>
                      <a:r>
                        <a:rPr lang="en-US" sz="900" i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GB" sz="9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2496MHz-2505MHz, the -50dBm/MHz would be applicable in the rest of the band, i.e. 2505MHz-2690MHz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fontAlgn="base" hangingPunct="0">
                        <a:lnSpc>
                          <a:spcPct val="107000"/>
                        </a:lnSpc>
                        <a:spcAft>
                          <a:spcPts val="900"/>
                        </a:spcAft>
                      </a:pPr>
                      <a:r>
                        <a:rPr lang="en-US" sz="900" i="1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Recommendations for 2</a:t>
                      </a:r>
                      <a:r>
                        <a:rPr lang="en-US" sz="900" i="1" baseline="300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nd</a:t>
                      </a:r>
                      <a:r>
                        <a:rPr lang="en-US" sz="900" i="1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 round: :</a:t>
                      </a:r>
                      <a:r>
                        <a:rPr lang="en-US" sz="9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 Continue discussion on the 2 options and capture agreement in the WF.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44401" marR="444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5372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WF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lvl="1"/>
            <a:r>
              <a:rPr lang="en-US" altLang="zh-CN" dirty="0"/>
              <a:t>Introduce 90 and 100 MHz channel BW, considering specifying Δ -MPR, new co-existence requirements with </a:t>
            </a:r>
            <a:r>
              <a:rPr lang="en-US" altLang="zh-CN" dirty="0" smtClean="0"/>
              <a:t>n41.</a:t>
            </a:r>
            <a:endParaRPr lang="en-US" altLang="zh-CN" dirty="0"/>
          </a:p>
          <a:p>
            <a:pPr lvl="2"/>
            <a:r>
              <a:rPr lang="en-US" altLang="zh-CN" dirty="0"/>
              <a:t>Option 1: Restrict UL RBs to max 80MHz aggregated BW. RBs might be placed at lower frequency edge of channel (Δ-MPR is not required)</a:t>
            </a:r>
          </a:p>
          <a:p>
            <a:pPr lvl="2"/>
            <a:r>
              <a:rPr lang="en-US" altLang="zh-CN" dirty="0"/>
              <a:t>Option 2: No restriction to UL RBs</a:t>
            </a:r>
          </a:p>
          <a:p>
            <a:pPr lvl="1"/>
            <a:endParaRPr lang="en-US" altLang="zh-CN" dirty="0"/>
          </a:p>
          <a:p>
            <a:pPr lvl="1"/>
            <a:r>
              <a:rPr lang="en-US" altLang="zh-CN" dirty="0"/>
              <a:t>Introduce Δ-MPR for 90 MHz and 100MHz.</a:t>
            </a:r>
          </a:p>
          <a:p>
            <a:pPr lvl="2"/>
            <a:r>
              <a:rPr lang="en-US" altLang="en-GB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Option 1: For 90MHz channel BW: 0.5dB (assuming coexistence limit option1)</a:t>
            </a:r>
          </a:p>
          <a:p>
            <a:pPr marL="914400" lvl="2" indent="0">
              <a:buNone/>
            </a:pPr>
            <a:r>
              <a:rPr lang="en-US" altLang="en-GB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 For 100MHz </a:t>
            </a:r>
            <a:r>
              <a:rPr lang="en-US" altLang="en-GB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chanel</a:t>
            </a:r>
            <a:r>
              <a:rPr lang="en-US" altLang="en-GB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BW: 2dB (assuming coexistence limit option1)</a:t>
            </a:r>
          </a:p>
          <a:p>
            <a:pPr lvl="2"/>
            <a:r>
              <a:rPr lang="en-US" altLang="en-GB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Option 2: 1 dB</a:t>
            </a:r>
          </a:p>
          <a:p>
            <a:pPr lvl="1"/>
            <a:endParaRPr lang="en-US" altLang="en-GB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1"/>
            <a:r>
              <a:rPr lang="en-US" altLang="zh-CN" dirty="0"/>
              <a:t>Specify coexistence limit with n41: -40dBm/MHz which will be applicable:</a:t>
            </a:r>
          </a:p>
          <a:p>
            <a:pPr lvl="2"/>
            <a:r>
              <a:rPr lang="en-US" altLang="zh-CN" dirty="0"/>
              <a:t>Option 1: on the full band</a:t>
            </a:r>
          </a:p>
          <a:p>
            <a:pPr lvl="2"/>
            <a:r>
              <a:rPr lang="en-US" altLang="zh-CN" dirty="0"/>
              <a:t>Option 2: only in</a:t>
            </a:r>
            <a:r>
              <a:rPr lang="en-US" altLang="zh-CN" i="1" dirty="0"/>
              <a:t> </a:t>
            </a:r>
            <a:r>
              <a:rPr lang="en-GB" altLang="zh-CN" dirty="0"/>
              <a:t>2496MHz-2505MHz, and -50dBm/MHz would be applicable in the rest of the band, i.e. 2505MHz-2690MHz</a:t>
            </a:r>
            <a:endParaRPr lang="zh-CN" altLang="zh-CN" dirty="0"/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7994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Reference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dirty="0"/>
              <a:t>[1] R4-2104880, Discussion on new CBW 90MHz and 100MHz for n40,	Apple</a:t>
            </a:r>
          </a:p>
          <a:p>
            <a:pPr marL="0" indent="0">
              <a:buNone/>
            </a:pPr>
            <a:r>
              <a:rPr lang="en-US" altLang="zh-CN" dirty="0"/>
              <a:t>[2] R4-2106480, Adding 90 and 100MHz bandwidth for band n40	Huawei, </a:t>
            </a:r>
            <a:r>
              <a:rPr lang="en-US" altLang="zh-CN" dirty="0" err="1"/>
              <a:t>HiSilicon</a:t>
            </a:r>
            <a:r>
              <a:rPr lang="en-US" altLang="zh-CN" dirty="0"/>
              <a:t>, CMCC</a:t>
            </a:r>
          </a:p>
          <a:p>
            <a:pPr marL="0" indent="0">
              <a:buNone/>
            </a:pPr>
            <a:r>
              <a:rPr lang="en-US" altLang="zh-CN" dirty="0"/>
              <a:t>[3] R4-2107324, n40 90M 100M BWs, Qualcomm Incorporated</a:t>
            </a:r>
          </a:p>
          <a:p>
            <a:pPr marL="0" indent="0">
              <a:buNone/>
            </a:pPr>
            <a:r>
              <a:rPr lang="en-US" altLang="zh-CN" dirty="0"/>
              <a:t>[4] R4-2105185, </a:t>
            </a:r>
            <a:r>
              <a:rPr lang="en-GB" altLang="zh-CN" dirty="0"/>
              <a:t>Email discussion summary for [98-bis-e][112] NR_bands_R17_BWs,</a:t>
            </a:r>
            <a:r>
              <a:rPr lang="en-US" altLang="zh-CN" dirty="0"/>
              <a:t> </a:t>
            </a:r>
            <a:r>
              <a:rPr lang="en-GB" altLang="zh-CN" dirty="0"/>
              <a:t>Moderator (Ericsson)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5860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2227</TotalTime>
  <Words>492</Words>
  <Application>Microsoft Office PowerPoint</Application>
  <PresentationFormat>宽屏</PresentationFormat>
  <Paragraphs>46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Yu Mincho</vt:lpstr>
      <vt:lpstr>等线</vt:lpstr>
      <vt:lpstr>宋体</vt:lpstr>
      <vt:lpstr>Arial</vt:lpstr>
      <vt:lpstr>Calibri</vt:lpstr>
      <vt:lpstr>Calibri Light</vt:lpstr>
      <vt:lpstr>Times New Roman</vt:lpstr>
      <vt:lpstr>Office 主题</vt:lpstr>
      <vt:lpstr>WF on adding 90 and 100MHz channel BW for UE in band n40</vt:lpstr>
      <vt:lpstr>Status summary for 1st round discussion[4]</vt:lpstr>
      <vt:lpstr>WF</vt:lpstr>
      <vt:lpstr>Reference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100MHz CBW in NR-U</dc:title>
  <dc:creator>Huawei</dc:creator>
  <cp:lastModifiedBy>Huawei</cp:lastModifiedBy>
  <cp:revision>68</cp:revision>
  <dcterms:created xsi:type="dcterms:W3CDTF">2020-05-29T04:11:58Z</dcterms:created>
  <dcterms:modified xsi:type="dcterms:W3CDTF">2021-04-20T00:23:45Z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(3)2rJKpoSXPZAgIipHdOWt0499MUUEbXogZwpnmGCtzTnClydB+f1JP6M+QsYr7C4wFsAfq0Ff
GxRZ8IWCGIjtx45oEUfmMBv/TRL9+0tuCuhOsrD5hDo9X6X99h2ui7/2CWU6CcrcT4TpmAmq
TESwprk+H0MT803WE2826uG7MnuXrT/rA1hFoLMkIaZknSG7/f4GY3ooz0IIz6U95WIHMS0c
EzepK5S9dEbiI73Sbq</vt:lpwstr>
  </property>
  <property fmtid="{D5CDD505-2E9C-101B-9397-08002B2CF9AE}" pid="3" name="_2015_ms_pID_7253431">
    <vt:lpwstr>o78V+1rdHy6gmp1GAdrPFLriCFt+39Yq9AfOuGVifGDqc+D/rrl1dj
6TgJ2+3fqscH0sldZzK1P9fC95K5NV/wNQ3itJqpO0EvBisrB8YaDG/5jqhPwp2fkZM8LN2y
/rDEh8zVUlEXc3po1AX3/KwwZcx2LTBrR0MQKkBS2ii61IkM6KIsryg/1Fa6AzgaxYQWfFO7
zdPEh+JLp/SBFz8LaguGijQNztyRPhEraeQw</vt:lpwstr>
  </property>
  <property fmtid="{D5CDD505-2E9C-101B-9397-08002B2CF9AE}" pid="4" name="_2015_ms_pID_7253432">
    <vt:lpwstr>2g==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1618239968</vt:lpwstr>
  </property>
</Properties>
</file>