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296" r:id="rId4"/>
    <p:sldId id="297" r:id="rId5"/>
    <p:sldId id="295" r:id="rId6"/>
    <p:sldId id="293" r:id="rId7"/>
    <p:sldId id="298" r:id="rId8"/>
    <p:sldId id="299" r:id="rId9"/>
    <p:sldId id="302" r:id="rId10"/>
    <p:sldId id="265" r:id="rId11"/>
    <p:sldId id="304" r:id="rId12"/>
    <p:sldId id="301" r:id="rId13"/>
    <p:sldId id="30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35" autoAdjust="0"/>
    <p:restoredTop sz="94660"/>
  </p:normalViewPr>
  <p:slideViewPr>
    <p:cSldViewPr snapToGrid="0">
      <p:cViewPr varScale="1">
        <p:scale>
          <a:sx n="111" d="100"/>
          <a:sy n="111" d="100"/>
        </p:scale>
        <p:origin x="7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4/19/2021</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976322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4/19/2021</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253776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4/19/2021</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043082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4/19/2021</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753965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5A5E10F2-2FEA-4448-BBA9-09DE30F77860}" type="datetimeFigureOut">
              <a:rPr lang="en-US" smtClean="0"/>
              <a:t>4/19/2021</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487660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日期版面配置區 4"/>
          <p:cNvSpPr>
            <a:spLocks noGrp="1"/>
          </p:cNvSpPr>
          <p:nvPr>
            <p:ph type="dt" sz="half" idx="10"/>
          </p:nvPr>
        </p:nvSpPr>
        <p:spPr/>
        <p:txBody>
          <a:bodyPr/>
          <a:lstStyle/>
          <a:p>
            <a:fld id="{5A5E10F2-2FEA-4448-BBA9-09DE30F77860}" type="datetimeFigureOut">
              <a:rPr lang="en-US" smtClean="0"/>
              <a:t>4/19/2021</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4599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7" name="日期版面配置區 6"/>
          <p:cNvSpPr>
            <a:spLocks noGrp="1"/>
          </p:cNvSpPr>
          <p:nvPr>
            <p:ph type="dt" sz="half" idx="10"/>
          </p:nvPr>
        </p:nvSpPr>
        <p:spPr/>
        <p:txBody>
          <a:bodyPr/>
          <a:lstStyle/>
          <a:p>
            <a:fld id="{5A5E10F2-2FEA-4448-BBA9-09DE30F77860}" type="datetimeFigureOut">
              <a:rPr lang="en-US" smtClean="0"/>
              <a:t>4/19/2021</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144607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日期版面配置區 2"/>
          <p:cNvSpPr>
            <a:spLocks noGrp="1"/>
          </p:cNvSpPr>
          <p:nvPr>
            <p:ph type="dt" sz="half" idx="10"/>
          </p:nvPr>
        </p:nvSpPr>
        <p:spPr/>
        <p:txBody>
          <a:bodyPr/>
          <a:lstStyle/>
          <a:p>
            <a:fld id="{5A5E10F2-2FEA-4448-BBA9-09DE30F77860}" type="datetimeFigureOut">
              <a:rPr lang="en-US" smtClean="0"/>
              <a:t>4/19/2021</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12384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A5E10F2-2FEA-4448-BBA9-09DE30F77860}" type="datetimeFigureOut">
              <a:rPr lang="en-US" smtClean="0"/>
              <a:t>4/19/2021</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34098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4/19/2021</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85478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4/19/2021</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5010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E10F2-2FEA-4448-BBA9-09DE30F77860}" type="datetimeFigureOut">
              <a:rPr lang="en-US" smtClean="0"/>
              <a:t>4/19/2021</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66FD8-1118-4409-A990-4A1FE2A345C9}" type="slidenum">
              <a:rPr lang="en-US" smtClean="0"/>
              <a:t>‹#›</a:t>
            </a:fld>
            <a:endParaRPr lang="en-US"/>
          </a:p>
        </p:txBody>
      </p:sp>
    </p:spTree>
    <p:extLst>
      <p:ext uri="{BB962C8B-B14F-4D97-AF65-F5344CB8AC3E}">
        <p14:creationId xmlns:p14="http://schemas.microsoft.com/office/powerpoint/2010/main" val="144640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599883"/>
            <a:ext cx="9144000" cy="2387600"/>
          </a:xfrm>
        </p:spPr>
        <p:txBody>
          <a:bodyPr>
            <a:normAutofit/>
          </a:bodyPr>
          <a:lstStyle/>
          <a:p>
            <a:r>
              <a:rPr lang="en-US" dirty="0"/>
              <a:t> WF on single UL intra-band ENDC REFSENS Exceptions</a:t>
            </a:r>
          </a:p>
        </p:txBody>
      </p:sp>
      <p:sp>
        <p:nvSpPr>
          <p:cNvPr id="3" name="副標題 2"/>
          <p:cNvSpPr>
            <a:spLocks noGrp="1"/>
          </p:cNvSpPr>
          <p:nvPr>
            <p:ph type="subTitle" idx="1"/>
          </p:nvPr>
        </p:nvSpPr>
        <p:spPr>
          <a:xfrm>
            <a:off x="1290320" y="4221798"/>
            <a:ext cx="9144000" cy="848042"/>
          </a:xfrm>
        </p:spPr>
        <p:txBody>
          <a:bodyPr/>
          <a:lstStyle/>
          <a:p>
            <a:r>
              <a:rPr lang="en-US" dirty="0"/>
              <a:t>Skyworks, T-Mobile USA, CHTTL, […]</a:t>
            </a:r>
          </a:p>
        </p:txBody>
      </p:sp>
      <p:sp>
        <p:nvSpPr>
          <p:cNvPr id="5" name="矩形 4"/>
          <p:cNvSpPr/>
          <p:nvPr/>
        </p:nvSpPr>
        <p:spPr>
          <a:xfrm>
            <a:off x="0" y="168256"/>
            <a:ext cx="12065619" cy="830997"/>
          </a:xfrm>
          <a:prstGeom prst="rect">
            <a:avLst/>
          </a:prstGeom>
        </p:spPr>
        <p:txBody>
          <a:bodyPr wrap="square">
            <a:spAutoFit/>
          </a:bodyPr>
          <a:lstStyle/>
          <a:p>
            <a:pPr hangingPunct="0">
              <a:spcAft>
                <a:spcPts val="0"/>
              </a:spcAft>
            </a:pPr>
            <a:r>
              <a:rPr lang="en-GB" sz="2400" b="1" dirty="0">
                <a:effectLst/>
                <a:latin typeface="Arial" panose="020B0604020202020204" pitchFamily="34" charset="0"/>
                <a:ea typeface="Arial" panose="020B0604020202020204" pitchFamily="34" charset="0"/>
                <a:cs typeface="Times New Roman" panose="02020603050405020304" pitchFamily="18" charset="0"/>
              </a:rPr>
              <a:t>­­­</a:t>
            </a:r>
            <a:r>
              <a:rPr lang="en-US" sz="2400" b="1" dirty="0">
                <a:latin typeface="Arial" panose="020B0604020202020204" pitchFamily="34" charset="0"/>
                <a:ea typeface="Arial" panose="020B0604020202020204" pitchFamily="34" charset="0"/>
                <a:cs typeface="Times New Roman" panose="02020603050405020304" pitchFamily="18" charset="0"/>
              </a:rPr>
              <a:t>3GPP TSG-RAN WG4 Meeting # 98-bis</a:t>
            </a:r>
            <a:r>
              <a:rPr lang="en-GB" sz="2400" b="1" dirty="0">
                <a:effectLst/>
                <a:latin typeface="Arial" panose="020B0604020202020204" pitchFamily="34" charset="0"/>
                <a:ea typeface="SimSun" panose="02010600030101010101" pitchFamily="2" charset="-122"/>
                <a:cs typeface="Times New Roman" panose="02020603050405020304" pitchFamily="18" charset="0"/>
              </a:rPr>
              <a:t>      			    		 </a:t>
            </a:r>
            <a:r>
              <a:rPr lang="en-GB" sz="2400" b="1" dirty="0">
                <a:latin typeface="Arial" panose="020B0604020202020204" pitchFamily="34" charset="0"/>
                <a:ea typeface="SimSun" panose="02010600030101010101" pitchFamily="2" charset="-122"/>
                <a:cs typeface="Times New Roman" panose="02020603050405020304" pitchFamily="18" charset="0"/>
              </a:rPr>
              <a:t>R4-2105338 </a:t>
            </a:r>
          </a:p>
          <a:p>
            <a:pPr hangingPunct="0">
              <a:spcAft>
                <a:spcPts val="0"/>
              </a:spcAft>
            </a:pPr>
            <a:r>
              <a:rPr lang="en-US" sz="2400" b="1" dirty="0">
                <a:latin typeface="Arial" panose="020B0604020202020204" pitchFamily="34" charset="0"/>
                <a:ea typeface="Times New Roman" panose="02020603050405020304" pitchFamily="18" charset="0"/>
                <a:cs typeface="Times New Roman" panose="02020603050405020304" pitchFamily="18" charset="0"/>
              </a:rPr>
              <a:t>Electronic Meeting, </a:t>
            </a:r>
            <a:r>
              <a:rPr lang="en-GB" altLang="ja-JP" sz="2400" b="1" dirty="0">
                <a:latin typeface="Arial" panose="020B0604020202020204" pitchFamily="34" charset="0"/>
                <a:ea typeface="ＭＳ 明朝" panose="02020609040205080304" pitchFamily="17" charset="-128"/>
                <a:cs typeface="Times New Roman" panose="02020603050405020304" pitchFamily="18" charset="0"/>
              </a:rPr>
              <a:t>12th – 20th April, 2021</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34286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7575"/>
            <a:ext cx="10515600" cy="597401"/>
          </a:xfrm>
        </p:spPr>
        <p:txBody>
          <a:bodyPr>
            <a:normAutofit fontScale="90000"/>
          </a:bodyPr>
          <a:lstStyle/>
          <a:p>
            <a:pPr algn="ctr"/>
            <a:r>
              <a:rPr lang="en-US" dirty="0"/>
              <a:t>References</a:t>
            </a:r>
          </a:p>
        </p:txBody>
      </p:sp>
      <p:graphicFrame>
        <p:nvGraphicFramePr>
          <p:cNvPr id="5" name="표 4"/>
          <p:cNvGraphicFramePr>
            <a:graphicFrameLocks noGrp="1"/>
          </p:cNvGraphicFramePr>
          <p:nvPr>
            <p:extLst>
              <p:ext uri="{D42A27DB-BD31-4B8C-83A1-F6EECF244321}">
                <p14:modId xmlns:p14="http://schemas.microsoft.com/office/powerpoint/2010/main" val="4275594851"/>
              </p:ext>
            </p:extLst>
          </p:nvPr>
        </p:nvGraphicFramePr>
        <p:xfrm>
          <a:off x="2129590" y="2107836"/>
          <a:ext cx="8289556" cy="2151023"/>
        </p:xfrm>
        <a:graphic>
          <a:graphicData uri="http://schemas.openxmlformats.org/drawingml/2006/table">
            <a:tbl>
              <a:tblPr firstRow="1" firstCol="1" bandRow="1"/>
              <a:tblGrid>
                <a:gridCol w="444053">
                  <a:extLst>
                    <a:ext uri="{9D8B030D-6E8A-4147-A177-3AD203B41FA5}">
                      <a16:colId xmlns:a16="http://schemas.microsoft.com/office/drawing/2014/main" val="20000"/>
                    </a:ext>
                  </a:extLst>
                </a:gridCol>
                <a:gridCol w="1093193">
                  <a:extLst>
                    <a:ext uri="{9D8B030D-6E8A-4147-A177-3AD203B41FA5}">
                      <a16:colId xmlns:a16="http://schemas.microsoft.com/office/drawing/2014/main" val="20001"/>
                    </a:ext>
                  </a:extLst>
                </a:gridCol>
                <a:gridCol w="4731005">
                  <a:extLst>
                    <a:ext uri="{9D8B030D-6E8A-4147-A177-3AD203B41FA5}">
                      <a16:colId xmlns:a16="http://schemas.microsoft.com/office/drawing/2014/main" val="20002"/>
                    </a:ext>
                  </a:extLst>
                </a:gridCol>
                <a:gridCol w="2021305">
                  <a:extLst>
                    <a:ext uri="{9D8B030D-6E8A-4147-A177-3AD203B41FA5}">
                      <a16:colId xmlns:a16="http://schemas.microsoft.com/office/drawing/2014/main" val="20003"/>
                    </a:ext>
                  </a:extLst>
                </a:gridCol>
              </a:tblGrid>
              <a:tr h="447243">
                <a:tc>
                  <a:txBody>
                    <a:bodyPr/>
                    <a:lstStyle/>
                    <a:p>
                      <a:pPr algn="ctr">
                        <a:spcAft>
                          <a:spcPts val="0"/>
                        </a:spcAft>
                      </a:pPr>
                      <a:r>
                        <a:rPr lang="en-US" sz="1600" b="1" dirty="0">
                          <a:solidFill>
                            <a:srgbClr val="FFFFFF"/>
                          </a:solidFill>
                          <a:effectLst/>
                          <a:latin typeface="Arial" panose="020B0604020202020204" pitchFamily="34" charset="0"/>
                          <a:ea typeface="맑은 고딕" panose="020B0503020000020004" pitchFamily="50" charset="-127"/>
                        </a:rPr>
                        <a:t>#</a:t>
                      </a:r>
                      <a:r>
                        <a:rPr lang="ko-KR" sz="1600" b="1" dirty="0">
                          <a:solidFill>
                            <a:srgbClr val="FFFFFF"/>
                          </a:solidFill>
                          <a:effectLst/>
                          <a:latin typeface="Arial" panose="020B0604020202020204" pitchFamily="34" charset="0"/>
                          <a:ea typeface="맑은 고딕" panose="020B0503020000020004" pitchFamily="50" charset="-127"/>
                          <a:cs typeface="Arial" panose="020B0604020202020204" pitchFamily="34" charset="0"/>
                        </a:rPr>
                        <a:t>　</a:t>
                      </a:r>
                      <a:endParaRPr lang="ko-KR" sz="1600" dirty="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dirty="0" err="1">
                          <a:solidFill>
                            <a:srgbClr val="FFFFFF"/>
                          </a:solidFill>
                          <a:effectLst/>
                          <a:latin typeface="Arial" panose="020B0604020202020204" pitchFamily="34" charset="0"/>
                          <a:ea typeface="맑은 고딕" panose="020B0503020000020004" pitchFamily="50" charset="-127"/>
                        </a:rPr>
                        <a:t>TDoc</a:t>
                      </a:r>
                      <a:endParaRPr lang="ko-KR" sz="1600" dirty="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dirty="0">
                          <a:solidFill>
                            <a:srgbClr val="FFFFFF"/>
                          </a:solidFill>
                          <a:effectLst/>
                          <a:latin typeface="Arial" panose="020B0604020202020204" pitchFamily="34" charset="0"/>
                          <a:ea typeface="맑은 고딕" panose="020B0503020000020004" pitchFamily="50" charset="-127"/>
                        </a:rPr>
                        <a:t>Title</a:t>
                      </a:r>
                      <a:endParaRPr lang="ko-KR" sz="1600" dirty="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spcAft>
                          <a:spcPts val="0"/>
                        </a:spcAft>
                      </a:pPr>
                      <a:r>
                        <a:rPr lang="en-US" sz="1600" b="1">
                          <a:solidFill>
                            <a:srgbClr val="FFFFFF"/>
                          </a:solidFill>
                          <a:effectLst/>
                          <a:latin typeface="Arial" panose="020B0604020202020204" pitchFamily="34" charset="0"/>
                          <a:ea typeface="맑은 고딕" panose="020B0503020000020004" pitchFamily="50" charset="-127"/>
                        </a:rPr>
                        <a:t>Source</a:t>
                      </a:r>
                      <a:endParaRPr lang="ko-KR" sz="1600">
                        <a:effectLst/>
                        <a:latin typeface="Times New Roman" panose="02020603050405020304" pitchFamily="18" charset="0"/>
                        <a:ea typeface="SimSun" panose="02010600030101010101" pitchFamily="2" charset="-122"/>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1</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r>
                        <a:rPr lang="en-US" altLang="zh-CN" sz="1400" kern="1200" dirty="0">
                          <a:solidFill>
                            <a:schemeClr val="tx1"/>
                          </a:solidFill>
                          <a:effectLst/>
                          <a:latin typeface="Arial" panose="020B0604020202020204" pitchFamily="34" charset="0"/>
                          <a:ea typeface="맑은 고딕" panose="020B0503020000020004" pitchFamily="50" charset="-127"/>
                          <a:cs typeface="+mn-cs"/>
                        </a:rPr>
                        <a:t>R4-2107338</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zh-CN" sz="1400" kern="1200" dirty="0">
                          <a:solidFill>
                            <a:schemeClr val="tx1"/>
                          </a:solidFill>
                          <a:effectLst/>
                          <a:latin typeface="Arial" panose="020B0604020202020204" pitchFamily="34" charset="0"/>
                          <a:ea typeface="맑은 고딕" panose="020B0503020000020004" pitchFamily="50" charset="-127"/>
                          <a:cs typeface="+mn-cs"/>
                        </a:rPr>
                        <a:t>Intra-band REFSENS Exceptions for n71</a:t>
                      </a:r>
                      <a:endParaRPr lang="zh-CN" altLang="en-US"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altLang="zh-CN" sz="1400" kern="1200" dirty="0">
                          <a:solidFill>
                            <a:schemeClr val="tx1"/>
                          </a:solidFill>
                          <a:effectLst/>
                          <a:latin typeface="Arial" panose="020B0604020202020204" pitchFamily="34" charset="0"/>
                          <a:ea typeface="맑은 고딕" panose="020B0503020000020004" pitchFamily="50" charset="-127"/>
                          <a:cs typeface="+mn-cs"/>
                        </a:rPr>
                        <a:t>Skyworks Solutions Inc.</a:t>
                      </a:r>
                      <a:endParaRPr lang="zh-CN" altLang="en-US"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2</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R4-1908552</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Handling of NR FDD band NCCA REFSENS requirements </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Arial" panose="020B0604020202020204" pitchFamily="34" charset="0"/>
                          <a:ea typeface="맑은 고딕" panose="020B0503020000020004" pitchFamily="50" charset="-127"/>
                          <a:cs typeface="+mn-cs"/>
                        </a:rPr>
                        <a:t>MediaTek Inc.</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5945">
                <a:tc>
                  <a:txBody>
                    <a:bodyPr/>
                    <a:lstStyle/>
                    <a:p>
                      <a:pPr algn="ctr">
                        <a:spcAft>
                          <a:spcPts val="0"/>
                        </a:spcAft>
                      </a:pPr>
                      <a:r>
                        <a:rPr lang="en-US" altLang="ko-KR" sz="1400" kern="1200" dirty="0">
                          <a:solidFill>
                            <a:schemeClr val="tx1"/>
                          </a:solidFill>
                          <a:effectLst/>
                          <a:latin typeface="Arial" panose="020B0604020202020204" pitchFamily="34" charset="0"/>
                          <a:ea typeface="맑은 고딕" panose="020B0503020000020004" pitchFamily="50" charset="-127"/>
                          <a:cs typeface="+mn-cs"/>
                        </a:rPr>
                        <a:t>3</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US" sz="1400" kern="1200" dirty="0">
                          <a:solidFill>
                            <a:schemeClr val="tx1"/>
                          </a:solidFill>
                          <a:effectLst/>
                          <a:latin typeface="Arial" panose="020B0604020202020204" pitchFamily="34" charset="0"/>
                          <a:ea typeface="맑은 고딕" panose="020B0503020000020004" pitchFamily="50" charset="-127"/>
                          <a:cs typeface="+mn-cs"/>
                        </a:rPr>
                        <a:t>R4-2104425</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200" dirty="0">
                          <a:solidFill>
                            <a:schemeClr val="tx1"/>
                          </a:solidFill>
                          <a:effectLst/>
                          <a:latin typeface="Arial" panose="020B0604020202020204" pitchFamily="34" charset="0"/>
                          <a:ea typeface="맑은 고딕" panose="020B0503020000020004" pitchFamily="50" charset="-127"/>
                          <a:cs typeface="+mn-cs"/>
                        </a:rPr>
                        <a:t>TP to TR 37.717-11-11: DC_71A_n71A</a:t>
                      </a: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zh-CN" sz="1400" kern="1200" dirty="0">
                          <a:solidFill>
                            <a:schemeClr val="tx1"/>
                          </a:solidFill>
                          <a:effectLst/>
                          <a:latin typeface="Arial" panose="020B0604020202020204" pitchFamily="34" charset="0"/>
                          <a:ea typeface="맑은 고딕" panose="020B0503020000020004" pitchFamily="50" charset="-127"/>
                          <a:cs typeface="+mn-cs"/>
                        </a:rPr>
                        <a:t>Nokia, T-Mobile USA</a:t>
                      </a: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5945">
                <a:tc>
                  <a:txBody>
                    <a:bodyPr/>
                    <a:lstStyle/>
                    <a:p>
                      <a:pPr algn="ctr">
                        <a:spcAft>
                          <a:spcPts val="0"/>
                        </a:spcAft>
                      </a:pP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ko-KR"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altLang="zh-CN" sz="1400" kern="1200" dirty="0">
                        <a:solidFill>
                          <a:schemeClr val="tx1"/>
                        </a:solidFill>
                        <a:effectLst/>
                        <a:latin typeface="Arial" panose="020B0604020202020204" pitchFamily="34" charset="0"/>
                        <a:ea typeface="맑은 고딕" panose="020B0503020000020004" pitchFamily="50" charset="-127"/>
                        <a:cs typeface="+mn-cs"/>
                      </a:endParaRPr>
                    </a:p>
                  </a:txBody>
                  <a:tcPr marL="27242" marR="2724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23784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55C7D28-2814-40B5-9E2F-0AD484476CD3}"/>
              </a:ext>
            </a:extLst>
          </p:cNvPr>
          <p:cNvSpPr txBox="1">
            <a:spLocks/>
          </p:cNvSpPr>
          <p:nvPr/>
        </p:nvSpPr>
        <p:spPr>
          <a:xfrm>
            <a:off x="729900" y="200025"/>
            <a:ext cx="10515600" cy="597401"/>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Appendix I: Example of corrections for Table 7.3B.3.2-2 </a:t>
            </a:r>
          </a:p>
        </p:txBody>
      </p:sp>
      <p:sp>
        <p:nvSpPr>
          <p:cNvPr id="11" name="Content Placeholder 2">
            <a:extLst>
              <a:ext uri="{FF2B5EF4-FFF2-40B4-BE49-F238E27FC236}">
                <a16:creationId xmlns:a16="http://schemas.microsoft.com/office/drawing/2014/main" id="{2413577A-D50B-4BF1-BAAC-A0887DE4F98E}"/>
              </a:ext>
            </a:extLst>
          </p:cNvPr>
          <p:cNvSpPr>
            <a:spLocks noGrp="1"/>
          </p:cNvSpPr>
          <p:nvPr>
            <p:ph idx="1"/>
          </p:nvPr>
        </p:nvSpPr>
        <p:spPr>
          <a:xfrm>
            <a:off x="344268" y="5751768"/>
            <a:ext cx="11271939" cy="1081525"/>
          </a:xfrm>
        </p:spPr>
        <p:txBody>
          <a:bodyPr>
            <a:normAutofit/>
          </a:bodyPr>
          <a:lstStyle/>
          <a:p>
            <a:r>
              <a:rPr lang="en-US" dirty="0"/>
              <a:t>Illustration of title, table and footnote changes from WF on Addressing Table Structure [slide 6] for Table 7.3B.3.2-2</a:t>
            </a:r>
          </a:p>
          <a:p>
            <a:endParaRPr lang="en-US" dirty="0"/>
          </a:p>
          <a:p>
            <a:endParaRPr lang="en-US" dirty="0"/>
          </a:p>
          <a:p>
            <a:pPr marL="0" indent="0">
              <a:buNone/>
            </a:pPr>
            <a:endParaRPr lang="en-US" dirty="0"/>
          </a:p>
          <a:p>
            <a:endParaRPr lang="en-GB" dirty="0"/>
          </a:p>
        </p:txBody>
      </p:sp>
      <p:pic>
        <p:nvPicPr>
          <p:cNvPr id="7" name="Picture 6">
            <a:extLst>
              <a:ext uri="{FF2B5EF4-FFF2-40B4-BE49-F238E27FC236}">
                <a16:creationId xmlns:a16="http://schemas.microsoft.com/office/drawing/2014/main" id="{527CB02F-4F01-41CF-8FBE-7E8C6DCBA7B7}"/>
              </a:ext>
            </a:extLst>
          </p:cNvPr>
          <p:cNvPicPr>
            <a:picLocks noChangeAspect="1"/>
          </p:cNvPicPr>
          <p:nvPr/>
        </p:nvPicPr>
        <p:blipFill>
          <a:blip r:embed="rId2"/>
          <a:stretch>
            <a:fillRect/>
          </a:stretch>
        </p:blipFill>
        <p:spPr>
          <a:xfrm>
            <a:off x="344268" y="1186363"/>
            <a:ext cx="5582938" cy="3299009"/>
          </a:xfrm>
          <a:prstGeom prst="rect">
            <a:avLst/>
          </a:prstGeom>
        </p:spPr>
      </p:pic>
      <p:pic>
        <p:nvPicPr>
          <p:cNvPr id="13" name="Picture 12">
            <a:extLst>
              <a:ext uri="{FF2B5EF4-FFF2-40B4-BE49-F238E27FC236}">
                <a16:creationId xmlns:a16="http://schemas.microsoft.com/office/drawing/2014/main" id="{18D4152D-5877-4881-8D64-6C2EC7A115F4}"/>
              </a:ext>
            </a:extLst>
          </p:cNvPr>
          <p:cNvPicPr>
            <a:picLocks noChangeAspect="1"/>
          </p:cNvPicPr>
          <p:nvPr/>
        </p:nvPicPr>
        <p:blipFill rotWithShape="1">
          <a:blip r:embed="rId3"/>
          <a:srcRect b="2516"/>
          <a:stretch/>
        </p:blipFill>
        <p:spPr>
          <a:xfrm>
            <a:off x="363318" y="4758676"/>
            <a:ext cx="5563888" cy="956500"/>
          </a:xfrm>
          <a:prstGeom prst="rect">
            <a:avLst/>
          </a:prstGeom>
        </p:spPr>
      </p:pic>
      <p:sp>
        <p:nvSpPr>
          <p:cNvPr id="14" name="TextBox 13">
            <a:extLst>
              <a:ext uri="{FF2B5EF4-FFF2-40B4-BE49-F238E27FC236}">
                <a16:creationId xmlns:a16="http://schemas.microsoft.com/office/drawing/2014/main" id="{960F436D-595A-4F36-BC6F-31B62D0B3470}"/>
              </a:ext>
            </a:extLst>
          </p:cNvPr>
          <p:cNvSpPr txBox="1"/>
          <p:nvPr/>
        </p:nvSpPr>
        <p:spPr>
          <a:xfrm>
            <a:off x="2518410" y="4503113"/>
            <a:ext cx="708660" cy="265842"/>
          </a:xfrm>
          <a:prstGeom prst="rect">
            <a:avLst/>
          </a:prstGeom>
          <a:noFill/>
        </p:spPr>
        <p:txBody>
          <a:bodyPr wrap="square" rtlCol="0" anchor="ctr">
            <a:spAutoFit/>
          </a:bodyPr>
          <a:lstStyle/>
          <a:p>
            <a:pPr algn="ctr">
              <a:lnSpc>
                <a:spcPts val="300"/>
              </a:lnSpc>
            </a:pPr>
            <a:r>
              <a:rPr lang="en-US" sz="2000" dirty="0"/>
              <a:t>.</a:t>
            </a:r>
          </a:p>
          <a:p>
            <a:pPr algn="ctr">
              <a:lnSpc>
                <a:spcPts val="300"/>
              </a:lnSpc>
            </a:pPr>
            <a:r>
              <a:rPr lang="en-US" sz="2000" dirty="0"/>
              <a:t>.</a:t>
            </a:r>
          </a:p>
          <a:p>
            <a:pPr algn="ctr">
              <a:lnSpc>
                <a:spcPts val="300"/>
              </a:lnSpc>
            </a:pPr>
            <a:r>
              <a:rPr lang="en-US" sz="2000" dirty="0"/>
              <a:t>.</a:t>
            </a:r>
          </a:p>
        </p:txBody>
      </p:sp>
      <p:pic>
        <p:nvPicPr>
          <p:cNvPr id="15" name="Picture 14">
            <a:extLst>
              <a:ext uri="{FF2B5EF4-FFF2-40B4-BE49-F238E27FC236}">
                <a16:creationId xmlns:a16="http://schemas.microsoft.com/office/drawing/2014/main" id="{29D203D9-3724-42A6-93E4-AD083D6010A0}"/>
              </a:ext>
            </a:extLst>
          </p:cNvPr>
          <p:cNvPicPr>
            <a:picLocks noChangeAspect="1"/>
          </p:cNvPicPr>
          <p:nvPr/>
        </p:nvPicPr>
        <p:blipFill rotWithShape="1">
          <a:blip r:embed="rId4"/>
          <a:srcRect t="32269"/>
          <a:stretch/>
        </p:blipFill>
        <p:spPr>
          <a:xfrm>
            <a:off x="5987700" y="3718469"/>
            <a:ext cx="5563888" cy="2039132"/>
          </a:xfrm>
          <a:prstGeom prst="rect">
            <a:avLst/>
          </a:prstGeom>
        </p:spPr>
      </p:pic>
      <p:pic>
        <p:nvPicPr>
          <p:cNvPr id="16" name="Picture 15">
            <a:extLst>
              <a:ext uri="{FF2B5EF4-FFF2-40B4-BE49-F238E27FC236}">
                <a16:creationId xmlns:a16="http://schemas.microsoft.com/office/drawing/2014/main" id="{4D079F8A-B452-4EFB-B68F-5BF07CC14786}"/>
              </a:ext>
            </a:extLst>
          </p:cNvPr>
          <p:cNvPicPr>
            <a:picLocks noChangeAspect="1"/>
          </p:cNvPicPr>
          <p:nvPr/>
        </p:nvPicPr>
        <p:blipFill rotWithShape="1">
          <a:blip r:embed="rId5"/>
          <a:srcRect b="30147"/>
          <a:stretch/>
        </p:blipFill>
        <p:spPr>
          <a:xfrm>
            <a:off x="344268" y="693600"/>
            <a:ext cx="9196547" cy="472072"/>
          </a:xfrm>
          <a:prstGeom prst="rect">
            <a:avLst/>
          </a:prstGeom>
        </p:spPr>
      </p:pic>
    </p:spTree>
    <p:extLst>
      <p:ext uri="{BB962C8B-B14F-4D97-AF65-F5344CB8AC3E}">
        <p14:creationId xmlns:p14="http://schemas.microsoft.com/office/powerpoint/2010/main" val="1946724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55C7D28-2814-40B5-9E2F-0AD484476CD3}"/>
              </a:ext>
            </a:extLst>
          </p:cNvPr>
          <p:cNvSpPr txBox="1">
            <a:spLocks/>
          </p:cNvSpPr>
          <p:nvPr/>
        </p:nvSpPr>
        <p:spPr>
          <a:xfrm>
            <a:off x="838200" y="190484"/>
            <a:ext cx="10515600" cy="597401"/>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Appendix II:NCCA Table 7.3A.2.2-1 corrections</a:t>
            </a:r>
          </a:p>
        </p:txBody>
      </p:sp>
      <p:sp>
        <p:nvSpPr>
          <p:cNvPr id="11" name="Content Placeholder 2">
            <a:extLst>
              <a:ext uri="{FF2B5EF4-FFF2-40B4-BE49-F238E27FC236}">
                <a16:creationId xmlns:a16="http://schemas.microsoft.com/office/drawing/2014/main" id="{2413577A-D50B-4BF1-BAAC-A0887DE4F98E}"/>
              </a:ext>
            </a:extLst>
          </p:cNvPr>
          <p:cNvSpPr>
            <a:spLocks noGrp="1"/>
          </p:cNvSpPr>
          <p:nvPr>
            <p:ph idx="1"/>
          </p:nvPr>
        </p:nvSpPr>
        <p:spPr>
          <a:xfrm>
            <a:off x="460030" y="5681225"/>
            <a:ext cx="11271939" cy="1081525"/>
          </a:xfrm>
        </p:spPr>
        <p:txBody>
          <a:bodyPr>
            <a:normAutofit fontScale="92500" lnSpcReduction="10000"/>
          </a:bodyPr>
          <a:lstStyle/>
          <a:p>
            <a:r>
              <a:rPr lang="en-US" dirty="0"/>
              <a:t>Example Table 7.3A.2.2-1 corrections:</a:t>
            </a:r>
          </a:p>
          <a:p>
            <a:pPr lvl="1"/>
            <a:r>
              <a:rPr lang="en-US" dirty="0"/>
              <a:t>Replace units of [RB]s with units of [MHz]</a:t>
            </a:r>
          </a:p>
          <a:p>
            <a:pPr lvl="1"/>
            <a:r>
              <a:rPr lang="en-US" dirty="0"/>
              <a:t>Remove </a:t>
            </a:r>
            <a:r>
              <a:rPr lang="en-US" dirty="0" err="1"/>
              <a:t>RBstart</a:t>
            </a:r>
            <a:r>
              <a:rPr lang="en-US" dirty="0"/>
              <a:t> from footnotes and capture in the column "UL PCC allocation"</a:t>
            </a:r>
          </a:p>
          <a:p>
            <a:pPr lvl="1"/>
            <a:endParaRPr lang="en-US" dirty="0"/>
          </a:p>
          <a:p>
            <a:endParaRPr lang="en-US" dirty="0"/>
          </a:p>
          <a:p>
            <a:pPr lvl="2"/>
            <a:endParaRPr lang="en-US" dirty="0"/>
          </a:p>
          <a:p>
            <a:endParaRPr lang="en-US" dirty="0"/>
          </a:p>
          <a:p>
            <a:endParaRPr lang="en-US" dirty="0"/>
          </a:p>
          <a:p>
            <a:pPr marL="0" indent="0">
              <a:buNone/>
            </a:pPr>
            <a:endParaRPr lang="en-US" dirty="0"/>
          </a:p>
          <a:p>
            <a:endParaRPr lang="en-GB" dirty="0"/>
          </a:p>
        </p:txBody>
      </p:sp>
      <p:pic>
        <p:nvPicPr>
          <p:cNvPr id="7" name="Picture 6">
            <a:extLst>
              <a:ext uri="{FF2B5EF4-FFF2-40B4-BE49-F238E27FC236}">
                <a16:creationId xmlns:a16="http://schemas.microsoft.com/office/drawing/2014/main" id="{4D3407F2-1FB8-4671-8C1B-E00931243D2E}"/>
              </a:ext>
            </a:extLst>
          </p:cNvPr>
          <p:cNvPicPr>
            <a:picLocks noChangeAspect="1"/>
          </p:cNvPicPr>
          <p:nvPr/>
        </p:nvPicPr>
        <p:blipFill>
          <a:blip r:embed="rId2"/>
          <a:stretch>
            <a:fillRect/>
          </a:stretch>
        </p:blipFill>
        <p:spPr>
          <a:xfrm>
            <a:off x="2400299" y="703311"/>
            <a:ext cx="7019925" cy="4977914"/>
          </a:xfrm>
          <a:prstGeom prst="rect">
            <a:avLst/>
          </a:prstGeom>
        </p:spPr>
      </p:pic>
    </p:spTree>
    <p:extLst>
      <p:ext uri="{BB962C8B-B14F-4D97-AF65-F5344CB8AC3E}">
        <p14:creationId xmlns:p14="http://schemas.microsoft.com/office/powerpoint/2010/main" val="3693063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55C7D28-2814-40B5-9E2F-0AD484476CD3}"/>
              </a:ext>
            </a:extLst>
          </p:cNvPr>
          <p:cNvSpPr txBox="1">
            <a:spLocks/>
          </p:cNvSpPr>
          <p:nvPr/>
        </p:nvSpPr>
        <p:spPr>
          <a:xfrm>
            <a:off x="838200" y="190484"/>
            <a:ext cx="10515600" cy="597401"/>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Appendix III: Example of MSD test point simplification</a:t>
            </a:r>
          </a:p>
        </p:txBody>
      </p:sp>
      <p:sp>
        <p:nvSpPr>
          <p:cNvPr id="11" name="Content Placeholder 2">
            <a:extLst>
              <a:ext uri="{FF2B5EF4-FFF2-40B4-BE49-F238E27FC236}">
                <a16:creationId xmlns:a16="http://schemas.microsoft.com/office/drawing/2014/main" id="{2413577A-D50B-4BF1-BAAC-A0887DE4F98E}"/>
              </a:ext>
            </a:extLst>
          </p:cNvPr>
          <p:cNvSpPr>
            <a:spLocks noGrp="1"/>
          </p:cNvSpPr>
          <p:nvPr>
            <p:ph idx="1"/>
          </p:nvPr>
        </p:nvSpPr>
        <p:spPr>
          <a:xfrm>
            <a:off x="6307466" y="1431547"/>
            <a:ext cx="5614904" cy="1081525"/>
          </a:xfrm>
        </p:spPr>
        <p:txBody>
          <a:bodyPr>
            <a:normAutofit fontScale="62500" lnSpcReduction="20000"/>
          </a:bodyPr>
          <a:lstStyle/>
          <a:p>
            <a:pPr marL="0" indent="0">
              <a:buNone/>
            </a:pPr>
            <a:r>
              <a:rPr lang="en-US" dirty="0"/>
              <a:t>Example of simplification</a:t>
            </a:r>
          </a:p>
          <a:p>
            <a:pPr>
              <a:buFont typeface="Times New Roman" panose="02020603050405020304" pitchFamily="18" charset="0"/>
              <a:buChar char="-"/>
            </a:pPr>
            <a:r>
              <a:rPr lang="en-US" dirty="0"/>
              <a:t>keeping legacy test points, and </a:t>
            </a:r>
          </a:p>
          <a:p>
            <a:pPr>
              <a:buFont typeface="Times New Roman" panose="02020603050405020304" pitchFamily="18" charset="0"/>
              <a:buChar char="-"/>
            </a:pPr>
            <a:r>
              <a:rPr lang="en-US" dirty="0"/>
              <a:t>removing test points where </a:t>
            </a:r>
            <a:r>
              <a:rPr lang="en-US" dirty="0" err="1"/>
              <a:t>Wgap</a:t>
            </a:r>
            <a:r>
              <a:rPr lang="en-US" dirty="0"/>
              <a:t> is &lt;maximum </a:t>
            </a:r>
            <a:r>
              <a:rPr lang="en-US" dirty="0" err="1"/>
              <a:t>Wgap</a:t>
            </a:r>
            <a:endParaRPr lang="en-US" dirty="0"/>
          </a:p>
          <a:p>
            <a:endParaRPr lang="en-US" dirty="0"/>
          </a:p>
          <a:p>
            <a:pPr lvl="2"/>
            <a:endParaRPr lang="en-US" dirty="0"/>
          </a:p>
          <a:p>
            <a:endParaRPr lang="en-US" dirty="0"/>
          </a:p>
          <a:p>
            <a:endParaRPr lang="en-US" dirty="0"/>
          </a:p>
          <a:p>
            <a:pPr marL="0" indent="0">
              <a:buNone/>
            </a:pPr>
            <a:endParaRPr lang="en-US" dirty="0"/>
          </a:p>
          <a:p>
            <a:endParaRPr lang="en-GB" dirty="0"/>
          </a:p>
        </p:txBody>
      </p:sp>
      <p:pic>
        <p:nvPicPr>
          <p:cNvPr id="5" name="Picture 4">
            <a:extLst>
              <a:ext uri="{FF2B5EF4-FFF2-40B4-BE49-F238E27FC236}">
                <a16:creationId xmlns:a16="http://schemas.microsoft.com/office/drawing/2014/main" id="{8276DDD7-E493-4F11-BD8B-70F1E72F5CE2}"/>
              </a:ext>
            </a:extLst>
          </p:cNvPr>
          <p:cNvPicPr>
            <a:picLocks noChangeAspect="1"/>
          </p:cNvPicPr>
          <p:nvPr/>
        </p:nvPicPr>
        <p:blipFill>
          <a:blip r:embed="rId2"/>
          <a:stretch>
            <a:fillRect/>
          </a:stretch>
        </p:blipFill>
        <p:spPr>
          <a:xfrm>
            <a:off x="460030" y="1271138"/>
            <a:ext cx="5847435" cy="2489979"/>
          </a:xfrm>
          <a:prstGeom prst="rect">
            <a:avLst/>
          </a:prstGeom>
        </p:spPr>
      </p:pic>
    </p:spTree>
    <p:extLst>
      <p:ext uri="{BB962C8B-B14F-4D97-AF65-F5344CB8AC3E}">
        <p14:creationId xmlns:p14="http://schemas.microsoft.com/office/powerpoint/2010/main" val="1900101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6" y="124568"/>
            <a:ext cx="10515600" cy="767306"/>
          </a:xfrm>
        </p:spPr>
        <p:txBody>
          <a:bodyPr/>
          <a:lstStyle/>
          <a:p>
            <a:r>
              <a:rPr lang="en-GB" dirty="0"/>
              <a:t>Background</a:t>
            </a:r>
            <a:endParaRPr lang="en-US"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413916" y="891874"/>
            <a:ext cx="11473284" cy="5841558"/>
          </a:xfrm>
        </p:spPr>
        <p:txBody>
          <a:bodyPr>
            <a:normAutofit lnSpcReduction="10000"/>
          </a:bodyPr>
          <a:lstStyle/>
          <a:p>
            <a:r>
              <a:rPr lang="en-US" sz="2000" dirty="0"/>
              <a:t>For Intra-Band (IB) Non-Contiguous (NC) EN-DC: REFSENS exceptions tables do not capture the Aggressor/Victim (</a:t>
            </a:r>
            <a:r>
              <a:rPr lang="en-US" sz="2000" dirty="0" err="1"/>
              <a:t>Agg</a:t>
            </a:r>
            <a:r>
              <a:rPr lang="en-US" sz="2000" dirty="0"/>
              <a:t>./</a:t>
            </a:r>
            <a:r>
              <a:rPr lang="en-US" sz="2000" dirty="0" err="1"/>
              <a:t>Vict</a:t>
            </a:r>
            <a:r>
              <a:rPr lang="en-US" sz="2000" dirty="0"/>
              <a:t>.) landscape for bands like n71 where UL/DL are inverted [1].</a:t>
            </a:r>
          </a:p>
          <a:p>
            <a:pPr lvl="1"/>
            <a:r>
              <a:rPr lang="en-US" sz="1600" dirty="0"/>
              <a:t>To fix EN-DC tables, proposal to either adopt new tables or correct current tables is made [1]. If table correction is preferred, further improvements are proposed in [1] to prevent footnote expansion and to ensure some alignment with NCCA tables,</a:t>
            </a:r>
          </a:p>
          <a:p>
            <a:pPr lvl="1"/>
            <a:r>
              <a:rPr lang="en-US" sz="1600" dirty="0"/>
              <a:t>MSD test points for NC EN-DC REFSENS do not always maximize MSD [1]. It was proposed to adopt fully allocated </a:t>
            </a:r>
            <a:r>
              <a:rPr lang="en-US" sz="1600" dirty="0" err="1"/>
              <a:t>Agg</a:t>
            </a:r>
            <a:r>
              <a:rPr lang="en-US" sz="1600" dirty="0"/>
              <a:t>. UL configuration. This raises several options on addressing MSD concerns:</a:t>
            </a:r>
          </a:p>
          <a:p>
            <a:pPr lvl="1"/>
            <a:endParaRPr lang="en-US" sz="1600" dirty="0"/>
          </a:p>
          <a:p>
            <a:pPr lvl="1"/>
            <a:endParaRPr lang="en-US" sz="1600" dirty="0"/>
          </a:p>
          <a:p>
            <a:pPr lvl="1"/>
            <a:endParaRPr lang="en-US" sz="1600" dirty="0"/>
          </a:p>
          <a:p>
            <a:endParaRPr lang="en-US" sz="2000" dirty="0"/>
          </a:p>
          <a:p>
            <a:endParaRPr lang="en-US" sz="2000" dirty="0"/>
          </a:p>
          <a:p>
            <a:pPr marL="0" indent="0">
              <a:buNone/>
            </a:pPr>
            <a:endParaRPr lang="en-US" sz="1700" dirty="0"/>
          </a:p>
          <a:p>
            <a:pPr marL="0" indent="0">
              <a:buNone/>
            </a:pPr>
            <a:endParaRPr lang="en-US" sz="1700" dirty="0"/>
          </a:p>
          <a:p>
            <a:r>
              <a:rPr lang="en-US" sz="2000" dirty="0"/>
              <a:t>For IB FDD NCCA, </a:t>
            </a:r>
          </a:p>
          <a:p>
            <a:pPr lvl="1"/>
            <a:r>
              <a:rPr lang="en-US" sz="1600" dirty="0"/>
              <a:t>Aggregated CBW are expressed in units of [RB]s for PCC+SCC. Correction to use [MHz] instead is proposed in [1],</a:t>
            </a:r>
          </a:p>
          <a:p>
            <a:pPr lvl="1"/>
            <a:r>
              <a:rPr lang="en-US" sz="1600" dirty="0"/>
              <a:t>Agreement was reached to prevent specifications expansion that results from specifying an MSD test point for each possible CBW permutations [2]. MSD for CA_n25(2A) was implemented according to these guidelines, but it seems CA_n71(2A) was not. This raises several questions:</a:t>
            </a:r>
          </a:p>
          <a:p>
            <a:pPr lvl="2"/>
            <a:r>
              <a:rPr lang="en-US" sz="1400" dirty="0"/>
              <a:t>Is this agreement only applicable to IB NCCA or is-it also applicable to IB NC EN-DC combinations?</a:t>
            </a:r>
          </a:p>
          <a:p>
            <a:pPr lvl="2"/>
            <a:r>
              <a:rPr lang="en-US" sz="1400" dirty="0"/>
              <a:t>Should previously agreed MSD test points be re-visited to ensure consistency?</a:t>
            </a:r>
          </a:p>
          <a:p>
            <a:pPr lvl="2"/>
            <a:r>
              <a:rPr lang="en-US" sz="1400" dirty="0"/>
              <a:t>For NC EN-DC: can further optimization of specifications be considered to address the permutations of </a:t>
            </a:r>
            <a:r>
              <a:rPr lang="en-US" sz="1400" dirty="0" err="1"/>
              <a:t>Agg</a:t>
            </a:r>
            <a:r>
              <a:rPr lang="en-US" sz="1400" dirty="0"/>
              <a:t>./</a:t>
            </a:r>
            <a:r>
              <a:rPr lang="en-US" sz="1400" dirty="0" err="1"/>
              <a:t>Vict</a:t>
            </a:r>
            <a:r>
              <a:rPr lang="en-US" sz="1400" dirty="0"/>
              <a:t>. ?</a:t>
            </a:r>
          </a:p>
          <a:p>
            <a:pPr lvl="2"/>
            <a:endParaRPr lang="en-US" sz="1600" dirty="0"/>
          </a:p>
        </p:txBody>
      </p:sp>
      <p:graphicFrame>
        <p:nvGraphicFramePr>
          <p:cNvPr id="3" name="Table 2">
            <a:extLst>
              <a:ext uri="{FF2B5EF4-FFF2-40B4-BE49-F238E27FC236}">
                <a16:creationId xmlns:a16="http://schemas.microsoft.com/office/drawing/2014/main" id="{FF76288A-8835-4DDC-B4D7-AC36FD6CB37E}"/>
              </a:ext>
            </a:extLst>
          </p:cNvPr>
          <p:cNvGraphicFramePr>
            <a:graphicFrameLocks noGrp="1"/>
          </p:cNvGraphicFramePr>
          <p:nvPr>
            <p:extLst>
              <p:ext uri="{D42A27DB-BD31-4B8C-83A1-F6EECF244321}">
                <p14:modId xmlns:p14="http://schemas.microsoft.com/office/powerpoint/2010/main" val="3670351314"/>
              </p:ext>
            </p:extLst>
          </p:nvPr>
        </p:nvGraphicFramePr>
        <p:xfrm>
          <a:off x="698002" y="2423101"/>
          <a:ext cx="10865003" cy="2029049"/>
        </p:xfrm>
        <a:graphic>
          <a:graphicData uri="http://schemas.openxmlformats.org/drawingml/2006/table">
            <a:tbl>
              <a:tblPr firstRow="1" bandRow="1">
                <a:tableStyleId>{5C22544A-7EE6-4342-B048-85BDC9FD1C3A}</a:tableStyleId>
              </a:tblPr>
              <a:tblGrid>
                <a:gridCol w="2742576">
                  <a:extLst>
                    <a:ext uri="{9D8B030D-6E8A-4147-A177-3AD203B41FA5}">
                      <a16:colId xmlns:a16="http://schemas.microsoft.com/office/drawing/2014/main" val="3347584780"/>
                    </a:ext>
                  </a:extLst>
                </a:gridCol>
                <a:gridCol w="2817182">
                  <a:extLst>
                    <a:ext uri="{9D8B030D-6E8A-4147-A177-3AD203B41FA5}">
                      <a16:colId xmlns:a16="http://schemas.microsoft.com/office/drawing/2014/main" val="2307659275"/>
                    </a:ext>
                  </a:extLst>
                </a:gridCol>
                <a:gridCol w="5305245">
                  <a:extLst>
                    <a:ext uri="{9D8B030D-6E8A-4147-A177-3AD203B41FA5}">
                      <a16:colId xmlns:a16="http://schemas.microsoft.com/office/drawing/2014/main" val="3933759071"/>
                    </a:ext>
                  </a:extLst>
                </a:gridCol>
              </a:tblGrid>
              <a:tr h="3946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Options</a:t>
                      </a:r>
                    </a:p>
                  </a:txBody>
                  <a:tcPr anchor="ctr"/>
                </a:tc>
                <a:tc>
                  <a:txBody>
                    <a:bodyPr/>
                    <a:lstStyle/>
                    <a:p>
                      <a:pPr algn="ctr"/>
                      <a:r>
                        <a:rPr lang="en-US" sz="1200" dirty="0"/>
                        <a:t>Pro</a:t>
                      </a:r>
                    </a:p>
                  </a:txBody>
                  <a:tcPr anchor="ctr"/>
                </a:tc>
                <a:tc>
                  <a:txBody>
                    <a:bodyPr/>
                    <a:lstStyle/>
                    <a:p>
                      <a:pPr algn="ctr"/>
                      <a:r>
                        <a:rPr lang="en-US" sz="1200" dirty="0"/>
                        <a:t>Cons</a:t>
                      </a:r>
                    </a:p>
                  </a:txBody>
                  <a:tcPr anchor="ctr"/>
                </a:tc>
                <a:extLst>
                  <a:ext uri="{0D108BD9-81ED-4DB2-BD59-A6C34878D82A}">
                    <a16:rowId xmlns:a16="http://schemas.microsoft.com/office/drawing/2014/main" val="2333194870"/>
                  </a:ext>
                </a:extLst>
              </a:tr>
              <a:tr h="397624">
                <a:tc>
                  <a:txBody>
                    <a:bodyPr/>
                    <a:lstStyle/>
                    <a:p>
                      <a:pPr marL="266700" indent="-266700">
                        <a:buFont typeface="Times New Roman" panose="02020603050405020304" pitchFamily="18" charset="0"/>
                        <a:buNone/>
                      </a:pPr>
                      <a:r>
                        <a:rPr lang="en-US" sz="1100" dirty="0"/>
                        <a:t>1-1: Keep legacy small </a:t>
                      </a:r>
                      <a:r>
                        <a:rPr lang="en-US" sz="1100" dirty="0" err="1"/>
                        <a:t>Agg</a:t>
                      </a:r>
                      <a:r>
                        <a:rPr lang="en-US" sz="1100" dirty="0"/>
                        <a:t>. RB allocations</a:t>
                      </a:r>
                    </a:p>
                  </a:txBody>
                  <a:tcPr anchor="ctr"/>
                </a:tc>
                <a:tc>
                  <a:txBody>
                    <a:bodyPr/>
                    <a:lstStyle/>
                    <a:p>
                      <a:pPr marL="171450" indent="-171450">
                        <a:buFont typeface="Times New Roman" panose="02020603050405020304" pitchFamily="18" charset="0"/>
                        <a:buChar char="-"/>
                      </a:pPr>
                      <a:r>
                        <a:rPr lang="en-US" sz="1100" dirty="0"/>
                        <a:t>No impact on previous agreements</a:t>
                      </a:r>
                    </a:p>
                  </a:txBody>
                  <a:tcPr anchor="ctr"/>
                </a:tc>
                <a:tc>
                  <a:txBody>
                    <a:bodyPr/>
                    <a:lstStyle/>
                    <a:p>
                      <a:pPr marL="171450" indent="-171450">
                        <a:buFont typeface="Times New Roman" panose="02020603050405020304" pitchFamily="18" charset="0"/>
                        <a:buChar char="-"/>
                      </a:pPr>
                      <a:r>
                        <a:rPr lang="en-US" sz="1100" dirty="0"/>
                        <a:t>MSD may be under-estimated.</a:t>
                      </a:r>
                    </a:p>
                    <a:p>
                      <a:pPr marL="171450" indent="-171450">
                        <a:buFont typeface="Times New Roman" panose="02020603050405020304" pitchFamily="18" charset="0"/>
                        <a:buChar char="-"/>
                      </a:pPr>
                      <a:r>
                        <a:rPr lang="en-US" sz="1100" dirty="0"/>
                        <a:t>We remain dependent on IMD landscape for future combinations</a:t>
                      </a:r>
                    </a:p>
                  </a:txBody>
                  <a:tcPr anchor="ctr"/>
                </a:tc>
                <a:extLst>
                  <a:ext uri="{0D108BD9-81ED-4DB2-BD59-A6C34878D82A}">
                    <a16:rowId xmlns:a16="http://schemas.microsoft.com/office/drawing/2014/main" val="2442004879"/>
                  </a:ext>
                </a:extLst>
              </a:tr>
              <a:tr h="397624">
                <a:tc>
                  <a:txBody>
                    <a:bodyPr/>
                    <a:lstStyle/>
                    <a:p>
                      <a:pPr marL="266700" indent="-266700">
                        <a:buFont typeface="Times New Roman" panose="02020603050405020304" pitchFamily="18" charset="0"/>
                        <a:buNone/>
                      </a:pPr>
                      <a:r>
                        <a:rPr lang="en-US" sz="1100" dirty="0"/>
                        <a:t>1-2: Adjust small </a:t>
                      </a:r>
                      <a:r>
                        <a:rPr lang="en-US" sz="1100" dirty="0" err="1"/>
                        <a:t>Agg</a:t>
                      </a:r>
                      <a:r>
                        <a:rPr lang="en-US" sz="1100" dirty="0"/>
                        <a:t>. RB allocations to ensure highest order IM/C-IM maximizes MSD</a:t>
                      </a:r>
                    </a:p>
                  </a:txBody>
                  <a:tcPr anchor="ctr"/>
                </a:tc>
                <a:tc>
                  <a:txBody>
                    <a:bodyPr/>
                    <a:lstStyle/>
                    <a:p>
                      <a:pPr marL="171450" indent="-171450">
                        <a:buFont typeface="Times New Roman" panose="02020603050405020304" pitchFamily="18" charset="0"/>
                        <a:buChar char="-"/>
                      </a:pPr>
                      <a:r>
                        <a:rPr lang="en-US" sz="1100" dirty="0"/>
                        <a:t>Worst-case MSD is captured</a:t>
                      </a:r>
                    </a:p>
                  </a:txBody>
                  <a:tcPr anchor="ctr"/>
                </a:tc>
                <a:tc>
                  <a:txBody>
                    <a:bodyPr/>
                    <a:lstStyle/>
                    <a:p>
                      <a:pPr marL="171450" indent="-171450">
                        <a:buFont typeface="Times New Roman" panose="02020603050405020304" pitchFamily="18" charset="0"/>
                        <a:buChar char="-"/>
                      </a:pPr>
                      <a:r>
                        <a:rPr lang="en-US" sz="1100" dirty="0"/>
                        <a:t>Dependency on IMD landscape remains for future combinations</a:t>
                      </a:r>
                    </a:p>
                    <a:p>
                      <a:pPr marL="171450" indent="-171450">
                        <a:buFont typeface="Times New Roman" panose="02020603050405020304" pitchFamily="18" charset="0"/>
                        <a:buChar char="-"/>
                      </a:pPr>
                      <a:r>
                        <a:rPr lang="en-US" sz="1100" dirty="0"/>
                        <a:t>May require revisiting previously agreed test points.</a:t>
                      </a:r>
                    </a:p>
                  </a:txBody>
                  <a:tcPr anchor="ctr"/>
                </a:tc>
                <a:extLst>
                  <a:ext uri="{0D108BD9-81ED-4DB2-BD59-A6C34878D82A}">
                    <a16:rowId xmlns:a16="http://schemas.microsoft.com/office/drawing/2014/main" val="3919183980"/>
                  </a:ext>
                </a:extLst>
              </a:tr>
              <a:tr h="613360">
                <a:tc>
                  <a:txBody>
                    <a:bodyPr/>
                    <a:lstStyle/>
                    <a:p>
                      <a:pPr marL="266700" indent="-266700">
                        <a:buFont typeface="Times New Roman" panose="02020603050405020304" pitchFamily="18" charset="0"/>
                        <a:buNone/>
                      </a:pPr>
                      <a:r>
                        <a:rPr lang="en-US" sz="1100" dirty="0"/>
                        <a:t>1-3: Adopt fully allocated Aggressor UL configurations</a:t>
                      </a:r>
                    </a:p>
                  </a:txBody>
                  <a:tcPr anchor="ctr"/>
                </a:tc>
                <a:tc>
                  <a:txBody>
                    <a:bodyPr/>
                    <a:lstStyle/>
                    <a:p>
                      <a:pPr marL="171450" indent="-171450">
                        <a:buFont typeface="Times New Roman" panose="02020603050405020304" pitchFamily="18" charset="0"/>
                        <a:buChar char="-"/>
                      </a:pPr>
                      <a:r>
                        <a:rPr lang="en-US" sz="1100" dirty="0"/>
                        <a:t>Worst/close to worst case MSD is captured</a:t>
                      </a:r>
                    </a:p>
                    <a:p>
                      <a:pPr marL="171450" indent="-171450">
                        <a:buFont typeface="Times New Roman" panose="02020603050405020304" pitchFamily="18" charset="0"/>
                        <a:buChar char="-"/>
                      </a:pPr>
                      <a:r>
                        <a:rPr lang="en-US" sz="1100" dirty="0"/>
                        <a:t>Removes dependency on IM landscape</a:t>
                      </a:r>
                    </a:p>
                  </a:txBody>
                  <a:tcPr anchor="ctr"/>
                </a:tc>
                <a:tc>
                  <a:txBody>
                    <a:bodyPr/>
                    <a:lstStyle/>
                    <a:p>
                      <a:pPr marL="171450" indent="-171450">
                        <a:buFont typeface="Times New Roman" panose="02020603050405020304" pitchFamily="18" charset="0"/>
                        <a:buChar char="-"/>
                      </a:pPr>
                      <a:r>
                        <a:rPr lang="en-US" sz="1100" dirty="0" err="1"/>
                        <a:t>Eventhough</a:t>
                      </a:r>
                      <a:r>
                        <a:rPr lang="en-US" sz="1100" dirty="0"/>
                        <a:t> fully allocated </a:t>
                      </a:r>
                      <a:r>
                        <a:rPr lang="en-US" sz="1100" dirty="0" err="1"/>
                        <a:t>Agg</a:t>
                      </a:r>
                      <a:r>
                        <a:rPr lang="en-US" sz="1100" dirty="0"/>
                        <a:t>. UL configuration may occur due to un-coordinated NR and LTE schedulers, this scenario may not reflect the assumption of co-located </a:t>
                      </a:r>
                      <a:r>
                        <a:rPr lang="en-US" sz="1100" dirty="0" err="1"/>
                        <a:t>eNb</a:t>
                      </a:r>
                      <a:r>
                        <a:rPr lang="en-US" sz="1100" dirty="0"/>
                        <a:t>/</a:t>
                      </a:r>
                      <a:r>
                        <a:rPr lang="en-US" sz="1100" dirty="0" err="1"/>
                        <a:t>gNbs</a:t>
                      </a:r>
                      <a:r>
                        <a:rPr lang="en-US" sz="1100" dirty="0"/>
                        <a:t>. Single carrier REFSENS small RB allocations remains a valid assumption.</a:t>
                      </a:r>
                    </a:p>
                  </a:txBody>
                  <a:tcPr anchor="ctr"/>
                </a:tc>
                <a:extLst>
                  <a:ext uri="{0D108BD9-81ED-4DB2-BD59-A6C34878D82A}">
                    <a16:rowId xmlns:a16="http://schemas.microsoft.com/office/drawing/2014/main" val="505650860"/>
                  </a:ext>
                </a:extLst>
              </a:tr>
            </a:tbl>
          </a:graphicData>
        </a:graphic>
      </p:graphicFrame>
    </p:spTree>
    <p:extLst>
      <p:ext uri="{BB962C8B-B14F-4D97-AF65-F5344CB8AC3E}">
        <p14:creationId xmlns:p14="http://schemas.microsoft.com/office/powerpoint/2010/main" val="1731597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4" y="4339"/>
            <a:ext cx="11645813" cy="767306"/>
          </a:xfrm>
        </p:spPr>
        <p:txBody>
          <a:bodyPr>
            <a:normAutofit/>
          </a:bodyPr>
          <a:lstStyle/>
          <a:p>
            <a:r>
              <a:rPr lang="en-GB" sz="4000" dirty="0"/>
              <a:t>Background: Table Structure Issue </a:t>
            </a:r>
            <a:r>
              <a:rPr lang="en-GB" sz="2800" dirty="0"/>
              <a:t>[1]</a:t>
            </a:r>
            <a:endParaRPr lang="en-US" sz="4000"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612475" y="5398735"/>
            <a:ext cx="11102197" cy="1231182"/>
          </a:xfrm>
        </p:spPr>
        <p:txBody>
          <a:bodyPr>
            <a:normAutofit/>
          </a:bodyPr>
          <a:lstStyle/>
          <a:p>
            <a:r>
              <a:rPr lang="en-US" sz="1600" dirty="0"/>
              <a:t>Fig. A &amp; B show the current table concept: they are designed for DL band above UL band, </a:t>
            </a:r>
            <a:r>
              <a:rPr lang="en-US" sz="1600" dirty="0" err="1"/>
              <a:t>eg.</a:t>
            </a:r>
            <a:r>
              <a:rPr lang="en-US" sz="1600" dirty="0"/>
              <a:t> DC_3_n3.</a:t>
            </a:r>
          </a:p>
          <a:p>
            <a:r>
              <a:rPr lang="en-US" sz="1600" dirty="0"/>
              <a:t>DC_71_n71 is currently specified in Fig B. Table 7.3B.3-2-2, a table which does not work for n71 (Fig C),</a:t>
            </a:r>
          </a:p>
          <a:p>
            <a:r>
              <a:rPr lang="en-US" sz="1600" dirty="0"/>
              <a:t>Note that REFSENS exceptions due to Aggressor/Victim permutation are not systematically specified, </a:t>
            </a:r>
            <a:r>
              <a:rPr lang="en-US" sz="1600" dirty="0" err="1"/>
              <a:t>eg.</a:t>
            </a:r>
            <a:r>
              <a:rPr lang="en-US" sz="1600" dirty="0"/>
              <a:t> DC_71A_n71A</a:t>
            </a:r>
          </a:p>
        </p:txBody>
      </p:sp>
      <p:pic>
        <p:nvPicPr>
          <p:cNvPr id="4" name="Picture 3">
            <a:extLst>
              <a:ext uri="{FF2B5EF4-FFF2-40B4-BE49-F238E27FC236}">
                <a16:creationId xmlns:a16="http://schemas.microsoft.com/office/drawing/2014/main" id="{5DF35DEA-C237-4A06-9914-5F71BAD970C3}"/>
              </a:ext>
            </a:extLst>
          </p:cNvPr>
          <p:cNvPicPr>
            <a:picLocks noChangeAspect="1"/>
          </p:cNvPicPr>
          <p:nvPr/>
        </p:nvPicPr>
        <p:blipFill>
          <a:blip r:embed="rId2"/>
          <a:stretch>
            <a:fillRect/>
          </a:stretch>
        </p:blipFill>
        <p:spPr>
          <a:xfrm>
            <a:off x="1645514" y="727972"/>
            <a:ext cx="8900971" cy="4644884"/>
          </a:xfrm>
          <a:prstGeom prst="rect">
            <a:avLst/>
          </a:prstGeom>
        </p:spPr>
      </p:pic>
    </p:spTree>
    <p:extLst>
      <p:ext uri="{BB962C8B-B14F-4D97-AF65-F5344CB8AC3E}">
        <p14:creationId xmlns:p14="http://schemas.microsoft.com/office/powerpoint/2010/main" val="1893494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37714" y="86468"/>
            <a:ext cx="11645813" cy="767306"/>
          </a:xfrm>
        </p:spPr>
        <p:txBody>
          <a:bodyPr>
            <a:normAutofit/>
          </a:bodyPr>
          <a:lstStyle/>
          <a:p>
            <a:r>
              <a:rPr lang="en-GB" sz="4000" dirty="0"/>
              <a:t>Background: Small Allocations Under-estimated MSD </a:t>
            </a:r>
            <a:r>
              <a:rPr lang="en-GB" sz="2800" dirty="0"/>
              <a:t>[1]</a:t>
            </a:r>
            <a:endParaRPr lang="en-US" sz="4000"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254602" y="1121432"/>
            <a:ext cx="6059860" cy="5029200"/>
          </a:xfrm>
        </p:spPr>
        <p:txBody>
          <a:bodyPr>
            <a:normAutofit/>
          </a:bodyPr>
          <a:lstStyle/>
          <a:p>
            <a:r>
              <a:rPr lang="en-US" sz="2400" dirty="0"/>
              <a:t>Fig. A: Agreed MSD corresponds to LTE being victim of NR 5RB9 IMD7 test point, leading to </a:t>
            </a:r>
            <a:r>
              <a:rPr lang="el-GR" sz="2400" dirty="0"/>
              <a:t>Δ</a:t>
            </a:r>
            <a:r>
              <a:rPr lang="en-US" sz="2400" dirty="0"/>
              <a:t>R</a:t>
            </a:r>
            <a:r>
              <a:rPr lang="en-US" sz="2400" baseline="-25000" dirty="0"/>
              <a:t>IBNC </a:t>
            </a:r>
            <a:r>
              <a:rPr lang="en-US" sz="2400" dirty="0"/>
              <a:t>= 4.3dB, (cf. option 1-1,background slide)</a:t>
            </a:r>
          </a:p>
          <a:p>
            <a:endParaRPr lang="en-US" sz="2400" dirty="0"/>
          </a:p>
          <a:p>
            <a:r>
              <a:rPr lang="en-US" sz="2400" dirty="0"/>
              <a:t>Fig. B: Measured MSD corresponds to LTE being victim of NR 3RB0 IMD5 test point, leading to </a:t>
            </a:r>
            <a:r>
              <a:rPr lang="el-GR" sz="2400" dirty="0"/>
              <a:t>Δ</a:t>
            </a:r>
            <a:r>
              <a:rPr lang="en-US" sz="2400" dirty="0"/>
              <a:t>R</a:t>
            </a:r>
            <a:r>
              <a:rPr lang="en-US" sz="2400" baseline="-25000" dirty="0"/>
              <a:t>IBNC </a:t>
            </a:r>
            <a:r>
              <a:rPr lang="en-US" sz="2400" dirty="0"/>
              <a:t>= 6.8dB, (cf. opt. 1-2)</a:t>
            </a:r>
          </a:p>
          <a:p>
            <a:endParaRPr lang="en-US" sz="2400" dirty="0"/>
          </a:p>
          <a:p>
            <a:r>
              <a:rPr lang="en-US" sz="2400" dirty="0"/>
              <a:t>Fig. C: Measured MSD corresponds to LTE being victim of NR 50RB0 (full-allocation), leading to </a:t>
            </a:r>
            <a:r>
              <a:rPr lang="el-GR" sz="2400" dirty="0"/>
              <a:t>Δ</a:t>
            </a:r>
            <a:r>
              <a:rPr lang="en-US" sz="2400" dirty="0"/>
              <a:t>R</a:t>
            </a:r>
            <a:r>
              <a:rPr lang="en-US" sz="2400" baseline="-25000" dirty="0"/>
              <a:t>IBNC </a:t>
            </a:r>
            <a:r>
              <a:rPr lang="en-US" sz="2400" dirty="0"/>
              <a:t>= 21.6dB, (cf. opt 1-3)</a:t>
            </a:r>
          </a:p>
          <a:p>
            <a:endParaRPr lang="en-US" sz="2400" dirty="0"/>
          </a:p>
          <a:p>
            <a:pPr lvl="2"/>
            <a:endParaRPr lang="en-US" sz="1800" dirty="0"/>
          </a:p>
        </p:txBody>
      </p:sp>
      <p:pic>
        <p:nvPicPr>
          <p:cNvPr id="4" name="Picture 3">
            <a:extLst>
              <a:ext uri="{FF2B5EF4-FFF2-40B4-BE49-F238E27FC236}">
                <a16:creationId xmlns:a16="http://schemas.microsoft.com/office/drawing/2014/main" id="{C69498D0-9BD3-4702-BF77-D44CF6106136}"/>
              </a:ext>
            </a:extLst>
          </p:cNvPr>
          <p:cNvPicPr>
            <a:picLocks noChangeAspect="1"/>
          </p:cNvPicPr>
          <p:nvPr/>
        </p:nvPicPr>
        <p:blipFill>
          <a:blip r:embed="rId2"/>
          <a:stretch>
            <a:fillRect/>
          </a:stretch>
        </p:blipFill>
        <p:spPr>
          <a:xfrm>
            <a:off x="6443856" y="999723"/>
            <a:ext cx="5184552" cy="5264503"/>
          </a:xfrm>
          <a:prstGeom prst="rect">
            <a:avLst/>
          </a:prstGeom>
        </p:spPr>
      </p:pic>
    </p:spTree>
    <p:extLst>
      <p:ext uri="{BB962C8B-B14F-4D97-AF65-F5344CB8AC3E}">
        <p14:creationId xmlns:p14="http://schemas.microsoft.com/office/powerpoint/2010/main" val="3601544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8600" y="67418"/>
            <a:ext cx="11963400" cy="767306"/>
          </a:xfrm>
        </p:spPr>
        <p:txBody>
          <a:bodyPr>
            <a:noAutofit/>
          </a:bodyPr>
          <a:lstStyle/>
          <a:p>
            <a:r>
              <a:rPr lang="en-GB" sz="3600" dirty="0"/>
              <a:t>Background: Guidelines to Prevent Specifications Expansion </a:t>
            </a:r>
            <a:r>
              <a:rPr lang="en-GB" sz="2800" dirty="0"/>
              <a:t>[2]</a:t>
            </a:r>
            <a:endParaRPr lang="en-US" sz="3600" dirty="0">
              <a:solidFill>
                <a:srgbClr val="FF0000"/>
              </a:solidFill>
            </a:endParaRPr>
          </a:p>
        </p:txBody>
      </p:sp>
      <p:sp>
        <p:nvSpPr>
          <p:cNvPr id="4" name="Content Placeholder 3">
            <a:extLst>
              <a:ext uri="{FF2B5EF4-FFF2-40B4-BE49-F238E27FC236}">
                <a16:creationId xmlns:a16="http://schemas.microsoft.com/office/drawing/2014/main" id="{9758BCC9-760A-45D4-B08E-3A77F624849B}"/>
              </a:ext>
            </a:extLst>
          </p:cNvPr>
          <p:cNvSpPr>
            <a:spLocks noGrp="1"/>
          </p:cNvSpPr>
          <p:nvPr>
            <p:ph idx="1"/>
          </p:nvPr>
        </p:nvSpPr>
        <p:spPr>
          <a:xfrm>
            <a:off x="838200" y="819509"/>
            <a:ext cx="10515600" cy="5357454"/>
          </a:xfrm>
        </p:spPr>
        <p:txBody>
          <a:bodyPr>
            <a:normAutofit/>
          </a:bodyPr>
          <a:lstStyle/>
          <a:p>
            <a:r>
              <a:rPr lang="en-US" sz="2400" dirty="0"/>
              <a:t>RAN4 agreed to adopt the following principles for IB NCCA [2]</a:t>
            </a:r>
          </a:p>
          <a:p>
            <a:pPr lvl="1"/>
            <a:r>
              <a:rPr lang="en-US" sz="2000" dirty="0"/>
              <a:t>Only 1 test configuration is defined for each band. </a:t>
            </a:r>
          </a:p>
          <a:p>
            <a:pPr lvl="1"/>
            <a:r>
              <a:rPr lang="en-US" sz="2000" dirty="0"/>
              <a:t>It is specified at PCC+SCC= 25RB + 25RB and SCS 15kHz, and maximum </a:t>
            </a:r>
            <a:r>
              <a:rPr lang="en-US" sz="2000" dirty="0" err="1"/>
              <a:t>Wgap</a:t>
            </a:r>
            <a:endParaRPr lang="en-US" sz="2000" dirty="0"/>
          </a:p>
          <a:p>
            <a:pPr marL="457200" lvl="1" indent="0">
              <a:buNone/>
            </a:pPr>
            <a:endParaRPr lang="en-US" sz="2000" dirty="0"/>
          </a:p>
          <a:p>
            <a:r>
              <a:rPr lang="en-US" sz="2400" dirty="0"/>
              <a:t>Note that:</a:t>
            </a:r>
          </a:p>
          <a:p>
            <a:pPr lvl="1"/>
            <a:r>
              <a:rPr lang="en-US" sz="2000" dirty="0"/>
              <a:t>For CA_n71(2A), the agreed test points seem to deviate from this guideline,</a:t>
            </a:r>
          </a:p>
          <a:p>
            <a:pPr lvl="1"/>
            <a:r>
              <a:rPr lang="en-US" sz="2000" dirty="0"/>
              <a:t>For R</a:t>
            </a:r>
            <a:r>
              <a:rPr lang="pt-BR" sz="2000" dirty="0"/>
              <a:t>4-2104425 DC_71A_n71A TP [3]:</a:t>
            </a:r>
          </a:p>
          <a:p>
            <a:pPr lvl="2"/>
            <a:r>
              <a:rPr lang="pt-BR" sz="1600" dirty="0"/>
              <a:t>it was observed during off-line discussions that adding a test point for new BCS1 30MHz aggregated BW is an identical IMD landscape than the agreed test point for BCS0 25MHz Agg. BW. </a:t>
            </a:r>
          </a:p>
          <a:p>
            <a:pPr lvl="2"/>
            <a:r>
              <a:rPr lang="pt-BR" sz="1600" dirty="0"/>
              <a:t>Following guidelines from [2], it may be considered it is not necessary to introduce an additional test point for 30MHz Agg. BW since, from an RF test perspective, no new information is captured.</a:t>
            </a:r>
          </a:p>
        </p:txBody>
      </p:sp>
    </p:spTree>
    <p:extLst>
      <p:ext uri="{BB962C8B-B14F-4D97-AF65-F5344CB8AC3E}">
        <p14:creationId xmlns:p14="http://schemas.microsoft.com/office/powerpoint/2010/main" val="28006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6" y="124568"/>
            <a:ext cx="10515600" cy="767306"/>
          </a:xfrm>
        </p:spPr>
        <p:txBody>
          <a:bodyPr>
            <a:normAutofit/>
          </a:bodyPr>
          <a:lstStyle/>
          <a:p>
            <a:r>
              <a:rPr lang="en-GB" sz="3600" dirty="0"/>
              <a:t>WF on Addressing Table Structure</a:t>
            </a:r>
            <a:endParaRPr lang="en-US" sz="3600"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413916" y="789322"/>
            <a:ext cx="11619933" cy="5986961"/>
          </a:xfrm>
        </p:spPr>
        <p:txBody>
          <a:bodyPr>
            <a:normAutofit fontScale="70000" lnSpcReduction="20000"/>
          </a:bodyPr>
          <a:lstStyle/>
          <a:p>
            <a:pPr marL="0" indent="0">
              <a:buNone/>
            </a:pPr>
            <a:r>
              <a:rPr lang="en-US" sz="2600" dirty="0"/>
              <a:t>1) Accommodating bands where UL band is above DL band in NC EN-DC tables 7.3B.3.2-1 and 7.3B.3.2-2:</a:t>
            </a:r>
          </a:p>
          <a:p>
            <a:r>
              <a:rPr lang="en-US" sz="2200" dirty="0"/>
              <a:t>Do not introduce new tables,</a:t>
            </a:r>
          </a:p>
          <a:p>
            <a:pPr lvl="1"/>
            <a:r>
              <a:rPr lang="en-US" sz="2100" dirty="0"/>
              <a:t>Corrections to Table 7.3B.3.2-1: </a:t>
            </a:r>
          </a:p>
          <a:p>
            <a:pPr lvl="2"/>
            <a:r>
              <a:rPr lang="en-US" dirty="0"/>
              <a:t>Adopt title: </a:t>
            </a:r>
          </a:p>
          <a:p>
            <a:pPr marL="914400" lvl="2" indent="0">
              <a:buNone/>
            </a:pPr>
            <a:r>
              <a:rPr lang="en-US" dirty="0"/>
              <a:t>“</a:t>
            </a:r>
            <a:r>
              <a:rPr lang="en-GB" dirty="0"/>
              <a:t>Intra-band non-contiguous EN-DC with one uplink configuration on E-UTRA for reference sensitivity (E-UTRA </a:t>
            </a:r>
            <a:r>
              <a:rPr lang="en-GB" dirty="0">
                <a:solidFill>
                  <a:srgbClr val="FF0000"/>
                </a:solidFill>
              </a:rPr>
              <a:t>uplink</a:t>
            </a:r>
            <a:r>
              <a:rPr lang="en-GB" dirty="0"/>
              <a:t> carrier is </a:t>
            </a:r>
            <a:r>
              <a:rPr lang="en-GB" dirty="0">
                <a:solidFill>
                  <a:srgbClr val="FF0000"/>
                </a:solidFill>
              </a:rPr>
              <a:t>closer to </a:t>
            </a:r>
            <a:r>
              <a:rPr lang="en-GB" strike="sngStrike" dirty="0">
                <a:solidFill>
                  <a:srgbClr val="FF0000"/>
                </a:solidFill>
              </a:rPr>
              <a:t>higher than</a:t>
            </a:r>
            <a:r>
              <a:rPr lang="en-GB" dirty="0">
                <a:solidFill>
                  <a:srgbClr val="FF0000"/>
                </a:solidFill>
              </a:rPr>
              <a:t> </a:t>
            </a:r>
            <a:r>
              <a:rPr lang="en-GB" dirty="0"/>
              <a:t>the NR </a:t>
            </a:r>
            <a:r>
              <a:rPr lang="en-GB" dirty="0">
                <a:solidFill>
                  <a:srgbClr val="FF0000"/>
                </a:solidFill>
              </a:rPr>
              <a:t>downlink</a:t>
            </a:r>
            <a:r>
              <a:rPr lang="en-GB" dirty="0"/>
              <a:t> carrier </a:t>
            </a:r>
            <a:r>
              <a:rPr lang="en-GB" dirty="0">
                <a:solidFill>
                  <a:srgbClr val="FF0000"/>
                </a:solidFill>
              </a:rPr>
              <a:t>than it is to the E-UTRA downlink carrier</a:t>
            </a:r>
            <a:r>
              <a:rPr lang="en-GB" dirty="0"/>
              <a:t>)”, </a:t>
            </a:r>
          </a:p>
          <a:p>
            <a:pPr lvl="2"/>
            <a:r>
              <a:rPr lang="en-GB" dirty="0"/>
              <a:t>Adopt Footnote 3: </a:t>
            </a:r>
          </a:p>
          <a:p>
            <a:pPr marL="914400" lvl="2" indent="0">
              <a:buNone/>
            </a:pPr>
            <a:r>
              <a:rPr lang="en-GB" dirty="0"/>
              <a:t>“Note 3: </a:t>
            </a:r>
            <a:r>
              <a:rPr lang="en-GB" dirty="0">
                <a:solidFill>
                  <a:srgbClr val="FF0000"/>
                </a:solidFill>
              </a:rPr>
              <a:t>The E-UTRA uplink carrier is the aggressor and</a:t>
            </a:r>
            <a:r>
              <a:rPr lang="en-GB" dirty="0"/>
              <a:t> </a:t>
            </a:r>
            <a:r>
              <a:rPr lang="en-US" strike="sngStrike" dirty="0"/>
              <a:t>The table only applies when the center frequency of E-UTRA carrier is higher than the NR carrier, and, the</a:t>
            </a:r>
            <a:r>
              <a:rPr lang="en-US" dirty="0"/>
              <a:t> ΔRIBNC applies to the NR DL carrier only. </a:t>
            </a:r>
            <a:r>
              <a:rPr lang="en-GB" dirty="0">
                <a:solidFill>
                  <a:srgbClr val="FF0000"/>
                </a:solidFill>
              </a:rPr>
              <a:t>The E-UTRA uplink carrier shall be located as close as possible to the NR downlink carrier centre frequency.”</a:t>
            </a:r>
            <a:r>
              <a:rPr lang="en-GB" dirty="0"/>
              <a:t> </a:t>
            </a:r>
            <a:r>
              <a:rPr lang="en-US" dirty="0"/>
              <a:t>	</a:t>
            </a:r>
            <a:endParaRPr lang="en-US" sz="1400" dirty="0"/>
          </a:p>
          <a:p>
            <a:pPr lvl="1"/>
            <a:r>
              <a:rPr lang="en-US" sz="2100" dirty="0"/>
              <a:t>Corrections to Table 7.3B.3.2-2:</a:t>
            </a:r>
          </a:p>
          <a:p>
            <a:pPr lvl="2"/>
            <a:r>
              <a:rPr lang="en-GB" dirty="0"/>
              <a:t>Adopt title: </a:t>
            </a:r>
          </a:p>
          <a:p>
            <a:pPr marL="914400" lvl="2" indent="0">
              <a:buNone/>
            </a:pPr>
            <a:r>
              <a:rPr lang="en-GB" dirty="0"/>
              <a:t>“Intra-band non-contiguous EN-DC with one uplink configuration on NR for reference sensitivity (NR </a:t>
            </a:r>
            <a:r>
              <a:rPr lang="en-GB" dirty="0">
                <a:solidFill>
                  <a:srgbClr val="FF0000"/>
                </a:solidFill>
              </a:rPr>
              <a:t>uplink</a:t>
            </a:r>
            <a:r>
              <a:rPr lang="en-GB" dirty="0"/>
              <a:t> carrier is </a:t>
            </a:r>
            <a:r>
              <a:rPr lang="en-GB" dirty="0">
                <a:solidFill>
                  <a:srgbClr val="FF0000"/>
                </a:solidFill>
              </a:rPr>
              <a:t>closer to </a:t>
            </a:r>
            <a:r>
              <a:rPr lang="en-GB" strike="sngStrike" dirty="0">
                <a:solidFill>
                  <a:srgbClr val="FF0000"/>
                </a:solidFill>
              </a:rPr>
              <a:t>higher than </a:t>
            </a:r>
            <a:r>
              <a:rPr lang="en-GB" dirty="0"/>
              <a:t>the E-UTRA </a:t>
            </a:r>
            <a:r>
              <a:rPr lang="en-GB" dirty="0">
                <a:solidFill>
                  <a:srgbClr val="FF0000"/>
                </a:solidFill>
              </a:rPr>
              <a:t>downlink</a:t>
            </a:r>
            <a:r>
              <a:rPr lang="en-GB" dirty="0"/>
              <a:t> carrier </a:t>
            </a:r>
            <a:r>
              <a:rPr lang="en-GB" dirty="0">
                <a:solidFill>
                  <a:srgbClr val="FF0000"/>
                </a:solidFill>
              </a:rPr>
              <a:t>than it is to the NR downlink carrier</a:t>
            </a:r>
            <a:r>
              <a:rPr lang="en-GB" dirty="0"/>
              <a:t>)”</a:t>
            </a:r>
          </a:p>
          <a:p>
            <a:pPr lvl="2"/>
            <a:r>
              <a:rPr lang="en-US" dirty="0"/>
              <a:t>To remove ambiguity on NR aggressor SCS specification,  adopt footnote 3:</a:t>
            </a:r>
          </a:p>
          <a:p>
            <a:pPr marL="914400" lvl="2" indent="0">
              <a:buNone/>
            </a:pPr>
            <a:r>
              <a:rPr lang="en-US" dirty="0"/>
              <a:t>“Note 3 : </a:t>
            </a:r>
            <a:r>
              <a:rPr lang="en-US" dirty="0">
                <a:solidFill>
                  <a:srgbClr val="FF0000"/>
                </a:solidFill>
              </a:rPr>
              <a:t>The NR uplink carrier is the aggressor and</a:t>
            </a:r>
            <a:r>
              <a:rPr lang="en-US" dirty="0"/>
              <a:t> </a:t>
            </a:r>
            <a:r>
              <a:rPr lang="en-US" strike="sngStrike" dirty="0"/>
              <a:t>The table only applies when the center frequency of NR carrier is higher than the E-UTRA carrier, and, the </a:t>
            </a:r>
            <a:r>
              <a:rPr lang="en-US" dirty="0"/>
              <a:t>ΔRIBNC applies to the E-UTRA DL carrier only. </a:t>
            </a:r>
            <a:r>
              <a:rPr lang="en-US" dirty="0">
                <a:solidFill>
                  <a:srgbClr val="FF0000"/>
                </a:solidFill>
              </a:rPr>
              <a:t>The NR uplink carrier shall be located as close as possible to the E-UTRA downlink carrier center frequency. The NR SCS should be the smallest SCS that is compatible with the highest uplink channel bandwidth.”</a:t>
            </a:r>
          </a:p>
          <a:p>
            <a:pPr marL="914400" lvl="2" indent="0">
              <a:buNone/>
            </a:pPr>
            <a:endParaRPr lang="en-US" dirty="0">
              <a:solidFill>
                <a:srgbClr val="FF0000"/>
              </a:solidFill>
            </a:endParaRPr>
          </a:p>
          <a:p>
            <a:pPr marL="0" indent="0">
              <a:buNone/>
            </a:pPr>
            <a:r>
              <a:rPr lang="en-US" sz="2900" dirty="0"/>
              <a:t>2) </a:t>
            </a:r>
            <a:r>
              <a:rPr lang="en-US" sz="2900" dirty="0">
                <a:solidFill>
                  <a:srgbClr val="0000FF"/>
                </a:solidFill>
              </a:rPr>
              <a:t>Options for </a:t>
            </a:r>
            <a:r>
              <a:rPr lang="en-US" sz="2900" dirty="0"/>
              <a:t>improvements to ENDC REFSENS tables:</a:t>
            </a:r>
          </a:p>
          <a:p>
            <a:pPr lvl="1"/>
            <a:r>
              <a:rPr lang="en-US" dirty="0" err="1"/>
              <a:t>RBstart</a:t>
            </a:r>
            <a:r>
              <a:rPr lang="en-US" dirty="0"/>
              <a:t> is removed from footnotes and is captured in the “</a:t>
            </a:r>
            <a:r>
              <a:rPr lang="en-US" dirty="0">
                <a:solidFill>
                  <a:srgbClr val="0000FF"/>
                </a:solidFill>
              </a:rPr>
              <a:t>Aggressor</a:t>
            </a:r>
            <a:r>
              <a:rPr lang="en-US" dirty="0"/>
              <a:t> UL </a:t>
            </a:r>
            <a:r>
              <a:rPr lang="en-US" strike="sngStrike" dirty="0">
                <a:solidFill>
                  <a:srgbClr val="0000FF"/>
                </a:solidFill>
              </a:rPr>
              <a:t>NR</a:t>
            </a:r>
            <a:r>
              <a:rPr lang="en-US" dirty="0"/>
              <a:t> allocation” column, </a:t>
            </a:r>
            <a:r>
              <a:rPr lang="en-GB" dirty="0">
                <a:solidFill>
                  <a:prstClr val="black"/>
                </a:solidFill>
              </a:rPr>
              <a:t>(see Appendix I)</a:t>
            </a:r>
          </a:p>
          <a:p>
            <a:pPr lvl="1"/>
            <a:endParaRPr lang="en-US" dirty="0"/>
          </a:p>
          <a:p>
            <a:pPr marL="0" indent="0">
              <a:buNone/>
            </a:pPr>
            <a:r>
              <a:rPr lang="en-US" sz="2900" dirty="0"/>
              <a:t>3) For IB NCCA tables: </a:t>
            </a:r>
          </a:p>
          <a:p>
            <a:pPr lvl="1"/>
            <a:r>
              <a:rPr lang="en-US" sz="2500" dirty="0"/>
              <a:t>Replace Aggregated Channel Bandwidth (PCC+SCC) in [RB]s with values in [MHz]. </a:t>
            </a:r>
          </a:p>
          <a:p>
            <a:pPr lvl="1"/>
            <a:r>
              <a:rPr lang="en-US" sz="2600" dirty="0">
                <a:solidFill>
                  <a:srgbClr val="0000FF"/>
                </a:solidFill>
              </a:rPr>
              <a:t>Remove </a:t>
            </a:r>
            <a:r>
              <a:rPr lang="en-US" sz="2600" dirty="0" err="1">
                <a:solidFill>
                  <a:srgbClr val="0000FF"/>
                </a:solidFill>
              </a:rPr>
              <a:t>RBstart</a:t>
            </a:r>
            <a:r>
              <a:rPr lang="en-US" sz="2600" dirty="0">
                <a:solidFill>
                  <a:srgbClr val="0000FF"/>
                </a:solidFill>
              </a:rPr>
              <a:t> from footnotes and capture in the column "UL PCC allocation"</a:t>
            </a:r>
            <a:endParaRPr lang="en-GB" sz="1700" dirty="0">
              <a:solidFill>
                <a:srgbClr val="0000FF"/>
              </a:solidFill>
            </a:endParaRPr>
          </a:p>
        </p:txBody>
      </p:sp>
      <p:pic>
        <p:nvPicPr>
          <p:cNvPr id="6" name="Picture 5">
            <a:extLst>
              <a:ext uri="{FF2B5EF4-FFF2-40B4-BE49-F238E27FC236}">
                <a16:creationId xmlns:a16="http://schemas.microsoft.com/office/drawing/2014/main" id="{5B5DFFFE-FAFD-43F8-BE1F-18F8ABF41D7D}"/>
              </a:ext>
            </a:extLst>
          </p:cNvPr>
          <p:cNvPicPr>
            <a:picLocks noChangeAspect="1"/>
          </p:cNvPicPr>
          <p:nvPr/>
        </p:nvPicPr>
        <p:blipFill rotWithShape="1">
          <a:blip r:embed="rId2"/>
          <a:srcRect l="2405" t="5566" b="6568"/>
          <a:stretch/>
        </p:blipFill>
        <p:spPr>
          <a:xfrm>
            <a:off x="2504522" y="-1593851"/>
            <a:ext cx="8424994" cy="481329"/>
          </a:xfrm>
          <a:prstGeom prst="rect">
            <a:avLst/>
          </a:prstGeom>
        </p:spPr>
      </p:pic>
      <p:pic>
        <p:nvPicPr>
          <p:cNvPr id="7" name="Picture 6">
            <a:extLst>
              <a:ext uri="{FF2B5EF4-FFF2-40B4-BE49-F238E27FC236}">
                <a16:creationId xmlns:a16="http://schemas.microsoft.com/office/drawing/2014/main" id="{51F2FB3A-540F-4B49-A6DF-692990859AAA}"/>
              </a:ext>
            </a:extLst>
          </p:cNvPr>
          <p:cNvPicPr>
            <a:picLocks noChangeAspect="1"/>
          </p:cNvPicPr>
          <p:nvPr/>
        </p:nvPicPr>
        <p:blipFill rotWithShape="1">
          <a:blip r:embed="rId3"/>
          <a:srcRect l="4431" t="15878" b="10209"/>
          <a:stretch/>
        </p:blipFill>
        <p:spPr>
          <a:xfrm>
            <a:off x="2647548" y="-929096"/>
            <a:ext cx="8424994" cy="481328"/>
          </a:xfrm>
          <a:prstGeom prst="rect">
            <a:avLst/>
          </a:prstGeom>
        </p:spPr>
      </p:pic>
    </p:spTree>
    <p:extLst>
      <p:ext uri="{BB962C8B-B14F-4D97-AF65-F5344CB8AC3E}">
        <p14:creationId xmlns:p14="http://schemas.microsoft.com/office/powerpoint/2010/main" val="41445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6" y="124568"/>
            <a:ext cx="10515600" cy="767306"/>
          </a:xfrm>
        </p:spPr>
        <p:txBody>
          <a:bodyPr/>
          <a:lstStyle/>
          <a:p>
            <a:r>
              <a:rPr lang="en-GB" dirty="0"/>
              <a:t>WF on Addressing Under-Estimated MSD</a:t>
            </a:r>
            <a:endParaRPr lang="en-US"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413916" y="891875"/>
            <a:ext cx="11271939" cy="5653304"/>
          </a:xfrm>
        </p:spPr>
        <p:txBody>
          <a:bodyPr>
            <a:normAutofit/>
          </a:bodyPr>
          <a:lstStyle/>
          <a:p>
            <a:pPr marL="0" indent="0">
              <a:buNone/>
            </a:pPr>
            <a:r>
              <a:rPr lang="en-US" dirty="0"/>
              <a:t>1) For new BCS / IB NC EN-DC combinations</a:t>
            </a:r>
          </a:p>
          <a:p>
            <a:pPr lvl="1"/>
            <a:r>
              <a:rPr lang="en-US" dirty="0"/>
              <a:t>Adopt small/medium </a:t>
            </a:r>
            <a:r>
              <a:rPr lang="en-US" dirty="0" err="1"/>
              <a:t>Lcrb</a:t>
            </a:r>
            <a:r>
              <a:rPr lang="en-US" dirty="0"/>
              <a:t> UL aggressor configurations which maximize the victim’s MSD for all new ENDC combinations or new EN-DC BCS in REL-17. </a:t>
            </a:r>
          </a:p>
          <a:p>
            <a:pPr marL="0" indent="0">
              <a:buNone/>
            </a:pPr>
            <a:endParaRPr lang="en-US" dirty="0"/>
          </a:p>
          <a:p>
            <a:endParaRPr lang="en-US" dirty="0"/>
          </a:p>
          <a:p>
            <a:pPr marL="0" indent="0">
              <a:buNone/>
            </a:pPr>
            <a:endParaRPr lang="en-US" dirty="0"/>
          </a:p>
          <a:p>
            <a:endParaRPr lang="en-GB" dirty="0"/>
          </a:p>
        </p:txBody>
      </p:sp>
    </p:spTree>
    <p:extLst>
      <p:ext uri="{BB962C8B-B14F-4D97-AF65-F5344CB8AC3E}">
        <p14:creationId xmlns:p14="http://schemas.microsoft.com/office/powerpoint/2010/main" val="288254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5" y="124568"/>
            <a:ext cx="11628559" cy="767306"/>
          </a:xfrm>
        </p:spPr>
        <p:txBody>
          <a:bodyPr>
            <a:noAutofit/>
          </a:bodyPr>
          <a:lstStyle/>
          <a:p>
            <a:r>
              <a:rPr lang="en-GB" sz="3600" dirty="0"/>
              <a:t>Recommendations on Preventing Specification Expansion</a:t>
            </a:r>
            <a:endParaRPr lang="en-US" sz="3600"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413916" y="909128"/>
            <a:ext cx="11271939" cy="5655574"/>
          </a:xfrm>
        </p:spPr>
        <p:txBody>
          <a:bodyPr>
            <a:normAutofit lnSpcReduction="10000"/>
          </a:bodyPr>
          <a:lstStyle/>
          <a:p>
            <a:pPr marL="342900" indent="-342900">
              <a:buAutoNum type="arabicParenR"/>
            </a:pPr>
            <a:r>
              <a:rPr lang="en-US" sz="2600" dirty="0"/>
              <a:t>Addressing IB NC EN-DC specification complexity due to all CBW permutations:</a:t>
            </a:r>
          </a:p>
          <a:p>
            <a:pPr marL="0" indent="0"/>
            <a:r>
              <a:rPr lang="en-US" sz="2000" dirty="0"/>
              <a:t> </a:t>
            </a:r>
            <a:r>
              <a:rPr lang="en-US" sz="1800" dirty="0"/>
              <a:t>Option 1:</a:t>
            </a:r>
          </a:p>
          <a:p>
            <a:pPr lvl="1"/>
            <a:r>
              <a:rPr lang="en-US" sz="1800" dirty="0"/>
              <a:t>Specify only 1 test point per maximum Aggregated CBW,</a:t>
            </a:r>
          </a:p>
          <a:p>
            <a:pPr lvl="1"/>
            <a:r>
              <a:rPr lang="en-US" sz="1800" dirty="0"/>
              <a:t>The test point configuration is specified at SCS15kHz for:</a:t>
            </a:r>
          </a:p>
          <a:p>
            <a:pPr lvl="2"/>
            <a:r>
              <a:rPr lang="en-US" sz="1600" dirty="0"/>
              <a:t>The maximum </a:t>
            </a:r>
            <a:r>
              <a:rPr lang="en-US" sz="1600" dirty="0" err="1"/>
              <a:t>Wgap</a:t>
            </a:r>
            <a:r>
              <a:rPr lang="en-US" sz="1600" dirty="0"/>
              <a:t> only [2],</a:t>
            </a:r>
          </a:p>
          <a:p>
            <a:pPr lvl="2"/>
            <a:r>
              <a:rPr lang="en-US" sz="1600" dirty="0"/>
              <a:t>The lowest victim CBW only,</a:t>
            </a:r>
          </a:p>
          <a:p>
            <a:pPr lvl="2"/>
            <a:r>
              <a:rPr lang="en-US" sz="1600" dirty="0"/>
              <a:t>The maximum victim’s MSD, i.e. the test points ensure the highest IM/C-IM order collision occurs,</a:t>
            </a:r>
          </a:p>
          <a:p>
            <a:pPr lvl="2"/>
            <a:r>
              <a:rPr lang="en-US" sz="1600" dirty="0"/>
              <a:t>To ensure each CBW is specified and each BCS specified, it is not precluded to adopt one test point that corresponds to an identical IM collision landscape of another CBW. For example, we can have one test point for BCS0 25MHz </a:t>
            </a:r>
            <a:r>
              <a:rPr lang="en-US" sz="1600" dirty="0" err="1"/>
              <a:t>Agg</a:t>
            </a:r>
            <a:r>
              <a:rPr lang="en-US" sz="1600" dirty="0"/>
              <a:t>. BW and one test point for say BCS1 30MHz </a:t>
            </a:r>
            <a:r>
              <a:rPr lang="en-US" sz="1600" dirty="0" err="1"/>
              <a:t>Agg</a:t>
            </a:r>
            <a:r>
              <a:rPr lang="en-US" sz="1600" dirty="0"/>
              <a:t>. BW which both correspond to the same IMD product. </a:t>
            </a:r>
          </a:p>
          <a:p>
            <a:r>
              <a:rPr lang="en-US" sz="1800" dirty="0"/>
              <a:t>Option 2</a:t>
            </a:r>
            <a:r>
              <a:rPr lang="en-US" sz="2000" dirty="0"/>
              <a:t>: </a:t>
            </a:r>
          </a:p>
          <a:p>
            <a:pPr lvl="1"/>
            <a:r>
              <a:rPr lang="en-US" altLang="zh-CN" sz="1800" dirty="0"/>
              <a:t>Specify only 1 point per band at SCS 15kHz that correspond to the worst case MSD and </a:t>
            </a:r>
            <a:r>
              <a:rPr lang="en-US" altLang="zh-CN" sz="1800" dirty="0" err="1"/>
              <a:t>Wgap</a:t>
            </a:r>
            <a:r>
              <a:rPr lang="en-US" altLang="zh-CN" sz="1800" dirty="0"/>
              <a:t> maximum.</a:t>
            </a:r>
          </a:p>
          <a:p>
            <a:r>
              <a:rPr lang="en-US" altLang="zh-CN" sz="1800" dirty="0">
                <a:solidFill>
                  <a:srgbClr val="0000FF"/>
                </a:solidFill>
              </a:rPr>
              <a:t>Other options are not precluded (e.g. maintain the existing approach in the spec)</a:t>
            </a:r>
          </a:p>
          <a:p>
            <a:pPr marL="457200" lvl="1" indent="0">
              <a:buNone/>
            </a:pPr>
            <a:endParaRPr lang="en-US" sz="2000" dirty="0"/>
          </a:p>
          <a:p>
            <a:pPr marL="0" indent="0">
              <a:buNone/>
            </a:pPr>
            <a:r>
              <a:rPr lang="en-US" sz="2600" dirty="0"/>
              <a:t>2) Handling of deviations from [2] for NCCA</a:t>
            </a:r>
          </a:p>
          <a:p>
            <a:r>
              <a:rPr lang="en-US" sz="2000" dirty="0"/>
              <a:t>Option 1: Correct combinations which do meet the agreement [2], </a:t>
            </a:r>
            <a:r>
              <a:rPr lang="en-US" sz="2000" dirty="0" err="1"/>
              <a:t>eg.</a:t>
            </a:r>
            <a:r>
              <a:rPr lang="en-US" sz="2000" dirty="0"/>
              <a:t> CA_n71(2A),</a:t>
            </a:r>
          </a:p>
          <a:p>
            <a:r>
              <a:rPr lang="en-US" sz="2000" dirty="0"/>
              <a:t>Option 2: Adopt the above “option1” IB NC ENDC guideline, i.e., for each band, tolerate the introduction of 1 test point per Aggregated CBW.</a:t>
            </a:r>
          </a:p>
          <a:p>
            <a:pPr marL="457200" lvl="1" indent="0">
              <a:buNone/>
            </a:pPr>
            <a:endParaRPr lang="en-US" sz="2000" dirty="0"/>
          </a:p>
          <a:p>
            <a:pPr marL="457200" lvl="1" indent="0">
              <a:buNone/>
            </a:pPr>
            <a:endParaRPr lang="en-US" sz="2000" dirty="0"/>
          </a:p>
          <a:p>
            <a:pPr marL="0" indent="0">
              <a:buNone/>
            </a:pPr>
            <a:endParaRPr lang="en-US" sz="2000" dirty="0"/>
          </a:p>
          <a:p>
            <a:endParaRPr lang="en-GB" sz="2000" dirty="0"/>
          </a:p>
        </p:txBody>
      </p:sp>
    </p:spTree>
    <p:extLst>
      <p:ext uri="{BB962C8B-B14F-4D97-AF65-F5344CB8AC3E}">
        <p14:creationId xmlns:p14="http://schemas.microsoft.com/office/powerpoint/2010/main" val="3535637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3915" y="124568"/>
            <a:ext cx="11456031" cy="767306"/>
          </a:xfrm>
        </p:spPr>
        <p:txBody>
          <a:bodyPr>
            <a:noAutofit/>
          </a:bodyPr>
          <a:lstStyle/>
          <a:p>
            <a:r>
              <a:rPr lang="en-GB" sz="3600" dirty="0"/>
              <a:t>Recommendations on Preventing Specification Expansion</a:t>
            </a:r>
            <a:endParaRPr lang="en-US" sz="3600"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413916" y="891875"/>
            <a:ext cx="11271939" cy="5577936"/>
          </a:xfrm>
        </p:spPr>
        <p:txBody>
          <a:bodyPr>
            <a:normAutofit/>
          </a:bodyPr>
          <a:lstStyle/>
          <a:p>
            <a:pPr marL="0" indent="0">
              <a:buNone/>
            </a:pPr>
            <a:r>
              <a:rPr lang="en-US" sz="2400" dirty="0"/>
              <a:t>3) Addressing cases of </a:t>
            </a:r>
            <a:r>
              <a:rPr lang="el-GR" sz="2400" dirty="0"/>
              <a:t>Δ</a:t>
            </a:r>
            <a:r>
              <a:rPr lang="en-US" sz="2400" dirty="0"/>
              <a:t>R</a:t>
            </a:r>
            <a:r>
              <a:rPr lang="en-US" sz="2400" baseline="-25000" dirty="0"/>
              <a:t>IBNC </a:t>
            </a:r>
            <a:r>
              <a:rPr lang="en-US" sz="2400" dirty="0"/>
              <a:t>= 0 for all ENDC CBW permutations (</a:t>
            </a:r>
            <a:r>
              <a:rPr lang="en-US" sz="2400" dirty="0" err="1"/>
              <a:t>eg.</a:t>
            </a:r>
            <a:r>
              <a:rPr lang="en-US" sz="2400" dirty="0"/>
              <a:t> DC_7A_n7A): </a:t>
            </a:r>
          </a:p>
          <a:p>
            <a:r>
              <a:rPr lang="en-US" sz="1800" dirty="0"/>
              <a:t>Specify only 1 table entry and use Notes 4, 8, 9 similar to DC_66A_n66A specifications.</a:t>
            </a:r>
          </a:p>
          <a:p>
            <a:pPr marL="457200" lvl="1" indent="0">
              <a:buNone/>
            </a:pPr>
            <a:endParaRPr lang="en-US" sz="1600" dirty="0"/>
          </a:p>
          <a:p>
            <a:pPr marL="0" indent="0">
              <a:buNone/>
            </a:pPr>
            <a:r>
              <a:rPr lang="en-US" sz="2400" dirty="0"/>
              <a:t>4) Addressing IB NC ENDC specification complexity due to Aggressor / Victim permutations:</a:t>
            </a:r>
          </a:p>
          <a:p>
            <a:pPr lvl="1"/>
            <a:r>
              <a:rPr lang="en-US" sz="1600" dirty="0"/>
              <a:t>Option 1: </a:t>
            </a:r>
          </a:p>
          <a:p>
            <a:pPr lvl="2"/>
            <a:r>
              <a:rPr lang="en-US" sz="1600" dirty="0" err="1"/>
              <a:t>Statut</a:t>
            </a:r>
            <a:r>
              <a:rPr lang="en-US" sz="1600" dirty="0"/>
              <a:t>-quo: keep on specifying </a:t>
            </a:r>
            <a:r>
              <a:rPr lang="en-US" sz="1600" dirty="0" err="1"/>
              <a:t>Agg</a:t>
            </a:r>
            <a:r>
              <a:rPr lang="en-US" sz="1600" dirty="0"/>
              <a:t>/</a:t>
            </a:r>
            <a:r>
              <a:rPr lang="en-US" sz="1600" dirty="0" err="1"/>
              <a:t>Vict</a:t>
            </a:r>
            <a:r>
              <a:rPr lang="en-US" sz="1600" dirty="0"/>
              <a:t> permutations. </a:t>
            </a:r>
          </a:p>
          <a:p>
            <a:pPr lvl="2"/>
            <a:r>
              <a:rPr lang="en-US" sz="1600" dirty="0"/>
              <a:t>FFS how to handle combinations which have been specified in one table only,</a:t>
            </a:r>
          </a:p>
          <a:p>
            <a:pPr lvl="1"/>
            <a:r>
              <a:rPr lang="en-US" sz="1600" dirty="0"/>
              <a:t>Option 2: Only specify REFSENS exceptions where the victim is the anchor point,</a:t>
            </a:r>
          </a:p>
          <a:p>
            <a:pPr lvl="1"/>
            <a:r>
              <a:rPr lang="en-US" sz="1600" dirty="0"/>
              <a:t>Option 3: Considering the small differences in single carrier REFSENS levels between LTE and NR, FFS other solutions that reduce the specifications complexity. The MSD difference between LTE and NR victim may be small,</a:t>
            </a:r>
          </a:p>
          <a:p>
            <a:pPr marL="0" indent="0">
              <a:buNone/>
            </a:pPr>
            <a:endParaRPr lang="en-US" sz="1800" dirty="0"/>
          </a:p>
          <a:p>
            <a:endParaRPr lang="en-US" sz="1800" dirty="0"/>
          </a:p>
          <a:p>
            <a:endParaRPr lang="en-US" sz="1800" dirty="0"/>
          </a:p>
          <a:p>
            <a:pPr marL="0" indent="0">
              <a:buNone/>
            </a:pPr>
            <a:endParaRPr lang="en-US" sz="1800" dirty="0"/>
          </a:p>
          <a:p>
            <a:endParaRPr lang="en-GB" sz="2400" dirty="0"/>
          </a:p>
        </p:txBody>
      </p:sp>
    </p:spTree>
    <p:extLst>
      <p:ext uri="{BB962C8B-B14F-4D97-AF65-F5344CB8AC3E}">
        <p14:creationId xmlns:p14="http://schemas.microsoft.com/office/powerpoint/2010/main" val="3603520695"/>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13670</TotalTime>
  <Words>1491</Words>
  <Application>Microsoft Office PowerPoint</Application>
  <PresentationFormat>Widescreen</PresentationFormat>
  <Paragraphs>153</Paragraphs>
  <Slides>13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맑은 고딕</vt:lpstr>
      <vt:lpstr>ＭＳ 明朝</vt:lpstr>
      <vt:lpstr>新細明體</vt:lpstr>
      <vt:lpstr>SimSun</vt:lpstr>
      <vt:lpstr>SimSun</vt:lpstr>
      <vt:lpstr>Arial</vt:lpstr>
      <vt:lpstr>Calibri</vt:lpstr>
      <vt:lpstr>Calibri Light</vt:lpstr>
      <vt:lpstr>Times New Roman</vt:lpstr>
      <vt:lpstr>Office 佈景主題</vt:lpstr>
      <vt:lpstr> WF on single UL intra-band ENDC REFSENS Exceptions</vt:lpstr>
      <vt:lpstr>Background</vt:lpstr>
      <vt:lpstr>Background: Table Structure Issue [1]</vt:lpstr>
      <vt:lpstr>Background: Small Allocations Under-estimated MSD [1]</vt:lpstr>
      <vt:lpstr>Background: Guidelines to Prevent Specifications Expansion [2]</vt:lpstr>
      <vt:lpstr>WF on Addressing Table Structure</vt:lpstr>
      <vt:lpstr>WF on Addressing Under-Estimated MSD</vt:lpstr>
      <vt:lpstr>Recommendations on Preventing Specification Expansion</vt:lpstr>
      <vt:lpstr>Recommendations on Preventing Specification Expansion</vt:lpstr>
      <vt:lpstr>References</vt:lpstr>
      <vt:lpstr>PowerPoint Presentation</vt:lpstr>
      <vt:lpstr>PowerPoint Presentation</vt:lpstr>
      <vt:lpstr>PowerPoint Presentation</vt:lpstr>
    </vt:vector>
  </TitlesOfParts>
  <Company>Mediatek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assumption for NR CA_n78-n79</dc:title>
  <dc:creator>Laurent Noel</dc:creator>
  <cp:keywords>CTPClassification=CTP_NT</cp:keywords>
  <cp:lastModifiedBy>Laurent Noel</cp:lastModifiedBy>
  <cp:revision>320</cp:revision>
  <dcterms:created xsi:type="dcterms:W3CDTF">2019-08-26T17:00:24Z</dcterms:created>
  <dcterms:modified xsi:type="dcterms:W3CDTF">2021-04-19T20:39:21Z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487c2b82-6f75-4c9e-b44d-56fa24110e46</vt:lpwstr>
  </property>
  <property fmtid="{D5CDD505-2E9C-101B-9397-08002B2CF9AE}" pid="4" name="CTP_TimeStamp">
    <vt:lpwstr>2019-08-30 06:09:48Z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(2)qtxoXBqnLGt2oO9It664i/RJlSi7GGl8J9J2HejoUHqMXDiWijz8eN18eHSyEZaRD6yimrQA
TIxHCAuG1UiielkpRxZggZ7Uq33p95qfbffExmoNK9gjXp5q2I2SKvpwl3sTzJKK60fIrWHM
Y4jYMlxskqdUBaOm9ovwsvfI3YYfjyrUiZXJOB78NgmlO2JpwNvnsVFBQHaavwo9fn4857sY
3xD3uKsFQrOvOjlRfb</vt:lpwstr>
  </property>
  <property fmtid="{D5CDD505-2E9C-101B-9397-08002B2CF9AE}" pid="10" name="_2015_ms_pID_7253431">
    <vt:lpwstr>mjozQlZdd9GabvH8Ry/oINfd6oDCbQSMiAdsSeK9JotQtK10cPuAet
M35zFnPM4KdpxGi7nsvBxtugYcZkQux2NvFiYwi3ZWIUMdLdsORj5mT2BNHAUwrzcql2sQi4
gFWs8WgYFMcodfaZAkLMT4iEKZIIc5woELjDK5WvuromSbJJwmmAPh/qGQqojOatMrMdc55W
A/PrzCV/SxnQ+IeF</vt:lpwstr>
  </property>
</Properties>
</file>