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0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78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2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68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210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6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18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44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80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271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003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126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3679B-F695-4F91-8513-4A74F5B5E363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B98F0-A36B-44CD-9984-5D84F9F63F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02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/>
              <a:t>Way forward on </a:t>
            </a:r>
            <a:r>
              <a:rPr lang="en-US" b="1" dirty="0"/>
              <a:t>analysis and framework of LB-LB-LB combinations</a:t>
            </a:r>
            <a:endParaRPr 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MediaTek</a:t>
            </a:r>
            <a:r>
              <a:rPr lang="en-US" smtClean="0"/>
              <a:t>, […</a:t>
            </a:r>
            <a:r>
              <a:rPr lang="en-US" dirty="0" smtClean="0"/>
              <a:t>etc.]</a:t>
            </a:r>
            <a:endParaRPr lang="en-US" dirty="0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TSG-RAN WG4 Meeting #</a:t>
            </a:r>
            <a:r>
              <a:rPr lang="en-US" b="1" dirty="0" smtClean="0"/>
              <a:t>98-bis-e 					</a:t>
            </a:r>
            <a:r>
              <a:rPr lang="en-US" b="1" dirty="0"/>
              <a:t>		</a:t>
            </a:r>
            <a:r>
              <a:rPr lang="en-US" b="1" dirty="0"/>
              <a:t>R4-2105337</a:t>
            </a:r>
            <a:r>
              <a:rPr lang="en-US" b="1" dirty="0"/>
              <a:t>	</a:t>
            </a:r>
            <a:endParaRPr lang="en-US" dirty="0"/>
          </a:p>
          <a:p>
            <a:r>
              <a:rPr lang="en-US" b="1" dirty="0"/>
              <a:t>Electronic Meeting, Apr. 12 -20, 2021</a:t>
            </a:r>
          </a:p>
        </p:txBody>
      </p:sp>
    </p:spTree>
    <p:extLst>
      <p:ext uri="{BB962C8B-B14F-4D97-AF65-F5344CB8AC3E}">
        <p14:creationId xmlns:p14="http://schemas.microsoft.com/office/powerpoint/2010/main" val="3368261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122829"/>
            <a:ext cx="10515600" cy="5466229"/>
          </a:xfrm>
        </p:spPr>
        <p:txBody>
          <a:bodyPr/>
          <a:lstStyle/>
          <a:p>
            <a:r>
              <a:rPr lang="en-GB" dirty="0" smtClean="0"/>
              <a:t>DC_8-20_n28 was requested in RANP#90 and start discussion in RAN4#98-e meeting.</a:t>
            </a:r>
          </a:p>
          <a:p>
            <a:r>
              <a:rPr lang="en-GB" dirty="0" smtClean="0"/>
              <a:t>Concern was raised for three or more bands combination in nearby frequency range and with two UL in low band range (DC_8-20_n28)</a:t>
            </a:r>
          </a:p>
          <a:p>
            <a:r>
              <a:rPr lang="en-GB" dirty="0" smtClean="0"/>
              <a:t>Reference architecture in </a:t>
            </a:r>
            <a:r>
              <a:rPr lang="en-GB" dirty="0"/>
              <a:t>TR 36.715-03-01</a:t>
            </a:r>
            <a:endParaRPr lang="en-US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US" dirty="0" smtClean="0"/>
              <a:t>CA_1A-3A-11A is another example for mid-band range </a:t>
            </a:r>
            <a:endParaRPr 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235" y="3531312"/>
            <a:ext cx="8236028" cy="221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37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Background:</a:t>
            </a:r>
            <a:endParaRPr lang="en-US" dirty="0"/>
          </a:p>
        </p:txBody>
      </p:sp>
      <p:sp>
        <p:nvSpPr>
          <p:cNvPr id="4" name="矩形 3"/>
          <p:cNvSpPr/>
          <p:nvPr/>
        </p:nvSpPr>
        <p:spPr>
          <a:xfrm>
            <a:off x="6609409" y="2467818"/>
            <a:ext cx="1176617" cy="295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矩形 4"/>
          <p:cNvSpPr/>
          <p:nvPr/>
        </p:nvSpPr>
        <p:spPr>
          <a:xfrm>
            <a:off x="8087464" y="2467818"/>
            <a:ext cx="1176617" cy="2958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6399253" y="2763654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880</a:t>
            </a:r>
            <a:endParaRPr lang="en-US" sz="12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7526565" y="277894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915</a:t>
            </a:r>
            <a:endParaRPr lang="en-US" sz="12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7946873" y="277894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925</a:t>
            </a:r>
            <a:endParaRPr lang="en-US" sz="1200" dirty="0"/>
          </a:p>
        </p:txBody>
      </p:sp>
      <p:sp>
        <p:nvSpPr>
          <p:cNvPr id="10" name="文字方塊 9"/>
          <p:cNvSpPr txBox="1"/>
          <p:nvPr/>
        </p:nvSpPr>
        <p:spPr>
          <a:xfrm>
            <a:off x="9053927" y="277894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960</a:t>
            </a:r>
            <a:endParaRPr 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3411337" y="2459253"/>
            <a:ext cx="1176617" cy="29583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矩形 11"/>
          <p:cNvSpPr/>
          <p:nvPr/>
        </p:nvSpPr>
        <p:spPr>
          <a:xfrm>
            <a:off x="4889392" y="2459253"/>
            <a:ext cx="1176617" cy="295836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3201181" y="2755089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791</a:t>
            </a:r>
            <a:endParaRPr lang="en-US" sz="1200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4328493" y="2770378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821</a:t>
            </a:r>
            <a:endParaRPr lang="en-US" sz="1200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4748801" y="2770378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832</a:t>
            </a:r>
            <a:endParaRPr lang="en-US" sz="1200" dirty="0"/>
          </a:p>
        </p:txBody>
      </p:sp>
      <p:sp>
        <p:nvSpPr>
          <p:cNvPr id="16" name="文字方塊 15"/>
          <p:cNvSpPr txBox="1"/>
          <p:nvPr/>
        </p:nvSpPr>
        <p:spPr>
          <a:xfrm>
            <a:off x="5855855" y="2770378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862</a:t>
            </a:r>
            <a:endParaRPr 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1048356" y="3047377"/>
            <a:ext cx="1176617" cy="2958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矩形 23"/>
          <p:cNvSpPr/>
          <p:nvPr/>
        </p:nvSpPr>
        <p:spPr>
          <a:xfrm>
            <a:off x="2526411" y="3047377"/>
            <a:ext cx="1176617" cy="2958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字方塊 24"/>
          <p:cNvSpPr txBox="1"/>
          <p:nvPr/>
        </p:nvSpPr>
        <p:spPr>
          <a:xfrm>
            <a:off x="838200" y="3343213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703</a:t>
            </a:r>
            <a:endParaRPr lang="en-US" sz="1200" dirty="0"/>
          </a:p>
        </p:txBody>
      </p:sp>
      <p:sp>
        <p:nvSpPr>
          <p:cNvPr id="26" name="文字方塊 25"/>
          <p:cNvSpPr txBox="1"/>
          <p:nvPr/>
        </p:nvSpPr>
        <p:spPr>
          <a:xfrm>
            <a:off x="1965512" y="335850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748</a:t>
            </a:r>
            <a:endParaRPr lang="en-US" sz="1200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2385820" y="335850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758</a:t>
            </a:r>
            <a:endParaRPr lang="en-US" sz="1200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3492874" y="335850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803</a:t>
            </a:r>
            <a:endParaRPr lang="en-US" sz="1200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2052235" y="1887752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</a:t>
            </a:r>
            <a:r>
              <a:rPr lang="en-US" dirty="0" smtClean="0"/>
              <a:t>28</a:t>
            </a:r>
            <a:endParaRPr lang="en-US" dirty="0"/>
          </a:p>
        </p:txBody>
      </p:sp>
      <p:sp>
        <p:nvSpPr>
          <p:cNvPr id="30" name="文字方塊 29"/>
          <p:cNvSpPr txBox="1"/>
          <p:nvPr/>
        </p:nvSpPr>
        <p:spPr>
          <a:xfrm>
            <a:off x="4856631" y="2395175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B20</a:t>
            </a:r>
            <a:endParaRPr lang="en-US" dirty="0"/>
          </a:p>
        </p:txBody>
      </p:sp>
      <p:sp>
        <p:nvSpPr>
          <p:cNvPr id="31" name="文字方塊 30"/>
          <p:cNvSpPr txBox="1"/>
          <p:nvPr/>
        </p:nvSpPr>
        <p:spPr>
          <a:xfrm>
            <a:off x="8116419" y="2385757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B8</a:t>
            </a:r>
            <a:endParaRPr lang="en-US" dirty="0"/>
          </a:p>
        </p:txBody>
      </p:sp>
      <p:sp>
        <p:nvSpPr>
          <p:cNvPr id="32" name="向下箭號 31"/>
          <p:cNvSpPr/>
          <p:nvPr/>
        </p:nvSpPr>
        <p:spPr>
          <a:xfrm>
            <a:off x="2794772" y="2958224"/>
            <a:ext cx="620892" cy="366152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4" name="向下箭號 33"/>
          <p:cNvSpPr/>
          <p:nvPr/>
        </p:nvSpPr>
        <p:spPr>
          <a:xfrm rot="10800000">
            <a:off x="1326218" y="2977061"/>
            <a:ext cx="620892" cy="366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6" name="向下箭號 35"/>
          <p:cNvSpPr/>
          <p:nvPr/>
        </p:nvSpPr>
        <p:spPr>
          <a:xfrm>
            <a:off x="3684802" y="2388937"/>
            <a:ext cx="620892" cy="366152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7" name="向下箭號 36"/>
          <p:cNvSpPr/>
          <p:nvPr/>
        </p:nvSpPr>
        <p:spPr>
          <a:xfrm rot="10800000">
            <a:off x="5169109" y="2388937"/>
            <a:ext cx="620892" cy="366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8" name="向下箭號 37"/>
          <p:cNvSpPr/>
          <p:nvPr/>
        </p:nvSpPr>
        <p:spPr>
          <a:xfrm rot="10800000">
            <a:off x="6887271" y="2397502"/>
            <a:ext cx="620892" cy="36615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39" name="向下箭號 38"/>
          <p:cNvSpPr/>
          <p:nvPr/>
        </p:nvSpPr>
        <p:spPr>
          <a:xfrm>
            <a:off x="8367181" y="2388937"/>
            <a:ext cx="620892" cy="366152"/>
          </a:xfrm>
          <a:prstGeom prst="down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41" name="直線單箭頭接點 40"/>
          <p:cNvCxnSpPr/>
          <p:nvPr/>
        </p:nvCxnSpPr>
        <p:spPr>
          <a:xfrm>
            <a:off x="1471705" y="3801995"/>
            <a:ext cx="2116513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字方塊 41"/>
          <p:cNvSpPr txBox="1"/>
          <p:nvPr/>
        </p:nvSpPr>
        <p:spPr>
          <a:xfrm>
            <a:off x="2235160" y="3795522"/>
            <a:ext cx="762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C-IM5</a:t>
            </a:r>
            <a:endParaRPr lang="en-US" sz="1400" dirty="0"/>
          </a:p>
        </p:txBody>
      </p:sp>
      <p:sp>
        <p:nvSpPr>
          <p:cNvPr id="43" name="矩形 42"/>
          <p:cNvSpPr/>
          <p:nvPr/>
        </p:nvSpPr>
        <p:spPr>
          <a:xfrm>
            <a:off x="1397853" y="3795522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矩形 43"/>
          <p:cNvSpPr/>
          <p:nvPr/>
        </p:nvSpPr>
        <p:spPr>
          <a:xfrm>
            <a:off x="3588218" y="3794036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矩形 47"/>
          <p:cNvSpPr/>
          <p:nvPr/>
        </p:nvSpPr>
        <p:spPr>
          <a:xfrm>
            <a:off x="1397853" y="4284945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矩形 48"/>
          <p:cNvSpPr/>
          <p:nvPr/>
        </p:nvSpPr>
        <p:spPr>
          <a:xfrm>
            <a:off x="4933526" y="4280242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矩形 54"/>
          <p:cNvSpPr/>
          <p:nvPr/>
        </p:nvSpPr>
        <p:spPr>
          <a:xfrm>
            <a:off x="8402659" y="4284945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直線單箭頭接點 55"/>
          <p:cNvCxnSpPr/>
          <p:nvPr/>
        </p:nvCxnSpPr>
        <p:spPr>
          <a:xfrm>
            <a:off x="1464394" y="4284945"/>
            <a:ext cx="693826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字方塊 57"/>
          <p:cNvSpPr txBox="1"/>
          <p:nvPr/>
        </p:nvSpPr>
        <p:spPr>
          <a:xfrm>
            <a:off x="1707959" y="4300652"/>
            <a:ext cx="3406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MSD on B8 due to TX IMD of n28+B20</a:t>
            </a:r>
            <a:endParaRPr lang="en-US" sz="1400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844359" y="1499583"/>
            <a:ext cx="101219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UL DC IMDs interfering with other bands and creating band protection or MSD </a:t>
            </a:r>
            <a:r>
              <a:rPr lang="en-CA" dirty="0" smtClean="0"/>
              <a:t>issues</a:t>
            </a:r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endParaRPr lang="en-CA" dirty="0"/>
          </a:p>
          <a:p>
            <a:endParaRPr lang="en-CA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Antenna design challenge: There are total 257MHz passband below 1GHz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 smtClean="0"/>
              <a:t>Filter design challenge: feasibility of triplexer/</a:t>
            </a:r>
            <a:r>
              <a:rPr lang="en-CA" dirty="0" err="1" smtClean="0"/>
              <a:t>quadplexer</a:t>
            </a:r>
            <a:r>
              <a:rPr lang="en-CA" dirty="0" smtClean="0"/>
              <a:t> or </a:t>
            </a:r>
            <a:r>
              <a:rPr lang="en-CA" dirty="0" err="1" smtClean="0"/>
              <a:t>hexaplexer</a:t>
            </a:r>
            <a:r>
              <a:rPr lang="en-CA" dirty="0" smtClean="0"/>
              <a:t> while still need to meet single band requirements</a:t>
            </a:r>
            <a:endParaRPr lang="en-US" dirty="0"/>
          </a:p>
        </p:txBody>
      </p:sp>
      <p:sp>
        <p:nvSpPr>
          <p:cNvPr id="62" name="矩形 61"/>
          <p:cNvSpPr/>
          <p:nvPr/>
        </p:nvSpPr>
        <p:spPr>
          <a:xfrm>
            <a:off x="1397853" y="4859257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矩形 63"/>
          <p:cNvSpPr/>
          <p:nvPr/>
        </p:nvSpPr>
        <p:spPr>
          <a:xfrm>
            <a:off x="7190406" y="4859257"/>
            <a:ext cx="66541" cy="2103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直線單箭頭接點 64"/>
          <p:cNvCxnSpPr/>
          <p:nvPr/>
        </p:nvCxnSpPr>
        <p:spPr>
          <a:xfrm>
            <a:off x="1464394" y="4859257"/>
            <a:ext cx="1020724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字方塊 65"/>
          <p:cNvSpPr txBox="1"/>
          <p:nvPr/>
        </p:nvSpPr>
        <p:spPr>
          <a:xfrm>
            <a:off x="3341180" y="4854232"/>
            <a:ext cx="2815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TX IMD-x to other bands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50355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176866"/>
            <a:ext cx="10515600" cy="1325563"/>
          </a:xfrm>
        </p:spPr>
        <p:txBody>
          <a:bodyPr/>
          <a:lstStyle/>
          <a:p>
            <a:r>
              <a:rPr lang="en-US" dirty="0" smtClean="0"/>
              <a:t>Proposed Way 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418665"/>
            <a:ext cx="10515600" cy="475829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Inter-band </a:t>
            </a:r>
            <a:r>
              <a:rPr lang="en-US" dirty="0"/>
              <a:t>CA/DC with three or more bands below 1 GHz with one or two UL </a:t>
            </a:r>
            <a:r>
              <a:rPr lang="en-US" dirty="0" smtClean="0"/>
              <a:t>bands within the frequency range </a:t>
            </a:r>
            <a:r>
              <a:rPr lang="en-US" dirty="0"/>
              <a:t>is agreed to add to the list not for block </a:t>
            </a:r>
            <a:r>
              <a:rPr lang="en-US" dirty="0" smtClean="0"/>
              <a:t>approval</a:t>
            </a:r>
          </a:p>
          <a:p>
            <a:pPr lvl="1"/>
            <a:r>
              <a:rPr lang="en-GB" dirty="0" smtClean="0"/>
              <a:t>Example: DC_8-20_n28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Inter-band </a:t>
            </a:r>
            <a:r>
              <a:rPr lang="en-US" dirty="0"/>
              <a:t>CA/DC with two bands below 1 GHz with two UL </a:t>
            </a:r>
            <a:r>
              <a:rPr lang="en-US" dirty="0" smtClean="0"/>
              <a:t>bands </a:t>
            </a:r>
            <a:r>
              <a:rPr lang="en-US" dirty="0"/>
              <a:t>within the frequency range</a:t>
            </a:r>
            <a:r>
              <a:rPr lang="en-US" dirty="0" smtClean="0"/>
              <a:t> </a:t>
            </a:r>
            <a:r>
              <a:rPr lang="en-US" dirty="0"/>
              <a:t>is agreed to add to the list not for block approval</a:t>
            </a:r>
            <a:endParaRPr lang="en-GB" dirty="0"/>
          </a:p>
          <a:p>
            <a:pPr lvl="1"/>
            <a:r>
              <a:rPr lang="en-GB" dirty="0"/>
              <a:t>Example: </a:t>
            </a:r>
            <a:r>
              <a:rPr lang="en-GB" strike="sngStrike" dirty="0">
                <a:solidFill>
                  <a:srgbClr val="FF0000"/>
                </a:solidFill>
              </a:rPr>
              <a:t>DC_20_n28</a:t>
            </a:r>
            <a:r>
              <a:rPr lang="en-GB" dirty="0">
                <a:solidFill>
                  <a:srgbClr val="FF0000"/>
                </a:solidFill>
              </a:rPr>
              <a:t> CA_n18-n28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smtClean="0"/>
              <a:t>Inter-band </a:t>
            </a:r>
            <a:r>
              <a:rPr lang="en-US" dirty="0"/>
              <a:t>CA/DC with three or more bands between 1~2.2 GHz with one or two UL </a:t>
            </a:r>
            <a:r>
              <a:rPr lang="en-US" dirty="0" smtClean="0"/>
              <a:t>bands</a:t>
            </a:r>
            <a:r>
              <a:rPr lang="en-US" dirty="0"/>
              <a:t> within the frequency range</a:t>
            </a:r>
            <a:r>
              <a:rPr lang="en-US" dirty="0" smtClean="0"/>
              <a:t> is </a:t>
            </a:r>
            <a:r>
              <a:rPr lang="en-US" dirty="0"/>
              <a:t>agreed to add to the list not for block approval</a:t>
            </a:r>
          </a:p>
          <a:p>
            <a:pPr lvl="1"/>
            <a:r>
              <a:rPr lang="en-GB" dirty="0"/>
              <a:t>Example</a:t>
            </a:r>
            <a:r>
              <a:rPr lang="en-GB" dirty="0" smtClean="0"/>
              <a:t>:</a:t>
            </a:r>
            <a:r>
              <a:rPr lang="en-US" dirty="0"/>
              <a:t> </a:t>
            </a:r>
            <a:r>
              <a:rPr lang="en-US" dirty="0" smtClean="0"/>
              <a:t>CA_1A-3A-11A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Inter-band CA/DC with </a:t>
            </a:r>
            <a:r>
              <a:rPr lang="en-US" dirty="0" smtClean="0"/>
              <a:t>two immediately </a:t>
            </a:r>
            <a:r>
              <a:rPr lang="en-US" dirty="0"/>
              <a:t>closed bands</a:t>
            </a:r>
            <a:r>
              <a:rPr lang="en-US" dirty="0" smtClean="0"/>
              <a:t> with </a:t>
            </a:r>
            <a:r>
              <a:rPr lang="en-US" dirty="0"/>
              <a:t>one or two UL bands within </a:t>
            </a:r>
            <a:r>
              <a:rPr lang="en-US" dirty="0" smtClean="0"/>
              <a:t>the same </a:t>
            </a:r>
            <a:r>
              <a:rPr lang="en-US" dirty="0"/>
              <a:t>frequency range is agreed to add to the list not for block </a:t>
            </a:r>
            <a:r>
              <a:rPr lang="en-US" dirty="0" smtClean="0"/>
              <a:t>approval</a:t>
            </a:r>
          </a:p>
          <a:p>
            <a:pPr lvl="1"/>
            <a:r>
              <a:rPr lang="en-US" dirty="0"/>
              <a:t>Example: </a:t>
            </a:r>
            <a:r>
              <a:rPr lang="en-US" strike="sngStrike" dirty="0" smtClean="0">
                <a:solidFill>
                  <a:srgbClr val="FF0000"/>
                </a:solidFill>
              </a:rPr>
              <a:t>B3+39, B20+28 </a:t>
            </a:r>
            <a:r>
              <a:rPr lang="en-US" dirty="0">
                <a:solidFill>
                  <a:srgbClr val="FF0000"/>
                </a:solidFill>
              </a:rPr>
              <a:t>DC_2_n25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dirty="0" smtClean="0"/>
              <a:t>Discussion </a:t>
            </a:r>
            <a:r>
              <a:rPr lang="en-GB" dirty="0"/>
              <a:t>on </a:t>
            </a:r>
            <a:r>
              <a:rPr lang="en-GB" dirty="0" smtClean="0"/>
              <a:t>feasibility </a:t>
            </a:r>
            <a:r>
              <a:rPr lang="en-GB" dirty="0"/>
              <a:t>and MSD requirement for </a:t>
            </a:r>
            <a:r>
              <a:rPr lang="en-GB" dirty="0" smtClean="0"/>
              <a:t>combinations </a:t>
            </a:r>
            <a:r>
              <a:rPr lang="en-US" dirty="0"/>
              <a:t>agreed to add to </a:t>
            </a:r>
            <a:r>
              <a:rPr lang="en-GB" dirty="0" smtClean="0"/>
              <a:t>the list not for block approval </a:t>
            </a:r>
            <a:r>
              <a:rPr lang="en-GB" dirty="0"/>
              <a:t>to provide framework of discussion paper </a:t>
            </a:r>
            <a:r>
              <a:rPr lang="en-GB" dirty="0" smtClean="0"/>
              <a:t>using </a:t>
            </a:r>
            <a:r>
              <a:rPr lang="en-US" dirty="0"/>
              <a:t>DC_8-20_n28 as example</a:t>
            </a:r>
            <a:endParaRPr lang="en-GB" dirty="0"/>
          </a:p>
          <a:p>
            <a:endParaRPr lang="en-GB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881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Way Forward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Companies are encouraged to provide analysis/discussion for the combinations</a:t>
            </a:r>
            <a:r>
              <a:rPr lang="en-GB" dirty="0"/>
              <a:t> added to the list not for block </a:t>
            </a:r>
            <a:r>
              <a:rPr lang="en-GB" dirty="0" smtClean="0"/>
              <a:t>approval</a:t>
            </a:r>
          </a:p>
          <a:p>
            <a:pPr lvl="1"/>
            <a:r>
              <a:rPr lang="en-GB" dirty="0" smtClean="0"/>
              <a:t>Architecture feasibility </a:t>
            </a:r>
          </a:p>
          <a:p>
            <a:pPr lvl="1"/>
            <a:r>
              <a:rPr lang="en-GB" dirty="0" smtClean="0"/>
              <a:t>Antenna design</a:t>
            </a:r>
          </a:p>
          <a:p>
            <a:pPr lvl="1"/>
            <a:r>
              <a:rPr lang="en-GB" dirty="0" smtClean="0"/>
              <a:t>Front-end component feasibility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MSD analysis (due to close proximity, TX IMD, TX C_IM-x…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US" dirty="0"/>
              <a:t>other architecture not listed in TR36.715-03-01 is not precluded for MSD analysis</a:t>
            </a:r>
            <a:endParaRPr lang="en-US" dirty="0" smtClean="0"/>
          </a:p>
          <a:p>
            <a:pPr lvl="1"/>
            <a:r>
              <a:rPr lang="en-US" dirty="0" smtClean="0"/>
              <a:t>TX emission and co-existence analysis</a:t>
            </a:r>
          </a:p>
          <a:p>
            <a:pPr lvl="1"/>
            <a:r>
              <a:rPr lang="en-US" dirty="0" smtClean="0"/>
              <a:t>Other analysis are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278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[1] TS36.101</a:t>
            </a:r>
          </a:p>
          <a:p>
            <a:pPr lvl="0"/>
            <a:r>
              <a:rPr lang="en-US" sz="2000" dirty="0" smtClean="0"/>
              <a:t>[2]</a:t>
            </a:r>
            <a:r>
              <a:rPr lang="en-GB" sz="2000" dirty="0"/>
              <a:t> R4-2101547 TP for TR 37.717-21-11: DC_8-20_n28</a:t>
            </a:r>
          </a:p>
          <a:p>
            <a:pPr lvl="0"/>
            <a:r>
              <a:rPr lang="en-GB" sz="2000" dirty="0" smtClean="0"/>
              <a:t>[</a:t>
            </a:r>
            <a:r>
              <a:rPr lang="en-GB" sz="2000" dirty="0"/>
              <a:t>3</a:t>
            </a:r>
            <a:r>
              <a:rPr lang="en-GB" sz="2000" dirty="0" smtClean="0"/>
              <a:t>] </a:t>
            </a:r>
            <a:r>
              <a:rPr lang="en-GB" sz="2000" dirty="0"/>
              <a:t>R4-2104650 </a:t>
            </a:r>
            <a:r>
              <a:rPr lang="en-US" sz="2000" dirty="0"/>
              <a:t>On support of DC_8-20_n1, DC_8-20_n3 and DC_8-20_n28</a:t>
            </a:r>
          </a:p>
          <a:p>
            <a:pPr lvl="0" hangingPunct="0"/>
            <a:r>
              <a:rPr lang="en-GB" sz="2000" dirty="0" smtClean="0"/>
              <a:t>[4] </a:t>
            </a:r>
            <a:r>
              <a:rPr lang="en-GB" sz="2000" dirty="0"/>
              <a:t>TR </a:t>
            </a:r>
            <a:r>
              <a:rPr lang="en-GB" sz="2000" dirty="0" smtClean="0"/>
              <a:t>36.715-03-01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2187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403</Words>
  <Application>Microsoft Office PowerPoint</Application>
  <PresentationFormat>寬螢幕</PresentationFormat>
  <Paragraphs>74</Paragraphs>
  <Slides>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2" baseType="lpstr">
      <vt:lpstr>新細明體</vt:lpstr>
      <vt:lpstr>Arial</vt:lpstr>
      <vt:lpstr>Calibri</vt:lpstr>
      <vt:lpstr>Calibri Light</vt:lpstr>
      <vt:lpstr>Wingdings</vt:lpstr>
      <vt:lpstr>Office 佈景主題</vt:lpstr>
      <vt:lpstr>Way forward on analysis and framework of LB-LB-LB combinations</vt:lpstr>
      <vt:lpstr>Background</vt:lpstr>
      <vt:lpstr>Background:</vt:lpstr>
      <vt:lpstr>Proposed Way Forward</vt:lpstr>
      <vt:lpstr>Proposed Way Forward</vt:lpstr>
      <vt:lpstr>References</vt:lpstr>
    </vt:vector>
  </TitlesOfParts>
  <Company>Mediatek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NB-IoT band edge performance against FCC regulation</dc:title>
  <dc:creator>Huanren Fu (傅煥仁)</dc:creator>
  <cp:lastModifiedBy>Huanren Fu (傅煥仁)</cp:lastModifiedBy>
  <cp:revision>43</cp:revision>
  <dcterms:created xsi:type="dcterms:W3CDTF">2020-04-27T07:06:53Z</dcterms:created>
  <dcterms:modified xsi:type="dcterms:W3CDTF">2021-04-20T06:40:46Z</dcterms:modified>
</cp:coreProperties>
</file>