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82" r:id="rId7"/>
    <p:sldId id="283" r:id="rId8"/>
    <p:sldId id="284" r:id="rId9"/>
    <p:sldId id="277" r:id="rId10"/>
    <p:sldId id="285" r:id="rId11"/>
    <p:sldId id="286" r:id="rId12"/>
    <p:sldId id="281" r:id="rId13"/>
    <p:sldId id="287" r:id="rId14"/>
    <p:sldId id="269" r:id="rId1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02" autoAdjust="0"/>
    <p:restoredTop sz="94660"/>
  </p:normalViewPr>
  <p:slideViewPr>
    <p:cSldViewPr snapToGrid="0">
      <p:cViewPr varScale="1">
        <p:scale>
          <a:sx n="94" d="100"/>
          <a:sy n="94" d="100"/>
        </p:scale>
        <p:origin x="-45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5" y="2373087"/>
            <a:ext cx="11037057" cy="2049826"/>
          </a:xfrm>
        </p:spPr>
        <p:txBody>
          <a:bodyPr>
            <a:noAutofit/>
          </a:bodyPr>
          <a:lstStyle/>
          <a:p>
            <a:r>
              <a:rPr lang="en-CA" sz="4400" dirty="0" smtClean="0"/>
              <a:t>Way </a:t>
            </a:r>
            <a:r>
              <a:rPr lang="en-CA" sz="4400" dirty="0"/>
              <a:t>forward on MPR and AMPR </a:t>
            </a:r>
            <a:r>
              <a:rPr lang="en-CA" sz="4400" dirty="0" smtClean="0"/>
              <a:t>PC2 for </a:t>
            </a:r>
            <a:r>
              <a:rPr lang="en-CA" sz="4400" dirty="0"/>
              <a:t>intra-band UL </a:t>
            </a:r>
            <a:r>
              <a:rPr lang="en-CA" sz="4400" dirty="0" smtClean="0"/>
              <a:t>contiguous CA</a:t>
            </a:r>
            <a:endParaRPr lang="en-CA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 smtClean="0"/>
              <a:t>Skyworks Solutions Inc., …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R4-2105336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98bis-e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– 20 Apr.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05" y="365126"/>
            <a:ext cx="11547335" cy="791322"/>
          </a:xfrm>
        </p:spPr>
        <p:txBody>
          <a:bodyPr>
            <a:normAutofit/>
          </a:bodyPr>
          <a:lstStyle/>
          <a:p>
            <a:r>
              <a:rPr lang="en-CA" sz="2800" b="1" dirty="0" smtClean="0"/>
              <a:t>WF: Handling of existing and flagged combinations in this meeting</a:t>
            </a:r>
            <a:endParaRPr lang="x-none" sz="28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6214684" y="1084729"/>
            <a:ext cx="5457364" cy="1599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dirty="0" smtClean="0"/>
              <a:t>Analysis have been provided in thread 106</a:t>
            </a:r>
          </a:p>
          <a:p>
            <a:r>
              <a:rPr lang="en-CA" altLang="zh-CN" dirty="0" smtClean="0"/>
              <a:t>The cases in green can be introduced in the spec</a:t>
            </a:r>
          </a:p>
          <a:p>
            <a:r>
              <a:rPr lang="en-CA" altLang="zh-CN" dirty="0" smtClean="0"/>
              <a:t>The </a:t>
            </a:r>
            <a:r>
              <a:rPr lang="en-CA" altLang="zh-CN" dirty="0"/>
              <a:t>cases in </a:t>
            </a:r>
            <a:r>
              <a:rPr lang="en-CA" altLang="zh-CN" dirty="0" smtClean="0"/>
              <a:t>yellow need to provide MSD proposals or technical justification for no MSD</a:t>
            </a:r>
          </a:p>
          <a:p>
            <a:r>
              <a:rPr lang="en-CA" altLang="zh-CN" dirty="0" smtClean="0"/>
              <a:t>The cases in red do not have the UL CA introduced, they are not allowed</a:t>
            </a:r>
            <a:endParaRPr lang="en-CA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607977"/>
              </p:ext>
            </p:extLst>
          </p:nvPr>
        </p:nvGraphicFramePr>
        <p:xfrm>
          <a:off x="518312" y="1400129"/>
          <a:ext cx="5477886" cy="33649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51610"/>
                <a:gridCol w="1111885"/>
                <a:gridCol w="1332547"/>
                <a:gridCol w="691720"/>
                <a:gridCol w="890124"/>
              </a:tblGrid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DL configuration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Agreed UL </a:t>
                      </a:r>
                      <a:endParaRPr lang="en-GB" sz="1200" dirty="0" smtClean="0">
                        <a:effectLst/>
                      </a:endParaRPr>
                    </a:p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configuration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Flagged </a:t>
                      </a:r>
                      <a:r>
                        <a:rPr lang="en-GB" sz="1200" dirty="0" smtClean="0">
                          <a:effectLst/>
                        </a:rPr>
                        <a:t>UL</a:t>
                      </a:r>
                    </a:p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configuration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IMD BW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[MHz]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IMD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order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CA_n2A-n77C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CA_n2A-n77A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 (OK)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CA_n2(2A)-n77C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CA_n2A-n77A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 (OK)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CA_n5A-n77C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CA_n5A-n77A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27 (OK)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CA_n5(2A)-n77C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CA_n5A-n77A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27 (OK)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CA_n48B-n66A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CA_n48A-n66A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CA_n48B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 (OK)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CA_n66A-n77(2A)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CA_n77(2A)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CA_n66(2A)-n77(2A)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CA_n77(2A)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CA_n66A-n77C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 (OK)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CA_n66(2A)-n77C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CA_n77C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 (OK)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CA_n66B-n77A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CA_n66A-n77A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CA_n66B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 in spec</a:t>
                      </a:r>
                      <a:endParaRPr lang="en-US" sz="120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CA_n66B UL needed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CA_n66B-n77C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CA_n66A-n77A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CA_n66B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 in </a:t>
                      </a:r>
                      <a:r>
                        <a:rPr lang="en-GB" sz="1200" dirty="0" smtClean="0">
                          <a:effectLst/>
                        </a:rPr>
                        <a:t>spec</a:t>
                      </a:r>
                      <a:endParaRPr lang="en-US" sz="12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CA_n66B UL </a:t>
                      </a:r>
                      <a:r>
                        <a:rPr lang="en-GB" sz="1200" dirty="0" smtClean="0">
                          <a:effectLst/>
                        </a:rPr>
                        <a:t>needed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118745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CA_n66B-n77C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CA_n66A-n77A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CA_n77C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200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13(OK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157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 smtClean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 smtClean="0"/>
              <a:t>[1] </a:t>
            </a:r>
            <a:r>
              <a:rPr lang="en-CA" sz="2000" dirty="0"/>
              <a:t>R4-2107345 Inter-band ULCA with more than 2CCs, Qualcomm Incorporated</a:t>
            </a:r>
            <a:r>
              <a:rPr lang="en-US" sz="2000" dirty="0"/>
              <a:t>, 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 smtClean="0"/>
              <a:t>[2] R4-2106908 FR1 </a:t>
            </a:r>
            <a:r>
              <a:rPr lang="en-CA" sz="2000" dirty="0"/>
              <a:t>CA/DC band combinations not for block </a:t>
            </a:r>
            <a:r>
              <a:rPr lang="en-CA" sz="2000" dirty="0" smtClean="0"/>
              <a:t>approval, Apple</a:t>
            </a:r>
            <a:r>
              <a:rPr lang="en-US" sz="2000" dirty="0" smtClean="0"/>
              <a:t>, 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 smtClean="0"/>
              <a:t>[3] </a:t>
            </a:r>
            <a:r>
              <a:rPr lang="en-CA" sz="2000" dirty="0"/>
              <a:t>R4-2104818 Handling of Inter-band UL Configuration Including NR Intra-band ULCA, Skyworks Solutions Inc.</a:t>
            </a:r>
            <a:r>
              <a:rPr lang="en-US" sz="2000" dirty="0"/>
              <a:t>, R4#98bis-e</a:t>
            </a:r>
          </a:p>
          <a:p>
            <a:pPr marL="0" indent="0">
              <a:buNone/>
            </a:pPr>
            <a:r>
              <a:rPr lang="en-CA" sz="2000" dirty="0" smtClean="0"/>
              <a:t>[4] R4-2104507 </a:t>
            </a:r>
            <a:r>
              <a:rPr lang="en-CA" sz="2000" dirty="0" err="1" smtClean="0"/>
              <a:t>DraftCR</a:t>
            </a:r>
            <a:r>
              <a:rPr lang="en-CA" sz="2000" dirty="0" smtClean="0"/>
              <a:t> </a:t>
            </a:r>
            <a:r>
              <a:rPr lang="en-CA" sz="2000" dirty="0"/>
              <a:t>for NR inter band CA DC combinations for 2DL with up to 2 bands </a:t>
            </a:r>
            <a:r>
              <a:rPr lang="en-CA" sz="2000" dirty="0" smtClean="0"/>
              <a:t>UL, Verizon Denmark</a:t>
            </a:r>
            <a:r>
              <a:rPr lang="en-US" sz="2000" dirty="0" smtClean="0"/>
              <a:t>, R4#98bis-e</a:t>
            </a:r>
          </a:p>
          <a:p>
            <a:pPr marL="0" indent="0" hangingPunct="0">
              <a:buNone/>
            </a:pPr>
            <a:r>
              <a:rPr lang="en-US" sz="2000" dirty="0" smtClean="0"/>
              <a:t>[5] </a:t>
            </a:r>
            <a:r>
              <a:rPr lang="en-US" sz="2000" dirty="0"/>
              <a:t>R4-2103097 Way forward on introduction of NR intra-band UL CA as UL configuration in an inter-band combination, Skyworks Solutions Inc., RAN4#98e</a:t>
            </a:r>
          </a:p>
          <a:p>
            <a:pPr marL="0" indent="0" hangingPunct="0">
              <a:buNone/>
            </a:pPr>
            <a:r>
              <a:rPr lang="en-US" sz="2000" dirty="0" smtClean="0"/>
              <a:t>[6] </a:t>
            </a:r>
            <a:r>
              <a:rPr lang="en-US" sz="2000" dirty="0"/>
              <a:t>RP-210892 WF on guidelines for Rel-17 FR1 CA/DC band combinations approval handling, Apple Inc., Skyworks Solutions Inc., RAN#91e</a:t>
            </a:r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1576"/>
          </a:xfrm>
        </p:spPr>
        <p:txBody>
          <a:bodyPr/>
          <a:lstStyle/>
          <a:p>
            <a:r>
              <a:rPr lang="en-CA" dirty="0" smtClean="0"/>
              <a:t>Background: RAN and RAN4 agreements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084333"/>
            <a:ext cx="11377402" cy="1599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dirty="0" smtClean="0"/>
              <a:t>RAN agreements in [6] </a:t>
            </a:r>
            <a:r>
              <a:rPr lang="en-US" dirty="0" smtClean="0"/>
              <a:t>Guidelines </a:t>
            </a:r>
            <a:r>
              <a:rPr lang="en-US" dirty="0"/>
              <a:t>for Combinations Not for Block </a:t>
            </a:r>
            <a:r>
              <a:rPr lang="en-US" dirty="0" smtClean="0"/>
              <a:t>Approval and relevant to this WF:</a:t>
            </a:r>
            <a:endParaRPr lang="en-US" dirty="0"/>
          </a:p>
          <a:p>
            <a:pPr lvl="0" hangingPunct="0"/>
            <a:r>
              <a:rPr lang="en-CA" sz="1600" dirty="0" smtClean="0">
                <a:highlight>
                  <a:srgbClr val="00FF00"/>
                </a:highlight>
              </a:rPr>
              <a:t>Intra-band </a:t>
            </a:r>
            <a:r>
              <a:rPr lang="en-CA" sz="1600" dirty="0">
                <a:highlight>
                  <a:srgbClr val="00FF00"/>
                </a:highlight>
              </a:rPr>
              <a:t>contiguous EN-DC with new bandwidth class, such as classes AC and CB: Need a new feature defined</a:t>
            </a:r>
            <a:r>
              <a:rPr lang="en-US" sz="1600" dirty="0" smtClean="0">
                <a:highlight>
                  <a:srgbClr val="00FF00"/>
                </a:highlight>
              </a:rPr>
              <a:t>)</a:t>
            </a:r>
            <a:endParaRPr lang="en-US" sz="1600" dirty="0">
              <a:highlight>
                <a:srgbClr val="00FF00"/>
              </a:highlight>
            </a:endParaRPr>
          </a:p>
          <a:p>
            <a:pPr lvl="0" hangingPunct="0"/>
            <a:r>
              <a:rPr lang="en-US" sz="1600" dirty="0">
                <a:highlight>
                  <a:srgbClr val="00FF00"/>
                </a:highlight>
              </a:rPr>
              <a:t>Intra-band UL CA with 2 CCs where A-MPR requirements have not been specified (in basket WID not for block approval</a:t>
            </a:r>
            <a:r>
              <a:rPr lang="en-US" sz="1600" dirty="0" smtClean="0">
                <a:highlight>
                  <a:srgbClr val="00FF00"/>
                </a:highlight>
              </a:rPr>
              <a:t>)</a:t>
            </a:r>
          </a:p>
          <a:p>
            <a:pPr hangingPunct="0"/>
            <a:r>
              <a:rPr lang="en-US" sz="1600" dirty="0">
                <a:highlight>
                  <a:srgbClr val="00FF00"/>
                </a:highlight>
              </a:rPr>
              <a:t>Intra-band contiguous UL CA with 3 CCs (feature not yet defined)</a:t>
            </a:r>
          </a:p>
          <a:p>
            <a:pPr hangingPunct="0"/>
            <a:r>
              <a:rPr lang="en-US" sz="1600" dirty="0">
                <a:highlight>
                  <a:srgbClr val="00FF00"/>
                </a:highlight>
              </a:rPr>
              <a:t>UL CA with three or more non-contiguous CCs (feature not yet defined) including</a:t>
            </a:r>
          </a:p>
          <a:p>
            <a:pPr lvl="1" hangingPunct="0"/>
            <a:r>
              <a:rPr lang="en-US" sz="1400" dirty="0">
                <a:highlight>
                  <a:srgbClr val="00FF00"/>
                </a:highlight>
              </a:rPr>
              <a:t>Inter-band UL CA with UL in three or more bands</a:t>
            </a:r>
          </a:p>
          <a:p>
            <a:pPr lvl="1" hangingPunct="0"/>
            <a:r>
              <a:rPr lang="en-US" sz="1400" dirty="0">
                <a:highlight>
                  <a:srgbClr val="00FF00"/>
                </a:highlight>
              </a:rPr>
              <a:t>Intra-band non-contiguous UL CA with three or more discrete UL CCs</a:t>
            </a:r>
          </a:p>
          <a:p>
            <a:pPr lvl="1" hangingPunct="0"/>
            <a:r>
              <a:rPr lang="en-US" sz="1400" dirty="0">
                <a:highlight>
                  <a:srgbClr val="00FF00"/>
                </a:highlight>
              </a:rPr>
              <a:t>Inter-band UL CA consisting of intra-band non-contiguous UL CA </a:t>
            </a:r>
            <a:endParaRPr lang="en-US" sz="1050" dirty="0"/>
          </a:p>
          <a:p>
            <a:pPr marL="0" indent="0">
              <a:buNone/>
            </a:pPr>
            <a:r>
              <a:rPr lang="en-CA" dirty="0" smtClean="0"/>
              <a:t>RAN4 </a:t>
            </a:r>
            <a:r>
              <a:rPr lang="en-CA" dirty="0"/>
              <a:t>agreements </a:t>
            </a:r>
            <a:r>
              <a:rPr lang="en-CA" dirty="0" smtClean="0"/>
              <a:t>this meeting </a:t>
            </a:r>
            <a:r>
              <a:rPr lang="en-US" dirty="0" smtClean="0"/>
              <a:t>and </a:t>
            </a:r>
            <a:r>
              <a:rPr lang="en-US" dirty="0"/>
              <a:t>relevant to this WF:</a:t>
            </a:r>
          </a:p>
          <a:p>
            <a:r>
              <a:rPr lang="en-US" sz="1600" dirty="0">
                <a:highlight>
                  <a:srgbClr val="00FF00"/>
                </a:highlight>
              </a:rPr>
              <a:t>MSD related to IMDs of intra-band UL CA part (contiguous or non-contiguous) needs to be analyzed, Develop a framework for such </a:t>
            </a:r>
            <a:r>
              <a:rPr lang="en-US" sz="1600" dirty="0" smtClean="0">
                <a:highlight>
                  <a:srgbClr val="00FF00"/>
                </a:highlight>
              </a:rPr>
              <a:t>analysis, </a:t>
            </a:r>
            <a:r>
              <a:rPr lang="en-US" sz="1600" dirty="0"/>
              <a:t>this is </a:t>
            </a:r>
            <a:r>
              <a:rPr lang="en-US" sz="1600" dirty="0" smtClean="0"/>
              <a:t>also pending </a:t>
            </a:r>
            <a:r>
              <a:rPr lang="en-US" sz="1600" dirty="0"/>
              <a:t>agreement that such cases are not for block approval</a:t>
            </a:r>
            <a:endParaRPr lang="en-US" altLang="zh-CN" sz="1600" dirty="0"/>
          </a:p>
          <a:p>
            <a:r>
              <a:rPr lang="en-US" sz="1600" dirty="0" smtClean="0">
                <a:highlight>
                  <a:srgbClr val="00FF00"/>
                </a:highlight>
              </a:rPr>
              <a:t>NR contiguous and non-contiguous UL CA IMDs should be analyzed for band protection based on filter and IMD order. A framework should be created, </a:t>
            </a:r>
            <a:r>
              <a:rPr lang="en-US" sz="1600" dirty="0"/>
              <a:t>this is also pending agreement Whether such cases should be treated within the intra-band NR CA basket or in combinations not for block </a:t>
            </a:r>
            <a:r>
              <a:rPr lang="en-US" sz="1600" dirty="0" smtClean="0"/>
              <a:t>approval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1749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614588"/>
          </a:xfrm>
        </p:spPr>
        <p:txBody>
          <a:bodyPr>
            <a:normAutofit/>
          </a:bodyPr>
          <a:lstStyle/>
          <a:p>
            <a:r>
              <a:rPr lang="en-CA" sz="3600" dirty="0" smtClean="0"/>
              <a:t>WF: Detailed handling of cases with intra-band UL CA part</a:t>
            </a:r>
            <a:endParaRPr lang="x-non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975476"/>
            <a:ext cx="11377402" cy="1599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000" dirty="0" smtClean="0"/>
              <a:t>Combinations types with intra-band ULCA part not allowed that should be removed from 38.101-1 or 38.101-3 and from basket and cannot be requested for R17</a:t>
            </a:r>
            <a:r>
              <a:rPr lang="en-US" sz="2000" dirty="0" smtClean="0"/>
              <a:t>:</a:t>
            </a:r>
          </a:p>
          <a:p>
            <a:pPr hangingPunct="0"/>
            <a:r>
              <a:rPr lang="en-CA" sz="1600" dirty="0" smtClean="0"/>
              <a:t>CA or DC with 3 non-contiguous UL CCs: UL configuration A/B/C in one band with NR (2A) in a second band</a:t>
            </a:r>
          </a:p>
          <a:p>
            <a:pPr hangingPunct="0"/>
            <a:r>
              <a:rPr lang="en-CA" sz="1600" dirty="0" smtClean="0"/>
              <a:t>NRCA or DC with contiguous UL CA in two bands: </a:t>
            </a:r>
            <a:r>
              <a:rPr lang="en-CA" sz="1600" dirty="0"/>
              <a:t>UL configuration </a:t>
            </a:r>
            <a:r>
              <a:rPr lang="en-CA" sz="1600" dirty="0" smtClean="0"/>
              <a:t>NR B/C </a:t>
            </a:r>
            <a:r>
              <a:rPr lang="en-CA" sz="1600" dirty="0"/>
              <a:t>in one band with </a:t>
            </a:r>
            <a:r>
              <a:rPr lang="en-CA" sz="1600" dirty="0" smtClean="0"/>
              <a:t>NR B/C in </a:t>
            </a:r>
            <a:r>
              <a:rPr lang="en-CA" sz="1600" dirty="0"/>
              <a:t>a second </a:t>
            </a:r>
            <a:r>
              <a:rPr lang="en-CA" sz="1600" dirty="0" smtClean="0"/>
              <a:t>band</a:t>
            </a:r>
          </a:p>
          <a:p>
            <a:pPr lvl="1" hangingPunct="0"/>
            <a:r>
              <a:rPr lang="en-CA" sz="1600" dirty="0"/>
              <a:t>FFS if some cases can be proposed in the not for approval AI: For example if non simultaneous </a:t>
            </a:r>
            <a:r>
              <a:rPr lang="en-CA" sz="1600" dirty="0" err="1"/>
              <a:t>Tx</a:t>
            </a:r>
            <a:r>
              <a:rPr lang="en-CA" sz="1600" dirty="0"/>
              <a:t>/Rx TDD-TDD</a:t>
            </a:r>
            <a:endParaRPr lang="en-US" sz="1600" dirty="0"/>
          </a:p>
          <a:p>
            <a:pPr marL="0" indent="0">
              <a:buNone/>
            </a:pPr>
            <a:r>
              <a:rPr lang="en-CA" sz="2000" dirty="0" smtClean="0"/>
              <a:t>Combinations </a:t>
            </a:r>
            <a:r>
              <a:rPr lang="en-CA" sz="2000" dirty="0"/>
              <a:t>types with intra-band ULCA part not </a:t>
            </a:r>
            <a:r>
              <a:rPr lang="en-CA" sz="2000" dirty="0" smtClean="0"/>
              <a:t>for block approval</a:t>
            </a:r>
            <a:r>
              <a:rPr lang="en-US" sz="2000" dirty="0" smtClean="0"/>
              <a:t>:</a:t>
            </a:r>
          </a:p>
          <a:p>
            <a:r>
              <a:rPr lang="en-CA" sz="1600" dirty="0"/>
              <a:t>CA or DC with </a:t>
            </a:r>
            <a:r>
              <a:rPr lang="en-CA" sz="1600" dirty="0" smtClean="0"/>
              <a:t>2 </a:t>
            </a:r>
            <a:r>
              <a:rPr lang="en-CA" sz="1600" dirty="0"/>
              <a:t>UL CCs </a:t>
            </a:r>
            <a:r>
              <a:rPr lang="en-CA" sz="1600" dirty="0" smtClean="0"/>
              <a:t>in one band: NR UL configuration B/C/2A </a:t>
            </a:r>
            <a:r>
              <a:rPr lang="en-CA" sz="1600" dirty="0"/>
              <a:t>in a </a:t>
            </a:r>
            <a:r>
              <a:rPr lang="en-CA" sz="1600" dirty="0" smtClean="0"/>
              <a:t>single band</a:t>
            </a:r>
            <a:endParaRPr lang="en-CA" sz="1600" dirty="0"/>
          </a:p>
          <a:p>
            <a:r>
              <a:rPr lang="en-CA" sz="1600" dirty="0" smtClean="0"/>
              <a:t>CA </a:t>
            </a:r>
            <a:r>
              <a:rPr lang="en-CA" sz="1600" dirty="0"/>
              <a:t>or DC with </a:t>
            </a:r>
            <a:r>
              <a:rPr lang="en-CA" sz="1600" dirty="0" smtClean="0"/>
              <a:t>3 UL CCs : </a:t>
            </a:r>
            <a:r>
              <a:rPr lang="en-CA" sz="1600" dirty="0"/>
              <a:t>UL configuration </a:t>
            </a:r>
            <a:r>
              <a:rPr lang="en-CA" sz="1600" dirty="0" smtClean="0"/>
              <a:t>A </a:t>
            </a:r>
            <a:r>
              <a:rPr lang="en-CA" sz="1600" dirty="0"/>
              <a:t>in one band with </a:t>
            </a:r>
            <a:r>
              <a:rPr lang="en-CA" sz="1600" dirty="0" smtClean="0"/>
              <a:t>B/C in </a:t>
            </a:r>
            <a:r>
              <a:rPr lang="en-CA" sz="1600" dirty="0"/>
              <a:t>a second </a:t>
            </a:r>
            <a:r>
              <a:rPr lang="en-CA" sz="1600" dirty="0" smtClean="0"/>
              <a:t>band</a:t>
            </a:r>
          </a:p>
          <a:p>
            <a:pPr lvl="0"/>
            <a:r>
              <a:rPr lang="en-CA" sz="1600" dirty="0"/>
              <a:t>CA or DC with </a:t>
            </a:r>
            <a:r>
              <a:rPr lang="en-CA" sz="1600" dirty="0" smtClean="0"/>
              <a:t>4 UL </a:t>
            </a:r>
            <a:r>
              <a:rPr lang="en-CA" sz="1600" dirty="0"/>
              <a:t>CCs: </a:t>
            </a:r>
            <a:r>
              <a:rPr lang="en-CA" sz="1600" dirty="0" smtClean="0"/>
              <a:t>UL </a:t>
            </a:r>
            <a:r>
              <a:rPr lang="en-CA" sz="1600" dirty="0"/>
              <a:t>configuration </a:t>
            </a:r>
            <a:r>
              <a:rPr lang="en-CA" sz="1600" dirty="0" smtClean="0"/>
              <a:t>LTE B/C </a:t>
            </a:r>
            <a:r>
              <a:rPr lang="en-CA" sz="1600" dirty="0"/>
              <a:t>in one band with </a:t>
            </a:r>
            <a:r>
              <a:rPr lang="en-CA" sz="1600" dirty="0" smtClean="0"/>
              <a:t>NR B/C in </a:t>
            </a:r>
            <a:r>
              <a:rPr lang="en-CA" sz="1600" dirty="0"/>
              <a:t>a second </a:t>
            </a:r>
            <a:r>
              <a:rPr lang="en-CA" sz="1600" dirty="0" smtClean="0"/>
              <a:t>band</a:t>
            </a:r>
          </a:p>
          <a:p>
            <a:pPr lvl="0"/>
            <a:r>
              <a:rPr lang="en-CA" sz="1600" dirty="0" smtClean="0"/>
              <a:t>Applies to intra-band, 2 band and 3 band combination containing at NR UL CA in one band</a:t>
            </a:r>
          </a:p>
          <a:p>
            <a:pPr lvl="0"/>
            <a:r>
              <a:rPr lang="en-CA" sz="1600" dirty="0" smtClean="0"/>
              <a:t>Once 1/2/3 band combinations are completed, higher combinations can be submitted to block approval with draft CRs</a:t>
            </a:r>
            <a:endParaRPr lang="en-US" sz="1600" dirty="0"/>
          </a:p>
          <a:p>
            <a:pPr marL="0" indent="0">
              <a:buNone/>
            </a:pPr>
            <a:r>
              <a:rPr lang="en-CA" sz="2000" dirty="0"/>
              <a:t>Combinations types with intra-band </a:t>
            </a:r>
            <a:r>
              <a:rPr lang="en-CA" sz="2000" dirty="0" smtClean="0"/>
              <a:t>UL CA that can still be for block approval</a:t>
            </a:r>
            <a:r>
              <a:rPr lang="en-US" sz="2000" dirty="0" smtClean="0"/>
              <a:t>:</a:t>
            </a:r>
          </a:p>
          <a:p>
            <a:r>
              <a:rPr lang="en-CA" sz="1800" dirty="0" smtClean="0"/>
              <a:t>Any of the above case where the DL in the same band, second band or third band does not support simultaneous </a:t>
            </a:r>
            <a:r>
              <a:rPr lang="en-CA" sz="1800" dirty="0" err="1" smtClean="0"/>
              <a:t>Tx</a:t>
            </a:r>
            <a:r>
              <a:rPr lang="en-CA" sz="1800" dirty="0" smtClean="0"/>
              <a:t>/Rx with the UL CA band since the corresponding DL band cannot be subject to MSD</a:t>
            </a:r>
          </a:p>
          <a:p>
            <a:pPr lvl="1"/>
            <a:r>
              <a:rPr lang="en-CA" sz="1600" dirty="0" smtClean="0"/>
              <a:t>For example TDD intra-band UL CA, TDD-TDD two bands with non support for simultaneous TX/RX (be careful the issue may still exist in the third DL band case if it is FDD or if simultaneous </a:t>
            </a:r>
            <a:r>
              <a:rPr lang="en-CA" sz="1600" dirty="0" err="1" smtClean="0"/>
              <a:t>Tx</a:t>
            </a:r>
            <a:r>
              <a:rPr lang="en-CA" sz="1600" dirty="0" smtClean="0"/>
              <a:t>/Rx)</a:t>
            </a:r>
          </a:p>
          <a:p>
            <a:pPr lvl="1"/>
            <a:r>
              <a:rPr lang="en-CA" sz="1600" dirty="0" smtClean="0"/>
              <a:t>A TP for block approval can be used with a text justifying why the MSD is not possible (</a:t>
            </a:r>
            <a:r>
              <a:rPr lang="en-CA" sz="1600" dirty="0" err="1" smtClean="0"/>
              <a:t>i.e</a:t>
            </a:r>
            <a:r>
              <a:rPr lang="en-CA" sz="1600" dirty="0" smtClean="0"/>
              <a:t> related to simultaneous </a:t>
            </a:r>
            <a:r>
              <a:rPr lang="en-CA" sz="1600" dirty="0" err="1" smtClean="0"/>
              <a:t>Tx</a:t>
            </a:r>
            <a:r>
              <a:rPr lang="en-CA" sz="1600" dirty="0" smtClean="0"/>
              <a:t>/Rx)</a:t>
            </a:r>
            <a:endParaRPr lang="en-US" sz="16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87703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 fontScale="90000"/>
          </a:bodyPr>
          <a:lstStyle/>
          <a:p>
            <a:r>
              <a:rPr lang="en-CA" sz="3600" dirty="0" smtClean="0"/>
              <a:t>WF: handling of band protection issues with intra-band UL CA part</a:t>
            </a:r>
            <a:endParaRPr lang="x-non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084333"/>
            <a:ext cx="11377402" cy="1599429"/>
          </a:xfrm>
        </p:spPr>
        <p:txBody>
          <a:bodyPr>
            <a:noAutofit/>
          </a:bodyPr>
          <a:lstStyle/>
          <a:p>
            <a:r>
              <a:rPr lang="en-CA" sz="2000" dirty="0" smtClean="0"/>
              <a:t>When NR UL CA B/C or 2A in introduced for intra-band UL, there may be issues with band protection that this band has to fulfil if simultaneous TX/Rx is possible</a:t>
            </a:r>
          </a:p>
          <a:p>
            <a:r>
              <a:rPr lang="en-CA" sz="2000" dirty="0" smtClean="0"/>
              <a:t>Some criteria is provided later in this WF to determine which bands may be an issue</a:t>
            </a:r>
          </a:p>
          <a:p>
            <a:r>
              <a:rPr lang="en-CA" sz="2000" dirty="0" smtClean="0"/>
              <a:t>Given this is relatively straight forward it should be feasible to handle this directly in the NR intra-band basket with a TP.</a:t>
            </a:r>
          </a:p>
          <a:p>
            <a:r>
              <a:rPr lang="en-CA" sz="2000" dirty="0" smtClean="0"/>
              <a:t>If needed proponent can always submit a discussion paper to the agenda item not for block approval to get experts guidance</a:t>
            </a:r>
          </a:p>
          <a:p>
            <a:r>
              <a:rPr lang="en-CA" sz="2000" b="1" dirty="0" smtClean="0"/>
              <a:t>WF: For the cases where -50dBm/MHz band protection cannot be fulfilled, the proponent must provide a resolution with UL restriction, relaxed protection level and seek approval from the owners of this band</a:t>
            </a:r>
          </a:p>
          <a:p>
            <a:r>
              <a:rPr lang="en-CA" sz="2000" b="1" dirty="0" smtClean="0"/>
              <a:t>WF: A separate input to CA coexistence </a:t>
            </a:r>
            <a:r>
              <a:rPr lang="en-GB" sz="2000" b="1" dirty="0"/>
              <a:t>Table </a:t>
            </a:r>
            <a:r>
              <a:rPr lang="en-GB" sz="2000" b="1" dirty="0" smtClean="0"/>
              <a:t>6.5A.3.2.1-1</a:t>
            </a:r>
            <a:r>
              <a:rPr lang="en-CA" sz="2000" b="1" dirty="0" smtClean="0"/>
              <a:t> should be specified in 38.101-1 with the agreed exception</a:t>
            </a:r>
          </a:p>
        </p:txBody>
      </p:sp>
    </p:spTree>
    <p:extLst>
      <p:ext uri="{BB962C8B-B14F-4D97-AF65-F5344CB8AC3E}">
        <p14:creationId xmlns:p14="http://schemas.microsoft.com/office/powerpoint/2010/main" val="1915230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13" y="365126"/>
            <a:ext cx="11126549" cy="751576"/>
          </a:xfrm>
        </p:spPr>
        <p:txBody>
          <a:bodyPr>
            <a:normAutofit fontScale="90000"/>
          </a:bodyPr>
          <a:lstStyle/>
          <a:p>
            <a:r>
              <a:rPr lang="en-CA" sz="3600" dirty="0" smtClean="0"/>
              <a:t>Background</a:t>
            </a:r>
            <a:r>
              <a:rPr lang="en-CA" sz="3600" dirty="0"/>
              <a:t>: UL CA IMDs interfering with other bands and creating band protection or MSD issues</a:t>
            </a:r>
            <a:endParaRPr lang="x-non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18" y="2994053"/>
            <a:ext cx="11377402" cy="1599429"/>
          </a:xfrm>
        </p:spPr>
        <p:txBody>
          <a:bodyPr>
            <a:noAutofit/>
          </a:bodyPr>
          <a:lstStyle/>
          <a:p>
            <a:pPr lvl="0" hangingPunct="0"/>
            <a:r>
              <a:rPr lang="en-GB" sz="2400" dirty="0"/>
              <a:t>For </a:t>
            </a:r>
            <a:r>
              <a:rPr lang="en-GB" sz="2400" dirty="0" smtClean="0"/>
              <a:t>NR contiguous </a:t>
            </a:r>
            <a:r>
              <a:rPr lang="en-GB" sz="2400" dirty="0"/>
              <a:t>UL </a:t>
            </a:r>
            <a:r>
              <a:rPr lang="en-GB" sz="2400" dirty="0" smtClean="0"/>
              <a:t>CA with MPR applied:</a:t>
            </a:r>
            <a:endParaRPr lang="en-US" sz="2400" dirty="0"/>
          </a:p>
          <a:p>
            <a:pPr lvl="1" hangingPunct="0"/>
            <a:r>
              <a:rPr lang="en-GB" sz="2000" dirty="0"/>
              <a:t>IMD3 can reach up to 200MHz OOB with -13dBm/MHz</a:t>
            </a:r>
            <a:endParaRPr lang="en-US" sz="2000" dirty="0"/>
          </a:p>
          <a:p>
            <a:pPr lvl="1" hangingPunct="0"/>
            <a:r>
              <a:rPr lang="en-GB" sz="2000" dirty="0"/>
              <a:t>IMD5 can reach up to 400MHz OOB with -30dBm/MHz for NS01 and -25dBm/MHz for NS04</a:t>
            </a:r>
            <a:endParaRPr lang="en-US" sz="2000" dirty="0"/>
          </a:p>
          <a:p>
            <a:pPr lvl="1" hangingPunct="0"/>
            <a:r>
              <a:rPr lang="en-GB" sz="2000" dirty="0"/>
              <a:t>IMD7 can reach up to 600MHz OOB with -45dBm/MHz for NS01 and -35dBm/MHz for NS04</a:t>
            </a:r>
            <a:endParaRPr lang="en-US" sz="2000" dirty="0"/>
          </a:p>
          <a:p>
            <a:pPr lvl="0" hangingPunct="0"/>
            <a:r>
              <a:rPr lang="en-GB" sz="2400" dirty="0"/>
              <a:t>For </a:t>
            </a:r>
            <a:r>
              <a:rPr lang="en-GB" sz="2400" dirty="0" smtClean="0"/>
              <a:t>NR non-contiguous </a:t>
            </a:r>
            <a:r>
              <a:rPr lang="en-GB" sz="2400" dirty="0"/>
              <a:t>UL </a:t>
            </a:r>
            <a:r>
              <a:rPr lang="en-GB" sz="2400" dirty="0" smtClean="0"/>
              <a:t>CA with MPR applied:</a:t>
            </a:r>
            <a:endParaRPr lang="en-US" sz="2400" dirty="0"/>
          </a:p>
          <a:p>
            <a:pPr lvl="1" hangingPunct="0"/>
            <a:r>
              <a:rPr lang="en-GB" sz="2000" dirty="0"/>
              <a:t>IMD 3 can reach up to 600MHz OOB with -30dBm/MHz</a:t>
            </a:r>
            <a:endParaRPr lang="en-US" sz="2000" dirty="0"/>
          </a:p>
          <a:p>
            <a:pPr lvl="1" hangingPunct="0"/>
            <a:r>
              <a:rPr lang="en-GB" sz="2000" dirty="0"/>
              <a:t>IMD 5 can reach up to 1200MHz OOB with -45dBm/MHz for NS01 and -25dBm/MHz for </a:t>
            </a:r>
            <a:r>
              <a:rPr lang="en-GB" sz="2000" dirty="0" smtClean="0"/>
              <a:t>NS04</a:t>
            </a:r>
          </a:p>
          <a:p>
            <a:pPr hangingPunct="0"/>
            <a:r>
              <a:rPr lang="en-GB" sz="2400" dirty="0"/>
              <a:t>The above levels are further attenuated by the UL band filter and any </a:t>
            </a:r>
            <a:r>
              <a:rPr lang="en-GB" sz="2400" dirty="0" smtClean="0"/>
              <a:t>diplexer</a:t>
            </a:r>
          </a:p>
          <a:p>
            <a:pPr hangingPunct="0"/>
            <a:r>
              <a:rPr lang="en-GB" sz="2400" dirty="0" smtClean="0"/>
              <a:t>There is only an issue with band that have simultaneous </a:t>
            </a:r>
            <a:r>
              <a:rPr lang="en-GB" sz="2400" dirty="0" err="1" smtClean="0"/>
              <a:t>Tx</a:t>
            </a:r>
            <a:r>
              <a:rPr lang="en-GB" sz="2400" dirty="0" smtClean="0"/>
              <a:t>/Rx with the UL band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123" y="1334015"/>
            <a:ext cx="10141793" cy="14172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04388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05" y="365126"/>
            <a:ext cx="11547335" cy="719208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WF: band protection analysis for IMDs of UL CA part</a:t>
            </a:r>
            <a:endParaRPr lang="x-non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485521" y="1157161"/>
            <a:ext cx="11239837" cy="1526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sz="2000" dirty="0"/>
              <a:t>To be able to meet -50dBm/MHz band protection level</a:t>
            </a:r>
            <a:endParaRPr lang="en-US" sz="2000" dirty="0"/>
          </a:p>
          <a:p>
            <a:pPr lvl="0" hangingPunct="0"/>
            <a:r>
              <a:rPr lang="en-GB" sz="2000" dirty="0"/>
              <a:t>For intra-band contiguous UL CA</a:t>
            </a:r>
            <a:endParaRPr lang="en-US" sz="2000" dirty="0"/>
          </a:p>
          <a:p>
            <a:pPr lvl="1" hangingPunct="0"/>
            <a:r>
              <a:rPr lang="en-GB" sz="1800" dirty="0"/>
              <a:t>if any band is subject to UL CA IMD3, at least 37dB rejection is needed from the band </a:t>
            </a:r>
            <a:r>
              <a:rPr lang="en-GB" sz="1800" dirty="0" smtClean="0"/>
              <a:t>filter</a:t>
            </a:r>
            <a:r>
              <a:rPr lang="en-US" sz="1800" dirty="0"/>
              <a:t> (</a:t>
            </a:r>
            <a:r>
              <a:rPr lang="en-GB" sz="1800" dirty="0" smtClean="0"/>
              <a:t>DC_40A_n41C </a:t>
            </a:r>
            <a:r>
              <a:rPr lang="en-GB" sz="1800" dirty="0"/>
              <a:t>and CA_n40A-n41C fall in this </a:t>
            </a:r>
            <a:r>
              <a:rPr lang="en-GB" sz="1800" dirty="0" smtClean="0"/>
              <a:t>case).</a:t>
            </a:r>
            <a:endParaRPr lang="en-US" sz="1800" dirty="0"/>
          </a:p>
          <a:p>
            <a:pPr lvl="1" hangingPunct="0"/>
            <a:r>
              <a:rPr lang="en-GB" sz="1800" dirty="0"/>
              <a:t>if any band is subject to UL CA IMD5, at least 20/25dB rejection is needed from the band filter for </a:t>
            </a:r>
            <a:r>
              <a:rPr lang="en-GB" sz="1800" dirty="0" smtClean="0"/>
              <a:t>NS01/NS04</a:t>
            </a:r>
          </a:p>
          <a:p>
            <a:pPr lvl="1" hangingPunct="0"/>
            <a:r>
              <a:rPr lang="en-GB" sz="1800" dirty="0" smtClean="0"/>
              <a:t>IMDs above IMD7 are not an issue</a:t>
            </a:r>
            <a:endParaRPr lang="en-US" sz="1800" dirty="0"/>
          </a:p>
          <a:p>
            <a:pPr lvl="0" hangingPunct="0"/>
            <a:r>
              <a:rPr lang="en-GB" sz="2000" dirty="0"/>
              <a:t>For intra-band non-contiguous UL CA</a:t>
            </a:r>
            <a:endParaRPr lang="en-US" sz="2000" dirty="0"/>
          </a:p>
          <a:p>
            <a:pPr lvl="1" hangingPunct="0"/>
            <a:r>
              <a:rPr lang="en-GB" sz="1800" dirty="0"/>
              <a:t>if any band is subject to UL CA IMD3, at least 20/25dB rejection is needed from the band filter for NS01/NS04</a:t>
            </a:r>
            <a:endParaRPr lang="en-US" sz="1800" dirty="0"/>
          </a:p>
          <a:p>
            <a:pPr lvl="1" hangingPunct="0"/>
            <a:r>
              <a:rPr lang="en-GB" sz="1800" dirty="0"/>
              <a:t>if any band is subject to UL CA IMD5, at least 15dB rejection is needed from the band filter for </a:t>
            </a:r>
            <a:r>
              <a:rPr lang="en-GB" sz="1800" dirty="0" smtClean="0"/>
              <a:t>NS04</a:t>
            </a:r>
          </a:p>
          <a:p>
            <a:pPr lvl="1" hangingPunct="0"/>
            <a:r>
              <a:rPr lang="en-GB" sz="1800" dirty="0"/>
              <a:t>IMDs above </a:t>
            </a:r>
            <a:r>
              <a:rPr lang="en-GB" sz="1800" dirty="0" smtClean="0"/>
              <a:t>IMD5 </a:t>
            </a:r>
            <a:r>
              <a:rPr lang="en-GB" sz="1800" dirty="0"/>
              <a:t>are not an </a:t>
            </a:r>
            <a:r>
              <a:rPr lang="en-GB" sz="1800" dirty="0" smtClean="0"/>
              <a:t>issue</a:t>
            </a:r>
          </a:p>
          <a:p>
            <a:pPr hangingPunct="0"/>
            <a:r>
              <a:rPr lang="en-GB" sz="2000" b="1" dirty="0" smtClean="0"/>
              <a:t>WF: when NR UL contiguous or non-contiguous CA is introduced in a band the above analysis is conducted, conclusion are provided in a discussion paper and resolution provided if -50dBm/MHz cannot be supported</a:t>
            </a:r>
          </a:p>
          <a:p>
            <a:pPr hangingPunct="0"/>
            <a:r>
              <a:rPr lang="en-GB" sz="2000" b="1" dirty="0" smtClean="0"/>
              <a:t>WF: band 40 protection should be analysed for </a:t>
            </a:r>
            <a:r>
              <a:rPr lang="en-GB" sz="2000" b="1" dirty="0"/>
              <a:t>DC_40A_n41C and CA_n40A-n41C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3372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05" y="365126"/>
            <a:ext cx="11547335" cy="719208"/>
          </a:xfrm>
        </p:spPr>
        <p:txBody>
          <a:bodyPr>
            <a:normAutofit/>
          </a:bodyPr>
          <a:lstStyle/>
          <a:p>
            <a:r>
              <a:rPr lang="en-CA" dirty="0" smtClean="0"/>
              <a:t>WF: MSD analysis for IMDs of UL CA part</a:t>
            </a:r>
            <a:endParaRPr lang="x-non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485521" y="1157161"/>
            <a:ext cx="11239837" cy="1526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sz="2400" dirty="0"/>
              <a:t>To be able to meet -110dBm/MHz interference level in a second band or third band DL:</a:t>
            </a:r>
            <a:endParaRPr lang="en-US" sz="2400" dirty="0"/>
          </a:p>
          <a:p>
            <a:pPr lvl="1" hangingPunct="0"/>
            <a:r>
              <a:rPr lang="en-GB" sz="2000" dirty="0"/>
              <a:t>For intra-band contiguous UL CA, even with 50/60dB rejection from the filter for NS01/NS04 MSD can occur for a 5MHz channel up to IMD9</a:t>
            </a:r>
            <a:endParaRPr lang="en-US" sz="2000" dirty="0"/>
          </a:p>
          <a:p>
            <a:pPr lvl="1" hangingPunct="0"/>
            <a:r>
              <a:rPr lang="en-GB" sz="2000" dirty="0"/>
              <a:t>For intra-band non-contiguous UL CA, even with 50/60dB rejection from the filter for NS01/NS04 MSD can occur for a 5MHz channel up to </a:t>
            </a:r>
            <a:r>
              <a:rPr lang="en-GB" sz="2000" dirty="0" smtClean="0"/>
              <a:t>IMD7</a:t>
            </a:r>
          </a:p>
          <a:p>
            <a:pPr lvl="1" hangingPunct="0"/>
            <a:r>
              <a:rPr lang="en-GB" sz="2000" dirty="0" smtClean="0"/>
              <a:t>To derive which IMD order may fall in a given victim band the IMD BW must be determined:</a:t>
            </a:r>
          </a:p>
          <a:p>
            <a:pPr lvl="2" hangingPunct="0"/>
            <a:r>
              <a:rPr lang="en-GB" sz="1600" dirty="0" smtClean="0"/>
              <a:t>IMD BW is aggregated BW for contiguous UL CA and CC1 BW+ gap BW + CC2 BW for non-contiguous </a:t>
            </a:r>
            <a:r>
              <a:rPr lang="en-GB" sz="1600" dirty="0"/>
              <a:t>UL </a:t>
            </a:r>
            <a:r>
              <a:rPr lang="en-GB" sz="1600" dirty="0" smtClean="0"/>
              <a:t>CA</a:t>
            </a:r>
          </a:p>
          <a:p>
            <a:pPr lvl="2" hangingPunct="0"/>
            <a:r>
              <a:rPr lang="en-GB" sz="1600" dirty="0" smtClean="0"/>
              <a:t>Lowest IMD order falling in victim is 2*( (Aggressor-Victim distance)/(IMD BW) rounded up to the next integer)+1</a:t>
            </a:r>
          </a:p>
          <a:p>
            <a:pPr lvl="1" hangingPunct="0"/>
            <a:r>
              <a:rPr lang="en-GB" sz="2000" dirty="0"/>
              <a:t>Approximate lower order IMD levels before filtering are provided in slide </a:t>
            </a:r>
            <a:r>
              <a:rPr lang="en-GB" sz="2000" dirty="0" smtClean="0"/>
              <a:t>5 and analysis should be performed at least up to IMD13 for contiguous UL CA and IMD11 for non-contiguous UL CA if filter rejection is less than 20dB.</a:t>
            </a:r>
          </a:p>
          <a:p>
            <a:pPr lvl="1" hangingPunct="0"/>
            <a:r>
              <a:rPr lang="en-GB" sz="2000" dirty="0"/>
              <a:t>Analysis or verification of higher IMD order is not precluded</a:t>
            </a:r>
            <a:endParaRPr lang="en-GB" sz="2000" dirty="0"/>
          </a:p>
          <a:p>
            <a:pPr lvl="0" hangingPunct="0"/>
            <a:r>
              <a:rPr lang="en-GB" sz="2400" b="1" dirty="0" smtClean="0"/>
              <a:t>WF: When </a:t>
            </a:r>
            <a:r>
              <a:rPr lang="en-GB" sz="2400" b="1" dirty="0"/>
              <a:t>introducing an intra-band </a:t>
            </a:r>
            <a:r>
              <a:rPr lang="en-GB" sz="2400" b="1" dirty="0" smtClean="0"/>
              <a:t>contiguous or non-contiguous </a:t>
            </a:r>
            <a:r>
              <a:rPr lang="en-GB" sz="2400" b="1" dirty="0"/>
              <a:t>UL CA configuration in a 2band or 3 band inter-band combination, cross-band MSD study should be performed </a:t>
            </a:r>
            <a:r>
              <a:rPr lang="en-GB" sz="2400" b="1" dirty="0" smtClean="0"/>
              <a:t>based on IMD order falling in the victim band, the </a:t>
            </a:r>
            <a:r>
              <a:rPr lang="en-GB" sz="2400" b="1" dirty="0"/>
              <a:t>victim band distance and UL band filter </a:t>
            </a:r>
            <a:r>
              <a:rPr lang="en-GB" sz="2400" b="1" dirty="0" smtClean="0"/>
              <a:t>attenuation.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59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05" y="365126"/>
            <a:ext cx="11547335" cy="719208"/>
          </a:xfrm>
        </p:spPr>
        <p:txBody>
          <a:bodyPr>
            <a:normAutofit/>
          </a:bodyPr>
          <a:lstStyle/>
          <a:p>
            <a:r>
              <a:rPr lang="en-CA" dirty="0" smtClean="0"/>
              <a:t>WF: Specification IMDs of UL CA part</a:t>
            </a:r>
            <a:endParaRPr lang="x-non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485521" y="1157161"/>
            <a:ext cx="11239837" cy="1526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 smtClean="0"/>
              <a:t>To simplify the number of MSDs to be specified it is proposed to specify such cases in 38.101-1 section 7.3A.5</a:t>
            </a:r>
            <a:r>
              <a:rPr lang="en-GB" sz="2400" dirty="0" smtClean="0"/>
              <a:t>Reference </a:t>
            </a:r>
            <a:r>
              <a:rPr lang="en-GB" sz="2400" dirty="0"/>
              <a:t>sensitivity exceptions due to intermodulation interference due to 2UL </a:t>
            </a:r>
            <a:r>
              <a:rPr lang="en-GB" sz="2400" dirty="0" smtClean="0"/>
              <a:t>CA in tables 7.3A.5-1 and </a:t>
            </a:r>
            <a:r>
              <a:rPr lang="en-GB" sz="2400" dirty="0"/>
              <a:t>Table 7.3A.5-</a:t>
            </a:r>
            <a:r>
              <a:rPr lang="en-US" sz="2400" dirty="0" smtClean="0"/>
              <a:t>2 with a separate entry for UL CA case</a:t>
            </a:r>
            <a:endParaRPr lang="en-US" sz="2400" dirty="0"/>
          </a:p>
          <a:p>
            <a:pPr hangingPunct="0"/>
            <a:r>
              <a:rPr lang="en-CA" sz="2400" dirty="0"/>
              <a:t>Similar tables are used for the corresponding section in </a:t>
            </a:r>
            <a:r>
              <a:rPr lang="en-CA" sz="2400" dirty="0" smtClean="0"/>
              <a:t>38.101-3.</a:t>
            </a:r>
          </a:p>
          <a:p>
            <a:pPr lvl="1" hangingPunct="0"/>
            <a:r>
              <a:rPr lang="en-CA" sz="2000" dirty="0" smtClean="0"/>
              <a:t>Example with CA_n1(2A)-n3 and </a:t>
            </a:r>
            <a:r>
              <a:rPr lang="en-CA" sz="2000" dirty="0"/>
              <a:t>CA_n1(2A</a:t>
            </a:r>
            <a:r>
              <a:rPr lang="en-CA" sz="2000" dirty="0" smtClean="0"/>
              <a:t>)-n3-n34 with CA_n1(2A) as UL configuration</a:t>
            </a:r>
          </a:p>
          <a:p>
            <a:pPr lvl="1" hangingPunct="0"/>
            <a:endParaRPr lang="en-CA" sz="2000" dirty="0"/>
          </a:p>
          <a:p>
            <a:pPr lvl="1" hangingPunct="0"/>
            <a:endParaRPr lang="en-CA" sz="2000" dirty="0" smtClean="0"/>
          </a:p>
          <a:p>
            <a:pPr lvl="1" hangingPunct="0"/>
            <a:endParaRPr lang="en-CA" sz="2000" dirty="0"/>
          </a:p>
          <a:p>
            <a:pPr lvl="1" hangingPunct="0"/>
            <a:endParaRPr lang="en-CA" sz="2000" dirty="0" smtClean="0"/>
          </a:p>
          <a:p>
            <a:pPr lvl="1" hangingPunct="0"/>
            <a:endParaRPr lang="en-CA" sz="2000" dirty="0"/>
          </a:p>
          <a:p>
            <a:pPr hangingPunct="0"/>
            <a:r>
              <a:rPr lang="en-CA" sz="2400" b="1" dirty="0" smtClean="0"/>
              <a:t>WF: the above table format is used to </a:t>
            </a:r>
            <a:r>
              <a:rPr lang="en-CA" sz="2400" b="1" dirty="0" err="1" smtClean="0"/>
              <a:t>cature</a:t>
            </a:r>
            <a:r>
              <a:rPr lang="en-CA" sz="2400" b="1" dirty="0" smtClean="0"/>
              <a:t> MSDs related to IMDs of UL CA part</a:t>
            </a:r>
          </a:p>
          <a:p>
            <a:pPr lvl="1" hangingPunct="0"/>
            <a:r>
              <a:rPr lang="en-CA" sz="2000" b="1" dirty="0" smtClean="0"/>
              <a:t>The test point should be chosen for: lowest IMD order of 1RB0 + 1RBmax falling in the smallest victim BW</a:t>
            </a:r>
          </a:p>
          <a:p>
            <a:pPr lvl="1" hangingPunct="0"/>
            <a:r>
              <a:rPr lang="en-CA" sz="2000" b="1" dirty="0"/>
              <a:t>Other test points are not precluded but must be justified by regional spectrum </a:t>
            </a:r>
            <a:r>
              <a:rPr lang="en-CA" sz="2000" b="1" dirty="0" smtClean="0"/>
              <a:t>restrictions</a:t>
            </a:r>
            <a:endParaRPr lang="en-CA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862569"/>
              </p:ext>
            </p:extLst>
          </p:nvPr>
        </p:nvGraphicFramePr>
        <p:xfrm>
          <a:off x="2138791" y="3391762"/>
          <a:ext cx="7114982" cy="13716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29372"/>
                <a:gridCol w="566042"/>
                <a:gridCol w="949960"/>
                <a:gridCol w="614452"/>
                <a:gridCol w="830897"/>
                <a:gridCol w="949960"/>
                <a:gridCol w="409958"/>
                <a:gridCol w="494161"/>
                <a:gridCol w="970180"/>
              </a:tblGrid>
              <a:tr h="0"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Band / Channel bandwidth / N</a:t>
                      </a:r>
                      <a:r>
                        <a:rPr lang="en-GB" sz="1000" baseline="-25000" dirty="0">
                          <a:effectLst/>
                          <a:latin typeface="+mn-lt"/>
                        </a:rPr>
                        <a:t>RB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/ Duplex mode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Source of IMD</a:t>
                      </a:r>
                      <a:endParaRPr lang="en-US" sz="1000" b="1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 </a:t>
                      </a:r>
                      <a:endParaRPr lang="en-US" sz="1000" b="1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14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NR </a:t>
                      </a:r>
                      <a:r>
                        <a:rPr lang="en-US" sz="1000" dirty="0">
                          <a:effectLst/>
                          <a:latin typeface="+mn-lt"/>
                        </a:rPr>
                        <a:t>CA band combination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NR band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UL F</a:t>
                      </a:r>
                      <a:r>
                        <a:rPr lang="en-GB" sz="1000" baseline="-25000" dirty="0">
                          <a:effectLst/>
                          <a:latin typeface="+mn-lt"/>
                        </a:rPr>
                        <a:t>c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</a:t>
                      </a:r>
                      <a:br>
                        <a:rPr lang="en-GB" sz="1000" dirty="0">
                          <a:effectLst/>
                          <a:latin typeface="+mn-lt"/>
                        </a:rPr>
                      </a:br>
                      <a:r>
                        <a:rPr lang="en-GB" sz="1000" dirty="0">
                          <a:effectLst/>
                          <a:latin typeface="+mn-lt"/>
                        </a:rPr>
                        <a:t>(MHz)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UL/DL BW </a:t>
                      </a:r>
                      <a:br>
                        <a:rPr lang="en-GB" sz="1000" dirty="0">
                          <a:effectLst/>
                          <a:latin typeface="+mn-lt"/>
                        </a:rPr>
                      </a:br>
                      <a:r>
                        <a:rPr lang="en-GB" sz="1000" dirty="0">
                          <a:effectLst/>
                          <a:latin typeface="+mn-lt"/>
                        </a:rPr>
                        <a:t>(MHz)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UL </a:t>
                      </a:r>
                      <a:br>
                        <a:rPr lang="en-GB" sz="1000" dirty="0">
                          <a:effectLst/>
                          <a:latin typeface="+mn-lt"/>
                        </a:rPr>
                      </a:br>
                      <a:r>
                        <a:rPr lang="en-GB" sz="1000" dirty="0">
                          <a:effectLst/>
                          <a:latin typeface="+mn-lt"/>
                        </a:rPr>
                        <a:t>C</a:t>
                      </a:r>
                      <a:r>
                        <a:rPr lang="en-GB" sz="1000" baseline="-25000" dirty="0">
                          <a:effectLst/>
                          <a:latin typeface="+mn-lt"/>
                        </a:rPr>
                        <a:t>LRB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DL F</a:t>
                      </a:r>
                      <a:r>
                        <a:rPr lang="en-GB" sz="1000" baseline="-25000" dirty="0">
                          <a:effectLst/>
                          <a:latin typeface="+mn-lt"/>
                        </a:rPr>
                        <a:t>c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(MHz)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MSD </a:t>
                      </a:r>
                      <a:br>
                        <a:rPr lang="en-GB" sz="1000" dirty="0">
                          <a:effectLst/>
                          <a:latin typeface="+mn-lt"/>
                        </a:rPr>
                      </a:br>
                      <a:r>
                        <a:rPr lang="en-GB" sz="1000" dirty="0">
                          <a:effectLst/>
                          <a:latin typeface="+mn-lt"/>
                        </a:rPr>
                        <a:t>(dB)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Duplex mode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4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CA_n1(2A)-n3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n1(2A)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1922.5+1977.5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5+5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1RB0+1RB25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2112.5+2167.5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FDD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45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n3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N/A</a:t>
                      </a:r>
                      <a:endParaRPr lang="en-US" sz="10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1862.5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20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FDD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+mn-lt"/>
                        </a:rPr>
                        <a:t>IMD3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45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CA_n1(2A)-n3-n34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n1(2A)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1942.5+1977.5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5+5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1RB0+1RB25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2132.5+2167.5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FDD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45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n3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N/A</a:t>
                      </a:r>
                      <a:endParaRPr lang="en-US" sz="10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1862.5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FDD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45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n34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N/A</a:t>
                      </a:r>
                      <a:endParaRPr lang="en-US" sz="10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N/A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2017.5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TDD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IMD3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01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05" y="365126"/>
            <a:ext cx="11547335" cy="791322"/>
          </a:xfrm>
        </p:spPr>
        <p:txBody>
          <a:bodyPr>
            <a:normAutofit/>
          </a:bodyPr>
          <a:lstStyle/>
          <a:p>
            <a:r>
              <a:rPr lang="en-CA" sz="2800" b="1" dirty="0" smtClean="0"/>
              <a:t>WF: Handling of existing and flagged combinations before the meeting</a:t>
            </a:r>
            <a:endParaRPr lang="x-none" sz="28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6813495" y="1084729"/>
            <a:ext cx="4858552" cy="1599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dirty="0" smtClean="0"/>
              <a:t>Analysis have been provided in [3]:</a:t>
            </a:r>
          </a:p>
          <a:p>
            <a:r>
              <a:rPr lang="en-CA" altLang="zh-CN" dirty="0" smtClean="0"/>
              <a:t>The cases in green can stay in spec or introduced in next meeting with TP in AI not for block approval with a simple text justifying that no MSD is needed</a:t>
            </a:r>
          </a:p>
          <a:p>
            <a:r>
              <a:rPr lang="en-CA" altLang="zh-CN" dirty="0"/>
              <a:t>The cases in </a:t>
            </a:r>
            <a:r>
              <a:rPr lang="en-CA" altLang="zh-CN" dirty="0" smtClean="0"/>
              <a:t>yellow need to provide MSD proposals or technical justification for no MSD</a:t>
            </a:r>
            <a:endParaRPr lang="en-CA" altLang="zh-C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048574"/>
              </p:ext>
            </p:extLst>
          </p:nvPr>
        </p:nvGraphicFramePr>
        <p:xfrm>
          <a:off x="356864" y="1186356"/>
          <a:ext cx="6295280" cy="49145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54026"/>
                <a:gridCol w="930151"/>
                <a:gridCol w="522163"/>
                <a:gridCol w="360238"/>
                <a:gridCol w="431676"/>
                <a:gridCol w="2597026"/>
              </a:tblGrid>
              <a:tr h="34252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DL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UL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status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IMD</a:t>
                      </a:r>
                      <a:br>
                        <a:rPr lang="en-US" sz="1000">
                          <a:effectLst/>
                        </a:rPr>
                      </a:br>
                      <a:r>
                        <a:rPr lang="en-US" sz="1000">
                          <a:effectLst/>
                        </a:rPr>
                        <a:t>BW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IMD</a:t>
                      </a: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order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comment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DC_1A_n7B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DC_1A_n7B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CA_n2A-n48C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CA_n48C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DC_3A/C_n7B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DC_3A_n7B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CA_n3A-n77(2A)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IMD7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1615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CA_n3A-n78(2A)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CA_n78(2A)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IMD9 MSD </a:t>
                      </a:r>
                      <a:r>
                        <a:rPr lang="en-US" sz="1000" dirty="0" smtClean="0">
                          <a:effectLst/>
                        </a:rPr>
                        <a:t>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DC_8A_n79C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DC_8A_n79C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CA_n25A-n41C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IMD7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DC_28A_n7B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DC_28A_n7B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CA_n28A-n77(2A)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CA_n28A-n78(2A)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CA_n78(2A)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CA_n41C-n66A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IMD5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CA_n41C-n71A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CA_n41C-n77A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IMD9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CA_n41C-n79A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CA_n66A-n77(2A)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 spec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IMD5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DC_3A_n7B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DC_3A_n7B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flagFeb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CA_n5B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CA_n5B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IMD3 MSD to be analyzed for intra-band basket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CA_n66(3A)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MSD to be analyzed for intra-band basket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CA_n66(A-B)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MSD to be analyzed for intra-band basket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CA_n2(2A)-n30A-n66(2A)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IMD7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CA_n2(2A)-n30A-n66(2A)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IMD7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CA_n2(2A)-n30A-n66(2A)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CA_n2(2A)-n30A-n66(2A)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CA_n2A-n77(2A)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IMD7 MSD to be analyzed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DC_3A_n41C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DC_3A_n41C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IMD9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CA_n5A-n77(2A)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CA_n30A-n77(2A)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IMD5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DC_41A_n79C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DC_41A_n79C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DC_n46A-n48B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DC_n46A-n48B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59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high IMD order =&gt; OK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92D050"/>
                    </a:solidFill>
                  </a:tcPr>
                </a:tc>
              </a:tr>
              <a:tr h="12686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CA_n66A-n77(2A)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CA_n77(2A)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IMD5 MSD to be analyzed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88" marR="57088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4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D86B90-44A4-4D14-B93E-0D265AB056AF}">
  <ds:schemaRefs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6f846979-0e6f-42ff-8b87-e1893efeda9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4068</TotalTime>
  <Words>2258</Words>
  <Application>Microsoft Office PowerPoint</Application>
  <PresentationFormat>Custom</PresentationFormat>
  <Paragraphs>411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Way forward on MPR and AMPR PC2 for intra-band UL contiguous CA</vt:lpstr>
      <vt:lpstr>Background: RAN and RAN4 agreements</vt:lpstr>
      <vt:lpstr>WF: Detailed handling of cases with intra-band UL CA part</vt:lpstr>
      <vt:lpstr>WF: handling of band protection issues with intra-band UL CA part</vt:lpstr>
      <vt:lpstr>Background: UL CA IMDs interfering with other bands and creating band protection or MSD issues</vt:lpstr>
      <vt:lpstr>WF: band protection analysis for IMDs of UL CA part</vt:lpstr>
      <vt:lpstr>WF: MSD analysis for IMDs of UL CA part</vt:lpstr>
      <vt:lpstr>WF: Specification IMDs of UL CA part</vt:lpstr>
      <vt:lpstr>WF: Handling of existing and flagged combinations before the meeting</vt:lpstr>
      <vt:lpstr>WF: Handling of existing and flagged combinations in this meeting</vt:lpstr>
      <vt:lpstr>References: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Skyworks</cp:lastModifiedBy>
  <cp:revision>220</cp:revision>
  <dcterms:created xsi:type="dcterms:W3CDTF">2020-03-02T22:32:10Z</dcterms:created>
  <dcterms:modified xsi:type="dcterms:W3CDTF">2021-04-19T22:27:58Z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