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59" r:id="rId4"/>
    <p:sldId id="263" r:id="rId5"/>
    <p:sldId id="262"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18"/>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524000" y="1669015"/>
            <a:ext cx="9144000" cy="2387600"/>
          </a:xfrm>
        </p:spPr>
        <p:txBody>
          <a:bodyPr>
            <a:normAutofit/>
          </a:bodyPr>
          <a:lstStyle/>
          <a:p>
            <a:r>
              <a:rPr lang="en-US" sz="4000" dirty="0"/>
              <a:t>WF on combinations not for block approval and their handling</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1655762"/>
          </a:xfrm>
        </p:spPr>
        <p:txBody>
          <a:bodyPr/>
          <a:lstStyle/>
          <a:p>
            <a:r>
              <a:rPr lang="en-US" dirty="0"/>
              <a:t>Apple</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4195957" cy="646331"/>
          </a:xfrm>
          <a:prstGeom prst="rect">
            <a:avLst/>
          </a:prstGeom>
          <a:noFill/>
        </p:spPr>
        <p:txBody>
          <a:bodyPr wrap="none" rtlCol="0">
            <a:spAutoFit/>
          </a:bodyPr>
          <a:lstStyle/>
          <a:p>
            <a:r>
              <a:rPr lang="en-US" b="1" dirty="0"/>
              <a:t>3GPP TSG-RAN WG4 Meeting #98bis-e</a:t>
            </a:r>
          </a:p>
          <a:p>
            <a:r>
              <a:rPr lang="en-US" b="1" dirty="0">
                <a:effectLst/>
              </a:rPr>
              <a:t>Electronic Meeting, </a:t>
            </a:r>
            <a:r>
              <a:rPr lang="en-US" b="1" dirty="0"/>
              <a:t>April</a:t>
            </a:r>
            <a:r>
              <a:rPr lang="en-US" b="1" dirty="0">
                <a:effectLst/>
              </a:rPr>
              <a:t> </a:t>
            </a:r>
            <a:r>
              <a:rPr lang="en-US" b="1" dirty="0"/>
              <a:t>12</a:t>
            </a:r>
            <a:r>
              <a:rPr lang="en-US" b="1" baseline="30000" dirty="0"/>
              <a:t>th</a:t>
            </a:r>
            <a:r>
              <a:rPr lang="en-US" b="1" dirty="0">
                <a:effectLst/>
              </a:rPr>
              <a:t> – 20</a:t>
            </a:r>
            <a:r>
              <a:rPr lang="en-US" b="1" baseline="30000" dirty="0">
                <a:effectLst/>
              </a:rPr>
              <a:t>th</a:t>
            </a:r>
            <a:r>
              <a:rPr lang="en-US" b="1" dirty="0">
                <a:effectLst/>
              </a:rPr>
              <a:t>, 2021</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574162" y="383957"/>
            <a:ext cx="1321196" cy="369332"/>
          </a:xfrm>
          <a:prstGeom prst="rect">
            <a:avLst/>
          </a:prstGeom>
          <a:noFill/>
        </p:spPr>
        <p:txBody>
          <a:bodyPr wrap="none" rtlCol="0">
            <a:spAutoFit/>
          </a:bodyPr>
          <a:lstStyle/>
          <a:p>
            <a:r>
              <a:rPr lang="en-US" b="1" dirty="0"/>
              <a:t>R4-2105334</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3"/>
            <a:ext cx="10515600" cy="4760843"/>
          </a:xfrm>
        </p:spPr>
        <p:txBody>
          <a:bodyPr>
            <a:normAutofit/>
          </a:bodyPr>
          <a:lstStyle/>
          <a:p>
            <a:r>
              <a:rPr lang="en-US" dirty="0"/>
              <a:t>UE band combination basket work items block approval process has been implemented since LTE and continued in NR.</a:t>
            </a:r>
          </a:p>
          <a:p>
            <a:r>
              <a:rPr lang="en-US" dirty="0"/>
              <a:t>The framework has successfully facilitated the TR TP review process and improved RAN4 work efficiency on developing the UE RF requirements for majority of band combinations.</a:t>
            </a:r>
          </a:p>
          <a:p>
            <a:r>
              <a:rPr lang="en-US" dirty="0"/>
              <a:t>Nonetheless, there are certain band combinations which may require additional technical justifications or requirements not covered by the standard basket TR TP format and may not be suitable for block approval process.</a:t>
            </a:r>
          </a:p>
          <a:p>
            <a:r>
              <a:rPr lang="en-US" dirty="0"/>
              <a:t>This WF is intended to provide guidelines for FR1 band combinations not for block approval and their handling.  </a:t>
            </a:r>
          </a:p>
          <a:p>
            <a:endParaRPr lang="en-US" dirty="0"/>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FR1 Band Combinations Not for Block Approval</a:t>
            </a:r>
            <a:r>
              <a:rPr lang="en-US" sz="4000" dirty="0">
                <a:solidFill>
                  <a:srgbClr val="FF0000"/>
                </a:solidFill>
              </a:rPr>
              <a:t> </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91478"/>
            <a:ext cx="10515600" cy="4820479"/>
          </a:xfrm>
        </p:spPr>
        <p:txBody>
          <a:bodyPr>
            <a:normAutofit/>
          </a:bodyPr>
          <a:lstStyle/>
          <a:p>
            <a:r>
              <a:rPr lang="en-US" sz="2000" dirty="0"/>
              <a:t>Inter-band DL CA with intra-band contiguous or non-contiguous UL CA which has potential IMD impact to the simultaneous Tx/Rx cross-band DL. No simultaneous Tx/Rx to victim DL band is still applicable to block approval with a clarification note in the TP.</a:t>
            </a:r>
          </a:p>
          <a:p>
            <a:pPr lvl="1">
              <a:spcBef>
                <a:spcPts val="600"/>
              </a:spcBef>
            </a:pPr>
            <a:r>
              <a:rPr lang="en-US" sz="1800" dirty="0"/>
              <a:t>Develop IMD analysis framework and related MSD specification tables.</a:t>
            </a:r>
          </a:p>
          <a:p>
            <a:pPr lvl="1">
              <a:spcBef>
                <a:spcPts val="600"/>
              </a:spcBef>
            </a:pPr>
            <a:r>
              <a:rPr lang="en-US" sz="1800" dirty="0"/>
              <a:t>Example: CA_nX-nY(2A) or CA_nX-nY(2A)-nZ with UL CA_nY(2A) </a:t>
            </a:r>
          </a:p>
          <a:p>
            <a:r>
              <a:rPr lang="en-US" sz="2000" dirty="0"/>
              <a:t>Inter-band combinations with three UL CCs in two bands. If more than one CC in one band, the CC should be contiguous. No simultaneous Tx/Rx to victim DL band is still applicable to block approval with a clarification note in the TP.</a:t>
            </a:r>
          </a:p>
          <a:p>
            <a:pPr lvl="1">
              <a:spcBef>
                <a:spcPts val="600"/>
              </a:spcBef>
            </a:pPr>
            <a:r>
              <a:rPr lang="en-US" sz="1800" dirty="0"/>
              <a:t>Triple-beat analysis should be provided for two and three DL band cases for cross-band MSD in simultaneous TX/RX DL bands.</a:t>
            </a:r>
          </a:p>
          <a:p>
            <a:pPr lvl="1">
              <a:spcBef>
                <a:spcPts val="600"/>
              </a:spcBef>
            </a:pPr>
            <a:r>
              <a:rPr lang="en-US" sz="1800" dirty="0"/>
              <a:t>Develop IMD and triple-beat analysis framework and related MSD specification tables with three UL CC cases as a priority.</a:t>
            </a:r>
          </a:p>
          <a:p>
            <a:pPr lvl="1">
              <a:spcBef>
                <a:spcPts val="600"/>
              </a:spcBef>
            </a:pPr>
            <a:r>
              <a:rPr lang="en-US" sz="1800" dirty="0"/>
              <a:t>Example: CA_nX-nYB/C or CA_nX-nYB/C-nZ with UL CA_nX-nYB/C</a:t>
            </a:r>
          </a:p>
          <a:p>
            <a:r>
              <a:rPr lang="en-US" sz="2000" dirty="0"/>
              <a:t>Intra-band UL CA with two CCs where A-MPR requirements have not been specified.</a:t>
            </a:r>
          </a:p>
          <a:p>
            <a:pPr lvl="1"/>
            <a:endParaRPr lang="en-US" sz="1600" dirty="0"/>
          </a:p>
        </p:txBody>
      </p:sp>
    </p:spTree>
    <p:extLst>
      <p:ext uri="{BB962C8B-B14F-4D97-AF65-F5344CB8AC3E}">
        <p14:creationId xmlns:p14="http://schemas.microsoft.com/office/powerpoint/2010/main" val="3090092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FR1 Band Combinations Not for Block Approval</a:t>
            </a:r>
            <a:r>
              <a:rPr lang="en-US" sz="4000" dirty="0">
                <a:solidFill>
                  <a:srgbClr val="FF0000"/>
                </a:solidFill>
              </a:rPr>
              <a:t> </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80929"/>
            <a:ext cx="10515600" cy="4552123"/>
          </a:xfrm>
        </p:spPr>
        <p:txBody>
          <a:bodyPr>
            <a:normAutofit/>
          </a:bodyPr>
          <a:lstStyle/>
          <a:p>
            <a:pPr>
              <a:spcBef>
                <a:spcPts val="600"/>
              </a:spcBef>
            </a:pPr>
            <a:r>
              <a:rPr lang="en-US" sz="2000" dirty="0"/>
              <a:t>Inter-band combinations with three or more bands below 1 GHz with UL in one or two bands</a:t>
            </a:r>
          </a:p>
          <a:p>
            <a:pPr lvl="1">
              <a:spcBef>
                <a:spcPts val="600"/>
              </a:spcBef>
            </a:pPr>
            <a:r>
              <a:rPr lang="en-US" sz="1800" dirty="0"/>
              <a:t>Example: DC_8-20_n28</a:t>
            </a:r>
          </a:p>
          <a:p>
            <a:r>
              <a:rPr lang="en-US" sz="2000" dirty="0"/>
              <a:t>Inter-band combinations with two bands below 1 GHz and UL in two bands not yet specified in E-UTRA</a:t>
            </a:r>
          </a:p>
          <a:p>
            <a:pPr lvl="1">
              <a:spcBef>
                <a:spcPts val="400"/>
              </a:spcBef>
            </a:pPr>
            <a:r>
              <a:rPr lang="en-US" sz="1800" dirty="0"/>
              <a:t>Example: DC_20_n28</a:t>
            </a:r>
            <a:r>
              <a:rPr lang="en-US" sz="1600" dirty="0"/>
              <a:t> </a:t>
            </a:r>
          </a:p>
          <a:p>
            <a:pPr>
              <a:spcBef>
                <a:spcPts val="600"/>
              </a:spcBef>
            </a:pPr>
            <a:r>
              <a:rPr lang="en-US" sz="2000" dirty="0"/>
              <a:t>Inter-band combinations with three or more bands within 1 – 2.2 GHz with UL in one or two bands not yet specified in E-UTRA.</a:t>
            </a:r>
          </a:p>
          <a:p>
            <a:pPr lvl="1">
              <a:spcBef>
                <a:spcPts val="600"/>
              </a:spcBef>
            </a:pPr>
            <a:r>
              <a:rPr lang="en-US" sz="1800" dirty="0"/>
              <a:t>Example: CA_1A-3A-11A (already specified in E-UTRA, for illustration only)</a:t>
            </a:r>
          </a:p>
          <a:p>
            <a:pPr lvl="1"/>
            <a:endParaRPr lang="en-US" sz="1800" dirty="0"/>
          </a:p>
          <a:p>
            <a:endParaRPr lang="en-US" sz="2200" dirty="0"/>
          </a:p>
          <a:p>
            <a:pPr lvl="1"/>
            <a:endParaRPr lang="en-US" sz="1600" dirty="0"/>
          </a:p>
        </p:txBody>
      </p:sp>
    </p:spTree>
    <p:extLst>
      <p:ext uri="{BB962C8B-B14F-4D97-AF65-F5344CB8AC3E}">
        <p14:creationId xmlns:p14="http://schemas.microsoft.com/office/powerpoint/2010/main" val="1262906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FR1 Band Combinations Not Allowed in R17</a:t>
            </a:r>
            <a:endParaRPr lang="en-US" sz="4000" dirty="0">
              <a:solidFill>
                <a:srgbClr val="FF0000"/>
              </a:solidFill>
            </a:endParaRP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31235"/>
            <a:ext cx="10515600" cy="4969565"/>
          </a:xfrm>
        </p:spPr>
        <p:txBody>
          <a:bodyPr>
            <a:normAutofit/>
          </a:bodyPr>
          <a:lstStyle/>
          <a:p>
            <a:r>
              <a:rPr lang="en-US" sz="2000" dirty="0"/>
              <a:t>Intra-band contiguous EN-DC with new bandwidth class, such as classes AC and CB: Need a new feature defined.</a:t>
            </a:r>
          </a:p>
          <a:p>
            <a:r>
              <a:rPr lang="en-US" sz="2000" dirty="0"/>
              <a:t>Intra-band contiguous UL CA with three CCs (feature not yet defined)</a:t>
            </a:r>
          </a:p>
          <a:p>
            <a:r>
              <a:rPr lang="en-US" sz="2000" dirty="0"/>
              <a:t>UL CA with three or more non-contiguous CCs (feature not yet defined) including</a:t>
            </a:r>
          </a:p>
          <a:p>
            <a:pPr lvl="1"/>
            <a:r>
              <a:rPr lang="en-US" sz="1800" dirty="0"/>
              <a:t>Inter-band UL CA with UL in three or more bands</a:t>
            </a:r>
          </a:p>
          <a:p>
            <a:pPr lvl="1"/>
            <a:r>
              <a:rPr lang="en-US" sz="1800" dirty="0"/>
              <a:t>Intra-band non-contiguous UL CA with three or more discrete UL CCs</a:t>
            </a:r>
          </a:p>
          <a:p>
            <a:pPr lvl="1"/>
            <a:r>
              <a:rPr lang="en-US" sz="1800" dirty="0"/>
              <a:t>Inter-band UL CA consisting of intra-band non-contiguous UL CA</a:t>
            </a:r>
          </a:p>
          <a:p>
            <a:r>
              <a:rPr lang="en-US" sz="2000" dirty="0"/>
              <a:t>Whether inter-band combinations with two contiguous UL CCs in each of the two UL bands which has potential IMD impact to the simultaneous Tx/Rx victim DL band is allowed or not will be further discussed.   </a:t>
            </a:r>
          </a:p>
        </p:txBody>
      </p:sp>
    </p:spTree>
    <p:extLst>
      <p:ext uri="{BB962C8B-B14F-4D97-AF65-F5344CB8AC3E}">
        <p14:creationId xmlns:p14="http://schemas.microsoft.com/office/powerpoint/2010/main" val="2399504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000" dirty="0"/>
              <a:t>A specific agenda item is created for band combinations not for block approval for the entire length of the meeting. Band combinations with discussion papers or more discussions needed after flagging can be treated in this agenda.</a:t>
            </a:r>
          </a:p>
          <a:p>
            <a:r>
              <a:rPr lang="en-US" sz="2000" dirty="0"/>
              <a:t>Discussion paper can be associated with a corresponding TP for TR for approval.</a:t>
            </a:r>
          </a:p>
          <a:p>
            <a:r>
              <a:rPr lang="en-US" sz="2000" dirty="0"/>
              <a:t>If new requirements not currently captured in basket WI TRs are needed (such as MSD caused by triple-beat IMD), adding new clauses in the existing basket WI TRs to capture these requirements.</a:t>
            </a:r>
          </a:p>
          <a:p>
            <a:r>
              <a:rPr lang="en-US" sz="2000" dirty="0"/>
              <a:t>Already proposed band combinations which are not allowed in R17 should be removed from the R17 band combination request list.    </a:t>
            </a:r>
          </a:p>
        </p:txBody>
      </p:sp>
    </p:spTree>
    <p:extLst>
      <p:ext uri="{BB962C8B-B14F-4D97-AF65-F5344CB8AC3E}">
        <p14:creationId xmlns:p14="http://schemas.microsoft.com/office/powerpoint/2010/main" val="1200121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4351</TotalTime>
  <Words>671</Words>
  <Application>Microsoft Macintosh PowerPoint</Application>
  <PresentationFormat>Widescreen</PresentationFormat>
  <Paragraphs>40</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combinations not for block approval and their handling</vt:lpstr>
      <vt:lpstr>Background</vt:lpstr>
      <vt:lpstr>FR1 Band Combinations Not for Block Approval </vt:lpstr>
      <vt:lpstr>FR1 Band Combinations Not for Block Approval </vt:lpstr>
      <vt:lpstr>FR1 Band Combinations Not Allowed in R17</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67</cp:revision>
  <dcterms:created xsi:type="dcterms:W3CDTF">2021-02-18T15:00:57Z</dcterms:created>
  <dcterms:modified xsi:type="dcterms:W3CDTF">2021-04-20T00:09:19Z</dcterms:modified>
</cp:coreProperties>
</file>