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74" r:id="rId6"/>
    <p:sldId id="259" r:id="rId7"/>
    <p:sldId id="264" r:id="rId8"/>
    <p:sldId id="267" r:id="rId9"/>
    <p:sldId id="258" r:id="rId10"/>
    <p:sldId id="271" r:id="rId11"/>
    <p:sldId id="270" r:id="rId12"/>
    <p:sldId id="273" r:id="rId13"/>
    <p:sldId id="275" r:id="rId14"/>
    <p:sldId id="269"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01ABC4-287E-423C-BA2D-F098DF995DE3}" v="15" dt="2021-03-22T06:47:39.5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00" d="100"/>
          <a:sy n="100" d="100"/>
        </p:scale>
        <p:origin x="8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101ABC4-287E-423C-BA2D-F098DF995DE3}"/>
    <pc:docChg chg="undo custSel addSld modSld sldOrd">
      <pc:chgData name="Chervyakov, Andrey" userId="dbdfc4e7-c505-4785-a117-c03dfe609c52" providerId="ADAL" clId="{2101ABC4-287E-423C-BA2D-F098DF995DE3}" dt="2021-03-22T06:48:09.259" v="1180" actId="20577"/>
      <pc:docMkLst>
        <pc:docMk/>
      </pc:docMkLst>
      <pc:sldChg chg="modSp mod">
        <pc:chgData name="Chervyakov, Andrey" userId="dbdfc4e7-c505-4785-a117-c03dfe609c52" providerId="ADAL" clId="{2101ABC4-287E-423C-BA2D-F098DF995DE3}" dt="2021-03-22T06:35:10.314" v="106" actId="5793"/>
        <pc:sldMkLst>
          <pc:docMk/>
          <pc:sldMk cId="412028921" sldId="267"/>
        </pc:sldMkLst>
        <pc:spChg chg="mod">
          <ac:chgData name="Chervyakov, Andrey" userId="dbdfc4e7-c505-4785-a117-c03dfe609c52" providerId="ADAL" clId="{2101ABC4-287E-423C-BA2D-F098DF995DE3}" dt="2021-03-22T06:35:10.314" v="106" actId="5793"/>
          <ac:spMkLst>
            <pc:docMk/>
            <pc:sldMk cId="412028921" sldId="267"/>
            <ac:spMk id="3" creationId="{DF485912-0EBF-4EA4-A851-7C592A447218}"/>
          </ac:spMkLst>
        </pc:spChg>
      </pc:sldChg>
      <pc:sldChg chg="modSp mod">
        <pc:chgData name="Chervyakov, Andrey" userId="dbdfc4e7-c505-4785-a117-c03dfe609c52" providerId="ADAL" clId="{2101ABC4-287E-423C-BA2D-F098DF995DE3}" dt="2021-03-22T06:48:09.259" v="1180" actId="20577"/>
        <pc:sldMkLst>
          <pc:docMk/>
          <pc:sldMk cId="2463930081" sldId="269"/>
        </pc:sldMkLst>
        <pc:spChg chg="mod">
          <ac:chgData name="Chervyakov, Andrey" userId="dbdfc4e7-c505-4785-a117-c03dfe609c52" providerId="ADAL" clId="{2101ABC4-287E-423C-BA2D-F098DF995DE3}" dt="2021-03-22T06:37:53.790" v="209" actId="6549"/>
          <ac:spMkLst>
            <pc:docMk/>
            <pc:sldMk cId="2463930081" sldId="269"/>
            <ac:spMk id="2" creationId="{F2E091C4-99F0-4FA3-8509-ECA8E7AA83CE}"/>
          </ac:spMkLst>
        </pc:spChg>
        <pc:spChg chg="mod">
          <ac:chgData name="Chervyakov, Andrey" userId="dbdfc4e7-c505-4785-a117-c03dfe609c52" providerId="ADAL" clId="{2101ABC4-287E-423C-BA2D-F098DF995DE3}" dt="2021-03-22T06:48:09.259" v="1180" actId="20577"/>
          <ac:spMkLst>
            <pc:docMk/>
            <pc:sldMk cId="2463930081" sldId="269"/>
            <ac:spMk id="3" creationId="{F28D0A2B-3863-491C-8996-9212FD3B0047}"/>
          </ac:spMkLst>
        </pc:spChg>
      </pc:sldChg>
      <pc:sldChg chg="modSp add mod ord">
        <pc:chgData name="Chervyakov, Andrey" userId="dbdfc4e7-c505-4785-a117-c03dfe609c52" providerId="ADAL" clId="{2101ABC4-287E-423C-BA2D-F098DF995DE3}" dt="2021-03-22T06:35:47.584" v="111"/>
        <pc:sldMkLst>
          <pc:docMk/>
          <pc:sldMk cId="1254453018" sldId="275"/>
        </pc:sldMkLst>
        <pc:spChg chg="mod">
          <ac:chgData name="Chervyakov, Andrey" userId="dbdfc4e7-c505-4785-a117-c03dfe609c52" providerId="ADAL" clId="{2101ABC4-287E-423C-BA2D-F098DF995DE3}" dt="2021-03-22T06:35:41.874" v="109" actId="404"/>
          <ac:spMkLst>
            <pc:docMk/>
            <pc:sldMk cId="1254453018" sldId="275"/>
            <ac:spMk id="3" creationId="{F28D0A2B-3863-491C-8996-9212FD3B004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22.03.2021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18D64A-6D15-4631-A77A-C522AC6D6289}" type="slidenum">
              <a:rPr lang="ru-RU" smtClean="0"/>
              <a:t>5</a:t>
            </a:fld>
            <a:endParaRPr lang="ru-RU"/>
          </a:p>
        </p:txBody>
      </p:sp>
    </p:spTree>
    <p:extLst>
      <p:ext uri="{BB962C8B-B14F-4D97-AF65-F5344CB8AC3E}">
        <p14:creationId xmlns:p14="http://schemas.microsoft.com/office/powerpoint/2010/main" val="2444264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2EE8E-0849-45E0-95B7-2B4C8AAA39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a:extLst>
              <a:ext uri="{FF2B5EF4-FFF2-40B4-BE49-F238E27FC236}">
                <a16:creationId xmlns:a16="http://schemas.microsoft.com/office/drawing/2014/main" id="{1B1F30B1-428B-4772-A36C-A543EBFAD1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a:extLst>
              <a:ext uri="{FF2B5EF4-FFF2-40B4-BE49-F238E27FC236}">
                <a16:creationId xmlns:a16="http://schemas.microsoft.com/office/drawing/2014/main" id="{F3FA5FAD-627C-41A0-B83C-DD37C98F8BE3}"/>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CEA648BC-EE44-4E86-A154-39FE570754BC}"/>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2F3A5FB2-E74A-43C0-AD57-9CCC3C5AF6B6}"/>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812819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92E51-2B30-435A-928F-FA7A9F7BB842}"/>
              </a:ext>
            </a:extLst>
          </p:cNvPr>
          <p:cNvSpPr>
            <a:spLocks noGrp="1"/>
          </p:cNvSpPr>
          <p:nvPr>
            <p:ph type="title"/>
          </p:nvPr>
        </p:nvSpPr>
        <p:spPr/>
        <p:txBody>
          <a:bodyPr/>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03731367-205B-4182-A066-64DC012C4C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1D136306-F4F3-4DAB-9187-6B46EB142925}"/>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2E49F6F0-D68B-4F4A-AFF5-B00580AC20BA}"/>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56DC4FB8-6826-42CA-A454-F5C85ACAA89F}"/>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111334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5511EB-5267-4603-825C-A180D8D35C9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E4366205-A43B-4ADC-B6E7-AB46AD2979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AFF2232C-D0D7-4159-B2F5-10D8F42E730A}"/>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49668BD6-988F-443E-B529-B80B90B25684}"/>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523F752C-F3D3-413E-954F-D929F79F3361}"/>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3771542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C5F4B-BD67-4182-BCD7-8B57526E3272}"/>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3E2A7B49-19EC-4A9B-9A12-BA5D22B035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21374319-E1F8-447D-B967-CBB34C46CDC9}"/>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FE8C80D8-6ADE-4075-83DF-26BD3405A32D}"/>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C835B27B-CBAE-451B-827A-9BC2B0D5D014}"/>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356725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D775B-9556-4297-9D68-5720F124F6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a:extLst>
              <a:ext uri="{FF2B5EF4-FFF2-40B4-BE49-F238E27FC236}">
                <a16:creationId xmlns:a16="http://schemas.microsoft.com/office/drawing/2014/main" id="{43169381-8CB2-4EB5-AF99-F7010E89F6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1CC4CD-1BE9-42B8-9224-4DC0B827028E}"/>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E5AC9E0F-982B-453D-B02C-20956365EF66}"/>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867663F6-A356-4F1B-B361-B63E0A720B18}"/>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028456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FC99-156B-4942-A55F-4C115A582AF3}"/>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84F16DFB-D630-42C3-9664-ABAB970811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a:extLst>
              <a:ext uri="{FF2B5EF4-FFF2-40B4-BE49-F238E27FC236}">
                <a16:creationId xmlns:a16="http://schemas.microsoft.com/office/drawing/2014/main" id="{C5B1122E-640C-43F9-A472-529EDEA61A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a:extLst>
              <a:ext uri="{FF2B5EF4-FFF2-40B4-BE49-F238E27FC236}">
                <a16:creationId xmlns:a16="http://schemas.microsoft.com/office/drawing/2014/main" id="{21AA207A-FAAE-4A46-84D9-44FF79B4B040}"/>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6" name="Footer Placeholder 5">
            <a:extLst>
              <a:ext uri="{FF2B5EF4-FFF2-40B4-BE49-F238E27FC236}">
                <a16:creationId xmlns:a16="http://schemas.microsoft.com/office/drawing/2014/main" id="{87B47338-3C1D-4FCC-9583-CA8DF779B5BD}"/>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187AE636-821C-47C8-8BC7-66B7D9039338}"/>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402142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66BAF-07AB-4A4B-887A-7711C1BF33FC}"/>
              </a:ext>
            </a:extLst>
          </p:cNvPr>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a:extLst>
              <a:ext uri="{FF2B5EF4-FFF2-40B4-BE49-F238E27FC236}">
                <a16:creationId xmlns:a16="http://schemas.microsoft.com/office/drawing/2014/main" id="{B9D8727C-6812-4D27-B32C-10DDA356B0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A0DCFA-0FAD-4E98-BD51-5AA8FC92C8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a:extLst>
              <a:ext uri="{FF2B5EF4-FFF2-40B4-BE49-F238E27FC236}">
                <a16:creationId xmlns:a16="http://schemas.microsoft.com/office/drawing/2014/main" id="{3032F69D-9C0D-45B8-ABE3-6CBD0E11B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ADAEE5-44AC-4D7A-962D-137DF398BE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a:extLst>
              <a:ext uri="{FF2B5EF4-FFF2-40B4-BE49-F238E27FC236}">
                <a16:creationId xmlns:a16="http://schemas.microsoft.com/office/drawing/2014/main" id="{C4AAD90C-C175-418D-B20F-80798C032594}"/>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8" name="Footer Placeholder 7">
            <a:extLst>
              <a:ext uri="{FF2B5EF4-FFF2-40B4-BE49-F238E27FC236}">
                <a16:creationId xmlns:a16="http://schemas.microsoft.com/office/drawing/2014/main" id="{2FB3EE75-DBEF-4585-984F-5823500047F5}"/>
              </a:ext>
            </a:extLst>
          </p:cNvPr>
          <p:cNvSpPr>
            <a:spLocks noGrp="1"/>
          </p:cNvSpPr>
          <p:nvPr>
            <p:ph type="ftr" sz="quarter" idx="11"/>
          </p:nvPr>
        </p:nvSpPr>
        <p:spPr/>
        <p:txBody>
          <a:bodyPr/>
          <a:lstStyle/>
          <a:p>
            <a:endParaRPr lang="ru-RU"/>
          </a:p>
        </p:txBody>
      </p:sp>
      <p:sp>
        <p:nvSpPr>
          <p:cNvPr id="9" name="Slide Number Placeholder 8">
            <a:extLst>
              <a:ext uri="{FF2B5EF4-FFF2-40B4-BE49-F238E27FC236}">
                <a16:creationId xmlns:a16="http://schemas.microsoft.com/office/drawing/2014/main" id="{97270181-BD0C-40F2-881C-2CF4EB7160F4}"/>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406521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8814F-98EC-44F1-B905-EF9C7BEFD327}"/>
              </a:ext>
            </a:extLst>
          </p:cNvPr>
          <p:cNvSpPr>
            <a:spLocks noGrp="1"/>
          </p:cNvSpPr>
          <p:nvPr>
            <p:ph type="title"/>
          </p:nvPr>
        </p:nvSpPr>
        <p:spPr/>
        <p:txBody>
          <a:bodyPr/>
          <a:lstStyle/>
          <a:p>
            <a:r>
              <a:rPr lang="en-US"/>
              <a:t>Click to edit Master title style</a:t>
            </a:r>
            <a:endParaRPr lang="ru-RU"/>
          </a:p>
        </p:txBody>
      </p:sp>
      <p:sp>
        <p:nvSpPr>
          <p:cNvPr id="3" name="Date Placeholder 2">
            <a:extLst>
              <a:ext uri="{FF2B5EF4-FFF2-40B4-BE49-F238E27FC236}">
                <a16:creationId xmlns:a16="http://schemas.microsoft.com/office/drawing/2014/main" id="{1EC47D51-DA94-4E54-A98C-A8510DBD13DA}"/>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4" name="Footer Placeholder 3">
            <a:extLst>
              <a:ext uri="{FF2B5EF4-FFF2-40B4-BE49-F238E27FC236}">
                <a16:creationId xmlns:a16="http://schemas.microsoft.com/office/drawing/2014/main" id="{B78ABC58-67DC-4FFC-B86E-C1D442C0D865}"/>
              </a:ext>
            </a:extLst>
          </p:cNvPr>
          <p:cNvSpPr>
            <a:spLocks noGrp="1"/>
          </p:cNvSpPr>
          <p:nvPr>
            <p:ph type="ftr" sz="quarter" idx="11"/>
          </p:nvPr>
        </p:nvSpPr>
        <p:spPr/>
        <p:txBody>
          <a:bodyPr/>
          <a:lstStyle/>
          <a:p>
            <a:endParaRPr lang="ru-RU"/>
          </a:p>
        </p:txBody>
      </p:sp>
      <p:sp>
        <p:nvSpPr>
          <p:cNvPr id="5" name="Slide Number Placeholder 4">
            <a:extLst>
              <a:ext uri="{FF2B5EF4-FFF2-40B4-BE49-F238E27FC236}">
                <a16:creationId xmlns:a16="http://schemas.microsoft.com/office/drawing/2014/main" id="{6C1504AE-FF4D-4638-8AAD-374978F7E31B}"/>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023255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3F551-47CA-474D-A29B-0F05E8DAC6B0}"/>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3" name="Footer Placeholder 2">
            <a:extLst>
              <a:ext uri="{FF2B5EF4-FFF2-40B4-BE49-F238E27FC236}">
                <a16:creationId xmlns:a16="http://schemas.microsoft.com/office/drawing/2014/main" id="{063A3A94-2EA3-4175-B191-0AF65D5171A6}"/>
              </a:ext>
            </a:extLst>
          </p:cNvPr>
          <p:cNvSpPr>
            <a:spLocks noGrp="1"/>
          </p:cNvSpPr>
          <p:nvPr>
            <p:ph type="ftr" sz="quarter" idx="11"/>
          </p:nvPr>
        </p:nvSpPr>
        <p:spPr/>
        <p:txBody>
          <a:bodyPr/>
          <a:lstStyle/>
          <a:p>
            <a:endParaRPr lang="ru-RU"/>
          </a:p>
        </p:txBody>
      </p:sp>
      <p:sp>
        <p:nvSpPr>
          <p:cNvPr id="4" name="Slide Number Placeholder 3">
            <a:extLst>
              <a:ext uri="{FF2B5EF4-FFF2-40B4-BE49-F238E27FC236}">
                <a16:creationId xmlns:a16="http://schemas.microsoft.com/office/drawing/2014/main" id="{B7F54DE3-AA1A-4401-AA20-87E426970C40}"/>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45294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4D78B-E2FC-4528-A904-729925E57A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a:extLst>
              <a:ext uri="{FF2B5EF4-FFF2-40B4-BE49-F238E27FC236}">
                <a16:creationId xmlns:a16="http://schemas.microsoft.com/office/drawing/2014/main" id="{F270BEBB-4EC1-4865-BD7A-3BC07029A6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a:extLst>
              <a:ext uri="{FF2B5EF4-FFF2-40B4-BE49-F238E27FC236}">
                <a16:creationId xmlns:a16="http://schemas.microsoft.com/office/drawing/2014/main" id="{68A70413-B632-455A-9DB0-450635E0C1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65E1B8-3721-4E11-8AF9-AC10AD3C8BFA}"/>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6" name="Footer Placeholder 5">
            <a:extLst>
              <a:ext uri="{FF2B5EF4-FFF2-40B4-BE49-F238E27FC236}">
                <a16:creationId xmlns:a16="http://schemas.microsoft.com/office/drawing/2014/main" id="{8B859BDA-1969-42C1-9039-17AE912C7F7E}"/>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978919B8-A92F-43FB-89FC-7070BEE0D6D7}"/>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807532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98A36-1C89-4687-B328-E39D04422A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a:extLst>
              <a:ext uri="{FF2B5EF4-FFF2-40B4-BE49-F238E27FC236}">
                <a16:creationId xmlns:a16="http://schemas.microsoft.com/office/drawing/2014/main" id="{B052862C-5D31-49A2-A354-D6905F4E2B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a:extLst>
              <a:ext uri="{FF2B5EF4-FFF2-40B4-BE49-F238E27FC236}">
                <a16:creationId xmlns:a16="http://schemas.microsoft.com/office/drawing/2014/main" id="{FAC7B975-3FBC-4BED-8362-3C06A5F067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9DD143-EDE4-4C2D-B100-05A10EF1C5F1}"/>
              </a:ext>
            </a:extLst>
          </p:cNvPr>
          <p:cNvSpPr>
            <a:spLocks noGrp="1"/>
          </p:cNvSpPr>
          <p:nvPr>
            <p:ph type="dt" sz="half" idx="10"/>
          </p:nvPr>
        </p:nvSpPr>
        <p:spPr/>
        <p:txBody>
          <a:bodyPr/>
          <a:lstStyle/>
          <a:p>
            <a:fld id="{BBCE4B43-CBC1-4330-BA59-41B6C991840D}" type="datetimeFigureOut">
              <a:rPr lang="ru-RU" smtClean="0"/>
              <a:t>22.03.2021</a:t>
            </a:fld>
            <a:endParaRPr lang="ru-RU"/>
          </a:p>
        </p:txBody>
      </p:sp>
      <p:sp>
        <p:nvSpPr>
          <p:cNvPr id="6" name="Footer Placeholder 5">
            <a:extLst>
              <a:ext uri="{FF2B5EF4-FFF2-40B4-BE49-F238E27FC236}">
                <a16:creationId xmlns:a16="http://schemas.microsoft.com/office/drawing/2014/main" id="{B221147F-762D-4C13-ACB4-9F9CA76B3618}"/>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C2C8C206-D964-4A4A-91FF-B84D29710FEE}"/>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966199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3E38A5-27EA-4244-9031-5AF1B61B70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a:extLst>
              <a:ext uri="{FF2B5EF4-FFF2-40B4-BE49-F238E27FC236}">
                <a16:creationId xmlns:a16="http://schemas.microsoft.com/office/drawing/2014/main" id="{8A83F7CF-A528-4AEA-B6AE-C857A2397E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252F3547-5199-4B6E-972E-DFC10CA012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E4B43-CBC1-4330-BA59-41B6C991840D}" type="datetimeFigureOut">
              <a:rPr lang="ru-RU" smtClean="0"/>
              <a:t>22.03.2021</a:t>
            </a:fld>
            <a:endParaRPr lang="ru-RU"/>
          </a:p>
        </p:txBody>
      </p:sp>
      <p:sp>
        <p:nvSpPr>
          <p:cNvPr id="5" name="Footer Placeholder 4">
            <a:extLst>
              <a:ext uri="{FF2B5EF4-FFF2-40B4-BE49-F238E27FC236}">
                <a16:creationId xmlns:a16="http://schemas.microsoft.com/office/drawing/2014/main" id="{2D9D2606-D199-442A-A332-37CB4421C2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a:extLst>
              <a:ext uri="{FF2B5EF4-FFF2-40B4-BE49-F238E27FC236}">
                <a16:creationId xmlns:a16="http://schemas.microsoft.com/office/drawing/2014/main" id="{ED29B127-9A50-446C-97FF-CEEE31457B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F6A68E-29B4-462E-81E6-EF5D71151D62}" type="slidenum">
              <a:rPr lang="ru-RU" smtClean="0"/>
              <a:t>‹#›</a:t>
            </a:fld>
            <a:endParaRPr lang="ru-RU"/>
          </a:p>
        </p:txBody>
      </p:sp>
    </p:spTree>
    <p:extLst>
      <p:ext uri="{BB962C8B-B14F-4D97-AF65-F5344CB8AC3E}">
        <p14:creationId xmlns:p14="http://schemas.microsoft.com/office/powerpoint/2010/main" val="3608360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94A9-8628-4ADF-829B-71AB3258F891}"/>
              </a:ext>
            </a:extLst>
          </p:cNvPr>
          <p:cNvSpPr>
            <a:spLocks noGrp="1"/>
          </p:cNvSpPr>
          <p:nvPr>
            <p:ph type="ctrTitle"/>
          </p:nvPr>
        </p:nvSpPr>
        <p:spPr>
          <a:xfrm>
            <a:off x="1524000" y="2235200"/>
            <a:ext cx="9144000" cy="2387600"/>
          </a:xfrm>
        </p:spPr>
        <p:txBody>
          <a:bodyPr anchor="ctr">
            <a:normAutofit/>
          </a:bodyPr>
          <a:lstStyle/>
          <a:p>
            <a:r>
              <a:rPr lang="en-US" dirty="0"/>
              <a:t>RAN4 Meeting Efficiency Improvements</a:t>
            </a:r>
            <a:endParaRPr lang="ru-RU" dirty="0"/>
          </a:p>
        </p:txBody>
      </p:sp>
      <p:sp>
        <p:nvSpPr>
          <p:cNvPr id="3" name="TextBox 2">
            <a:extLst>
              <a:ext uri="{FF2B5EF4-FFF2-40B4-BE49-F238E27FC236}">
                <a16:creationId xmlns:a16="http://schemas.microsoft.com/office/drawing/2014/main" id="{E571DE55-945F-41B3-BF88-18B2E6AE3A5B}"/>
              </a:ext>
            </a:extLst>
          </p:cNvPr>
          <p:cNvSpPr txBox="1"/>
          <p:nvPr/>
        </p:nvSpPr>
        <p:spPr>
          <a:xfrm>
            <a:off x="3698240" y="4826000"/>
            <a:ext cx="4917440" cy="523220"/>
          </a:xfrm>
          <a:prstGeom prst="rect">
            <a:avLst/>
          </a:prstGeom>
          <a:noFill/>
        </p:spPr>
        <p:txBody>
          <a:bodyPr wrap="square" rtlCol="0">
            <a:spAutoFit/>
          </a:bodyPr>
          <a:lstStyle/>
          <a:p>
            <a:pPr algn="ctr"/>
            <a:r>
              <a:rPr lang="en-US" sz="2800" dirty="0"/>
              <a:t>RAN4 Leadership</a:t>
            </a:r>
          </a:p>
        </p:txBody>
      </p:sp>
    </p:spTree>
    <p:extLst>
      <p:ext uri="{BB962C8B-B14F-4D97-AF65-F5344CB8AC3E}">
        <p14:creationId xmlns:p14="http://schemas.microsoft.com/office/powerpoint/2010/main" val="3058074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Quality Control</a:t>
            </a:r>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Autofit/>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Kai-Erik.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1254453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Big CR preparation</a:t>
            </a:r>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Autofit/>
          </a:bodyPr>
          <a:lstStyle/>
          <a:p>
            <a:pPr marL="228600" lvl="3">
              <a:lnSpc>
                <a:spcPct val="100000"/>
              </a:lnSpc>
              <a:spcBef>
                <a:spcPts val="0"/>
              </a:spcBef>
              <a:spcAft>
                <a:spcPts val="400"/>
              </a:spcAft>
            </a:pPr>
            <a:r>
              <a:rPr lang="en-GB" dirty="0"/>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a:t>All </a:t>
            </a:r>
            <a:r>
              <a:rPr lang="en-US" sz="1600" dirty="0"/>
              <a:t>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solidFill>
                  <a:srgbClr val="FF0000"/>
                </a:solidFill>
              </a:rPr>
              <a:t>4.1.X1 New clause</a:t>
            </a:r>
          </a:p>
          <a:p>
            <a:pPr lvl="3">
              <a:lnSpc>
                <a:spcPct val="100000"/>
              </a:lnSpc>
              <a:spcBef>
                <a:spcPts val="0"/>
              </a:spcBef>
              <a:spcAft>
                <a:spcPts val="400"/>
              </a:spcAft>
            </a:pPr>
            <a:r>
              <a:rPr lang="en-US" sz="1000" dirty="0">
                <a:solidFill>
                  <a:srgbClr val="FF0000"/>
                </a:solidFill>
              </a:rPr>
              <a:t>4.1.X2 New clause</a:t>
            </a:r>
          </a:p>
          <a:p>
            <a:pPr lvl="2">
              <a:lnSpc>
                <a:spcPct val="100000"/>
              </a:lnSpc>
              <a:spcBef>
                <a:spcPts val="0"/>
              </a:spcBef>
              <a:spcAft>
                <a:spcPts val="400"/>
              </a:spcAft>
            </a:pPr>
            <a:r>
              <a:rPr lang="en-US" sz="1200" dirty="0">
                <a:solidFill>
                  <a:srgbClr val="FF0000"/>
                </a:solidFill>
              </a:rPr>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a:p>
            <a:pPr marL="685800" lvl="4">
              <a:lnSpc>
                <a:spcPct val="100000"/>
              </a:lnSpc>
              <a:spcBef>
                <a:spcPts val="0"/>
              </a:spcBef>
              <a:spcAft>
                <a:spcPts val="400"/>
              </a:spcAft>
            </a:pPr>
            <a:endParaRPr lang="en-GB" sz="1600" dirty="0"/>
          </a:p>
          <a:p>
            <a:pPr marL="685800" lvl="4">
              <a:lnSpc>
                <a:spcPct val="100000"/>
              </a:lnSpc>
              <a:spcBef>
                <a:spcPts val="0"/>
              </a:spcBef>
              <a:spcAft>
                <a:spcPts val="400"/>
              </a:spcAft>
            </a:pPr>
            <a:endParaRPr lang="en-GB"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463930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8D9F3-1423-4F59-B29A-842CAEC90B93}"/>
              </a:ext>
            </a:extLst>
          </p:cNvPr>
          <p:cNvSpPr>
            <a:spLocks noGrp="1"/>
          </p:cNvSpPr>
          <p:nvPr>
            <p:ph type="title"/>
          </p:nvPr>
        </p:nvSpPr>
        <p:spPr/>
        <p:txBody>
          <a:bodyPr/>
          <a:lstStyle/>
          <a:p>
            <a:r>
              <a:rPr lang="en-US" dirty="0"/>
              <a:t>When to apply</a:t>
            </a:r>
          </a:p>
        </p:txBody>
      </p:sp>
      <p:sp>
        <p:nvSpPr>
          <p:cNvPr id="3" name="Content Placeholder 2">
            <a:extLst>
              <a:ext uri="{FF2B5EF4-FFF2-40B4-BE49-F238E27FC236}">
                <a16:creationId xmlns:a16="http://schemas.microsoft.com/office/drawing/2014/main" id="{5F8E31F3-AA8F-48D6-9B4B-77D080E81973}"/>
              </a:ext>
            </a:extLst>
          </p:cNvPr>
          <p:cNvSpPr>
            <a:spLocks noGrp="1"/>
          </p:cNvSpPr>
          <p:nvPr>
            <p:ph idx="1"/>
          </p:nvPr>
        </p:nvSpPr>
        <p:spPr/>
        <p:txBody>
          <a:bodyPr/>
          <a:lstStyle/>
          <a:p>
            <a:r>
              <a:rPr lang="en-US" dirty="0"/>
              <a:t>RAN4 leadership has decided to adopt the following measures starting from the Aug. RAN4 meeting, i.e. RAN4#96-e, with the goal to improve meeting efficiency</a:t>
            </a:r>
          </a:p>
        </p:txBody>
      </p:sp>
    </p:spTree>
    <p:extLst>
      <p:ext uri="{BB962C8B-B14F-4D97-AF65-F5344CB8AC3E}">
        <p14:creationId xmlns:p14="http://schemas.microsoft.com/office/powerpoint/2010/main" val="3107380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a:xfrm>
            <a:off x="838200" y="-112395"/>
            <a:ext cx="10515600" cy="1325563"/>
          </a:xfrm>
        </p:spPr>
        <p:txBody>
          <a:bodyPr/>
          <a:lstStyle/>
          <a:p>
            <a:r>
              <a:rPr lang="en-US" dirty="0"/>
              <a:t>SI/WI RAN4 Work Plans</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056640"/>
            <a:ext cx="10515600" cy="5801360"/>
          </a:xfrm>
        </p:spPr>
        <p:txBody>
          <a:bodyPr>
            <a:normAutofit fontScale="85000" lnSpcReduction="20000"/>
          </a:bodyPr>
          <a:lstStyle/>
          <a:p>
            <a:pPr>
              <a:lnSpc>
                <a:spcPct val="100000"/>
              </a:lnSpc>
              <a:spcBef>
                <a:spcPts val="0"/>
              </a:spcBef>
              <a:spcAft>
                <a:spcPts val="400"/>
              </a:spcAft>
            </a:pPr>
            <a:r>
              <a:rPr lang="en-US" sz="2000" dirty="0"/>
              <a:t>For all Rel-17 non-spectrum SI/WIs that are scheduled to start in Aug. 2020 or later, SI/WI rapporteur shall provide RAN4 work plan for each of RF/RRM/</a:t>
            </a:r>
            <a:r>
              <a:rPr lang="en-US" sz="2000" dirty="0" err="1"/>
              <a:t>Demod</a:t>
            </a:r>
            <a:r>
              <a:rPr lang="en-US" sz="2000" dirty="0"/>
              <a:t>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800" dirty="0"/>
              <a:t>Work plan and scope of work for RF/RRM/</a:t>
            </a:r>
            <a:r>
              <a:rPr lang="en-US" sz="1800" dirty="0" err="1"/>
              <a:t>Demod</a:t>
            </a:r>
            <a:r>
              <a:rPr lang="en-US" sz="1800" dirty="0"/>
              <a:t> for each of the planned meetings (RAN4 impacts for RAN1/2/3-led R17 WI/SIs remain to be clarified in detail to facilitate accurate RAN4 TU estimation and RAN4 Chairman’s planning)</a:t>
            </a:r>
          </a:p>
          <a:p>
            <a:pPr marL="1257300" lvl="3" indent="-342900">
              <a:lnSpc>
                <a:spcPct val="100000"/>
              </a:lnSpc>
              <a:spcBef>
                <a:spcPts val="0"/>
              </a:spcBef>
              <a:spcAft>
                <a:spcPts val="400"/>
              </a:spcAft>
            </a:pPr>
            <a:r>
              <a:rPr lang="en-US" sz="1600" dirty="0"/>
              <a:t>This work plan can include topics to be handled in each meeting</a:t>
            </a:r>
          </a:p>
          <a:p>
            <a:pPr marL="800100" lvl="2" indent="-342900">
              <a:lnSpc>
                <a:spcPct val="100000"/>
              </a:lnSpc>
              <a:spcBef>
                <a:spcPts val="0"/>
              </a:spcBef>
              <a:spcAft>
                <a:spcPts val="400"/>
              </a:spcAft>
              <a:buAutoNum type="arabicParenR"/>
            </a:pPr>
            <a:r>
              <a:rPr lang="en-US" sz="1800" dirty="0"/>
              <a:t>Information on the start of the CR/TP preparation stage</a:t>
            </a:r>
          </a:p>
          <a:p>
            <a:pPr marL="800100" lvl="2" indent="-342900">
              <a:lnSpc>
                <a:spcPct val="100000"/>
              </a:lnSpc>
              <a:spcBef>
                <a:spcPts val="0"/>
              </a:spcBef>
              <a:spcAft>
                <a:spcPts val="400"/>
              </a:spcAft>
              <a:buAutoNum type="arabicParenR"/>
            </a:pPr>
            <a:r>
              <a:rPr lang="en-US" sz="18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6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800" dirty="0"/>
              <a:t>Simulation results collection work split </a:t>
            </a:r>
          </a:p>
          <a:p>
            <a:pPr marL="0" lvl="1" indent="176213">
              <a:lnSpc>
                <a:spcPct val="100000"/>
              </a:lnSpc>
              <a:spcBef>
                <a:spcPts val="0"/>
              </a:spcBef>
              <a:spcAft>
                <a:spcPts val="400"/>
              </a:spcAft>
              <a:buNone/>
            </a:pPr>
            <a:r>
              <a:rPr lang="en-US" sz="2000" dirty="0"/>
              <a:t>Notes: </a:t>
            </a:r>
          </a:p>
          <a:p>
            <a:pPr marL="685800" lvl="3">
              <a:lnSpc>
                <a:spcPct val="100000"/>
              </a:lnSpc>
              <a:spcBef>
                <a:spcPts val="0"/>
              </a:spcBef>
              <a:spcAft>
                <a:spcPts val="400"/>
              </a:spcAft>
            </a:pPr>
            <a:r>
              <a:rPr lang="en-US"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dirty="0"/>
              <a:t>This work plan </a:t>
            </a:r>
            <a:r>
              <a:rPr lang="en-US" dirty="0" err="1"/>
              <a:t>tdoc</a:t>
            </a:r>
            <a:r>
              <a:rPr lang="en-US" dirty="0"/>
              <a:t> does not count toward quota</a:t>
            </a:r>
          </a:p>
          <a:p>
            <a:pPr marL="457200" lvl="3" indent="0">
              <a:lnSpc>
                <a:spcPct val="100000"/>
              </a:lnSpc>
              <a:spcBef>
                <a:spcPts val="0"/>
              </a:spcBef>
              <a:spcAft>
                <a:spcPts val="400"/>
              </a:spcAft>
              <a:buNone/>
            </a:pPr>
            <a:endParaRPr lang="en-US" dirty="0"/>
          </a:p>
          <a:p>
            <a:pPr marL="342900" lvl="2" indent="-342900">
              <a:lnSpc>
                <a:spcPct val="100000"/>
              </a:lnSpc>
              <a:spcBef>
                <a:spcPts val="0"/>
              </a:spcBef>
              <a:spcAft>
                <a:spcPts val="400"/>
              </a:spcAft>
            </a:pPr>
            <a:r>
              <a:rPr lang="en-US" dirty="0"/>
              <a:t>For all Rel-17 spectrum SI/WIs that are scheduled to start in Aug. 2020 or later</a:t>
            </a:r>
          </a:p>
          <a:p>
            <a:pPr marL="800100" lvl="3" indent="-342900">
              <a:lnSpc>
                <a:spcPct val="100000"/>
              </a:lnSpc>
              <a:spcBef>
                <a:spcPts val="0"/>
              </a:spcBef>
              <a:spcAft>
                <a:spcPts val="400"/>
              </a:spcAft>
            </a:pPr>
            <a:r>
              <a:rPr lang="en-US" dirty="0"/>
              <a:t>No work plan is required for basket </a:t>
            </a:r>
            <a:r>
              <a:rPr lang="en-US" dirty="0" err="1"/>
              <a:t>WIs.</a:t>
            </a:r>
            <a:r>
              <a:rPr lang="en-US" dirty="0"/>
              <a:t> </a:t>
            </a:r>
          </a:p>
          <a:p>
            <a:pPr marL="800100" lvl="3" indent="-342900">
              <a:lnSpc>
                <a:spcPct val="100000"/>
              </a:lnSpc>
              <a:spcBef>
                <a:spcPts val="0"/>
              </a:spcBef>
              <a:spcAft>
                <a:spcPts val="400"/>
              </a:spcAft>
            </a:pPr>
            <a:r>
              <a:rPr lang="en-US" dirty="0"/>
              <a:t>For other spectrum WI/SIs, a CR/TP work split among companies are highly encouraged to avoid duplicate efforts</a:t>
            </a:r>
          </a:p>
          <a:p>
            <a:pPr marL="800100" lvl="3" indent="-342900">
              <a:lnSpc>
                <a:spcPct val="100000"/>
              </a:lnSpc>
              <a:spcBef>
                <a:spcPts val="0"/>
              </a:spcBef>
              <a:spcAft>
                <a:spcPts val="400"/>
              </a:spcAft>
            </a:pPr>
            <a:endParaRPr lang="en-US" sz="2100" dirty="0"/>
          </a:p>
          <a:p>
            <a:pPr marL="342900" lvl="2" indent="-342900">
              <a:lnSpc>
                <a:spcPct val="100000"/>
              </a:lnSpc>
              <a:spcBef>
                <a:spcPts val="0"/>
              </a:spcBef>
              <a:spcAft>
                <a:spcPts val="400"/>
              </a:spcAft>
            </a:pPr>
            <a:r>
              <a:rPr lang="en-US" dirty="0"/>
              <a:t>For all open Rel-16 WIs with Perf part scheduled to start in Aug. 2020 or later </a:t>
            </a:r>
          </a:p>
          <a:p>
            <a:pPr marL="685800" lvl="3">
              <a:lnSpc>
                <a:spcPct val="100000"/>
              </a:lnSpc>
              <a:spcBef>
                <a:spcPts val="0"/>
              </a:spcBef>
              <a:spcAft>
                <a:spcPts val="400"/>
              </a:spcAft>
            </a:pPr>
            <a:r>
              <a:rPr lang="en-US" dirty="0"/>
              <a:t>Work plan approach and CR work split are encouraged for Perf. part</a:t>
            </a:r>
          </a:p>
          <a:p>
            <a:pPr marL="800100" lvl="3" indent="-342900">
              <a:lnSpc>
                <a:spcPct val="100000"/>
              </a:lnSpc>
              <a:spcBef>
                <a:spcPts val="0"/>
              </a:spcBef>
              <a:spcAft>
                <a:spcPts val="400"/>
              </a:spcAft>
            </a:pPr>
            <a:endParaRPr lang="en-US" dirty="0"/>
          </a:p>
        </p:txBody>
      </p:sp>
    </p:spTree>
    <p:extLst>
      <p:ext uri="{BB962C8B-B14F-4D97-AF65-F5344CB8AC3E}">
        <p14:creationId xmlns:p14="http://schemas.microsoft.com/office/powerpoint/2010/main" val="943745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8163C-5766-4A1B-A64C-59505BFA7F2E}"/>
              </a:ext>
            </a:extLst>
          </p:cNvPr>
          <p:cNvSpPr>
            <a:spLocks noGrp="1"/>
          </p:cNvSpPr>
          <p:nvPr>
            <p:ph type="title"/>
          </p:nvPr>
        </p:nvSpPr>
        <p:spPr/>
        <p:txBody>
          <a:bodyPr/>
          <a:lstStyle/>
          <a:p>
            <a:r>
              <a:rPr lang="en-US" dirty="0" err="1"/>
              <a:t>Tdoc</a:t>
            </a:r>
            <a:r>
              <a:rPr lang="en-US" dirty="0"/>
              <a:t> Submission (1)</a:t>
            </a:r>
            <a:endParaRPr lang="ru-RU" dirty="0"/>
          </a:p>
        </p:txBody>
      </p:sp>
      <p:sp>
        <p:nvSpPr>
          <p:cNvPr id="3" name="Content Placeholder 2">
            <a:extLst>
              <a:ext uri="{FF2B5EF4-FFF2-40B4-BE49-F238E27FC236}">
                <a16:creationId xmlns:a16="http://schemas.microsoft.com/office/drawing/2014/main" id="{DF485912-0EBF-4EA4-A851-7C592A447218}"/>
              </a:ext>
            </a:extLst>
          </p:cNvPr>
          <p:cNvSpPr>
            <a:spLocks noGrp="1"/>
          </p:cNvSpPr>
          <p:nvPr>
            <p:ph idx="1"/>
          </p:nvPr>
        </p:nvSpPr>
        <p:spPr/>
        <p:txBody>
          <a:bodyPr>
            <a:normAutofit fontScale="92500" lnSpcReduction="20000"/>
          </a:bodyPr>
          <a:lstStyle/>
          <a:p>
            <a:pPr marL="228600" lvl="1">
              <a:lnSpc>
                <a:spcPct val="100000"/>
              </a:lnSpc>
              <a:spcBef>
                <a:spcPts val="0"/>
              </a:spcBef>
              <a:spcAft>
                <a:spcPts val="400"/>
              </a:spcAft>
            </a:pPr>
            <a:r>
              <a:rPr lang="en-US" dirty="0"/>
              <a:t>WFs</a:t>
            </a:r>
          </a:p>
          <a:p>
            <a:pPr marL="685800" lvl="3">
              <a:lnSpc>
                <a:spcPct val="100000"/>
              </a:lnSpc>
              <a:spcBef>
                <a:spcPts val="0"/>
              </a:spcBef>
              <a:spcAft>
                <a:spcPts val="400"/>
              </a:spcAft>
            </a:pPr>
            <a:r>
              <a:rPr lang="en-US" sz="2000" dirty="0"/>
              <a:t>WFs shall not be reserved/submitted before the meeting </a:t>
            </a:r>
          </a:p>
          <a:p>
            <a:pPr marL="685800" lvl="3">
              <a:lnSpc>
                <a:spcPct val="100000"/>
              </a:lnSpc>
              <a:spcBef>
                <a:spcPts val="0"/>
              </a:spcBef>
              <a:spcAft>
                <a:spcPts val="400"/>
              </a:spcAft>
            </a:pPr>
            <a:r>
              <a:rPr lang="en-US" sz="2000" dirty="0"/>
              <a:t>WFs will be assigned during the meeting by session chair</a:t>
            </a:r>
          </a:p>
          <a:p>
            <a:pPr marL="457200" lvl="3" indent="0">
              <a:lnSpc>
                <a:spcPct val="100000"/>
              </a:lnSpc>
              <a:spcBef>
                <a:spcPts val="0"/>
              </a:spcBef>
              <a:spcAft>
                <a:spcPts val="400"/>
              </a:spcAft>
              <a:buNone/>
            </a:pPr>
            <a:endParaRPr lang="en-US" sz="2000" dirty="0"/>
          </a:p>
          <a:p>
            <a:pPr>
              <a:lnSpc>
                <a:spcPct val="100000"/>
              </a:lnSpc>
              <a:spcBef>
                <a:spcPts val="0"/>
              </a:spcBef>
              <a:spcAft>
                <a:spcPts val="400"/>
              </a:spcAft>
            </a:pPr>
            <a:r>
              <a:rPr lang="en-US" sz="2400" dirty="0"/>
              <a:t>Discussion papers for open WIs/SIs</a:t>
            </a:r>
            <a:endParaRPr lang="en-US" sz="2000" dirty="0">
              <a:highlight>
                <a:srgbClr val="FFFF00"/>
              </a:highlight>
            </a:endParaRPr>
          </a:p>
          <a:p>
            <a:pPr marL="685800" lvl="3">
              <a:lnSpc>
                <a:spcPct val="110000"/>
              </a:lnSpc>
              <a:spcBef>
                <a:spcPts val="0"/>
              </a:spcBef>
              <a:spcAft>
                <a:spcPts val="400"/>
              </a:spcAft>
            </a:pPr>
            <a:r>
              <a:rPr lang="en-US" sz="2000" dirty="0"/>
              <a:t>Maximum one discussion paper per agenda item (AI) per company/organization. </a:t>
            </a:r>
          </a:p>
          <a:p>
            <a:pPr marL="685800" lvl="3">
              <a:lnSpc>
                <a:spcPct val="110000"/>
              </a:lnSpc>
              <a:spcBef>
                <a:spcPts val="0"/>
              </a:spcBef>
              <a:spcAft>
                <a:spcPts val="400"/>
              </a:spcAft>
            </a:pPr>
            <a:r>
              <a:rPr lang="en-US" sz="2000" dirty="0"/>
              <a:t>If a companion TP is proposed, the TP shall be included in the discussion paper (e.g. as Annex), i.e. no separate TP besides discussion paper</a:t>
            </a:r>
            <a:endParaRPr lang="en-US" sz="2000" strike="sngStrike" dirty="0"/>
          </a:p>
          <a:p>
            <a:pPr marL="685800" lvl="3">
              <a:lnSpc>
                <a:spcPct val="110000"/>
              </a:lnSpc>
              <a:spcBef>
                <a:spcPts val="0"/>
              </a:spcBef>
              <a:spcAft>
                <a:spcPts val="400"/>
              </a:spcAft>
            </a:pPr>
            <a:endParaRPr lang="en-US" sz="2000" dirty="0"/>
          </a:p>
          <a:p>
            <a:pPr>
              <a:lnSpc>
                <a:spcPct val="100000"/>
              </a:lnSpc>
              <a:spcBef>
                <a:spcPts val="0"/>
              </a:spcBef>
              <a:spcAft>
                <a:spcPts val="400"/>
              </a:spcAft>
            </a:pPr>
            <a:r>
              <a:rPr lang="en-US" sz="2400" dirty="0"/>
              <a:t>Outgoing LSs (new LS or reply LS)</a:t>
            </a:r>
            <a:endParaRPr lang="en-US" sz="2000" dirty="0">
              <a:highlight>
                <a:srgbClr val="FFFF00"/>
              </a:highlight>
            </a:endParaRPr>
          </a:p>
          <a:p>
            <a:pPr marL="685800" lvl="3">
              <a:lnSpc>
                <a:spcPct val="110000"/>
              </a:lnSpc>
              <a:spcBef>
                <a:spcPts val="0"/>
              </a:spcBef>
              <a:spcAft>
                <a:spcPts val="400"/>
              </a:spcAft>
            </a:pPr>
            <a:r>
              <a:rPr lang="en-US" sz="2000" dirty="0"/>
              <a:t>Only one </a:t>
            </a:r>
            <a:r>
              <a:rPr lang="en-US" sz="2000" dirty="0" err="1"/>
              <a:t>tdoc</a:t>
            </a:r>
            <a:r>
              <a:rPr lang="en-US" sz="2000" dirty="0"/>
              <a:t>, either draft LS only or draft LS embedded in the discussion paper, is allowed.</a:t>
            </a:r>
          </a:p>
          <a:p>
            <a:pPr marL="685800" lvl="3">
              <a:lnSpc>
                <a:spcPct val="110000"/>
              </a:lnSpc>
              <a:spcBef>
                <a:spcPts val="0"/>
              </a:spcBef>
              <a:spcAft>
                <a:spcPts val="400"/>
              </a:spcAft>
            </a:pPr>
            <a:r>
              <a:rPr lang="en-US" sz="2000" dirty="0"/>
              <a:t>Final outgoing LS </a:t>
            </a:r>
            <a:r>
              <a:rPr lang="en-US" sz="2000" dirty="0" err="1"/>
              <a:t>tdocs</a:t>
            </a:r>
            <a:r>
              <a:rPr lang="en-US" sz="2000" dirty="0"/>
              <a:t> will be assigned during the meeting by session chair. </a:t>
            </a:r>
          </a:p>
          <a:p>
            <a:pPr marL="685800" lvl="3">
              <a:lnSpc>
                <a:spcPct val="110000"/>
              </a:lnSpc>
              <a:spcBef>
                <a:spcPts val="0"/>
              </a:spcBef>
              <a:spcAft>
                <a:spcPts val="400"/>
              </a:spcAft>
            </a:pPr>
            <a:r>
              <a:rPr lang="en-US" sz="20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59056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8163C-5766-4A1B-A64C-59505BFA7F2E}"/>
              </a:ext>
            </a:extLst>
          </p:cNvPr>
          <p:cNvSpPr>
            <a:spLocks noGrp="1"/>
          </p:cNvSpPr>
          <p:nvPr>
            <p:ph type="title"/>
          </p:nvPr>
        </p:nvSpPr>
        <p:spPr>
          <a:xfrm>
            <a:off x="838200" y="-102235"/>
            <a:ext cx="10515600" cy="1325563"/>
          </a:xfrm>
        </p:spPr>
        <p:txBody>
          <a:bodyPr/>
          <a:lstStyle/>
          <a:p>
            <a:r>
              <a:rPr lang="en-US" dirty="0" err="1"/>
              <a:t>Tdoc</a:t>
            </a:r>
            <a:r>
              <a:rPr lang="en-US" dirty="0"/>
              <a:t> Submission (2)</a:t>
            </a:r>
            <a:endParaRPr lang="ru-RU" dirty="0"/>
          </a:p>
        </p:txBody>
      </p:sp>
      <p:sp>
        <p:nvSpPr>
          <p:cNvPr id="3" name="Content Placeholder 2">
            <a:extLst>
              <a:ext uri="{FF2B5EF4-FFF2-40B4-BE49-F238E27FC236}">
                <a16:creationId xmlns:a16="http://schemas.microsoft.com/office/drawing/2014/main" id="{DF485912-0EBF-4EA4-A851-7C592A447218}"/>
              </a:ext>
            </a:extLst>
          </p:cNvPr>
          <p:cNvSpPr>
            <a:spLocks noGrp="1"/>
          </p:cNvSpPr>
          <p:nvPr>
            <p:ph idx="1"/>
          </p:nvPr>
        </p:nvSpPr>
        <p:spPr>
          <a:xfrm>
            <a:off x="838200" y="1087120"/>
            <a:ext cx="11213592" cy="5628640"/>
          </a:xfrm>
        </p:spPr>
        <p:txBody>
          <a:bodyPr>
            <a:normAutofit fontScale="70000" lnSpcReduction="20000"/>
          </a:bodyPr>
          <a:lstStyle/>
          <a:p>
            <a:pPr>
              <a:lnSpc>
                <a:spcPct val="100000"/>
              </a:lnSpc>
              <a:spcBef>
                <a:spcPts val="0"/>
              </a:spcBef>
              <a:spcAft>
                <a:spcPts val="400"/>
              </a:spcAft>
            </a:pPr>
            <a:r>
              <a:rPr lang="en-US" sz="2600" dirty="0"/>
              <a:t>Simulation results papers</a:t>
            </a:r>
          </a:p>
          <a:p>
            <a:pPr marL="685800" lvl="3">
              <a:lnSpc>
                <a:spcPct val="110000"/>
              </a:lnSpc>
              <a:spcBef>
                <a:spcPts val="0"/>
              </a:spcBef>
              <a:spcAft>
                <a:spcPts val="400"/>
              </a:spcAft>
            </a:pPr>
            <a:r>
              <a:rPr lang="en-US" sz="2200" dirty="0"/>
              <a:t>Maximum one paper with simulation results per AI in additional to discussion paper per company/organization</a:t>
            </a:r>
          </a:p>
          <a:p>
            <a:pPr marL="1143000" lvl="4">
              <a:lnSpc>
                <a:spcPct val="110000"/>
              </a:lnSpc>
              <a:spcBef>
                <a:spcPts val="0"/>
              </a:spcBef>
              <a:spcAft>
                <a:spcPts val="400"/>
              </a:spcAft>
            </a:pPr>
            <a:r>
              <a:rPr lang="en-US" altLang="zh-CN" sz="22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2200" dirty="0"/>
              <a:t>No online treatment on the dedicated simulation results </a:t>
            </a:r>
            <a:r>
              <a:rPr lang="en-US" altLang="zh-CN" sz="2200" dirty="0" err="1"/>
              <a:t>tdocs</a:t>
            </a:r>
            <a:r>
              <a:rPr lang="en-US" altLang="zh-CN" sz="2200" dirty="0"/>
              <a:t> i.e. by default it will be “noted”</a:t>
            </a:r>
            <a:endParaRPr lang="en-US" sz="2200" dirty="0"/>
          </a:p>
          <a:p>
            <a:pPr marL="685800" lvl="3">
              <a:lnSpc>
                <a:spcPct val="110000"/>
              </a:lnSpc>
              <a:spcBef>
                <a:spcPts val="0"/>
              </a:spcBef>
              <a:spcAft>
                <a:spcPts val="400"/>
              </a:spcAft>
            </a:pPr>
            <a:r>
              <a:rPr lang="en-US" sz="2200" dirty="0" err="1"/>
              <a:t>Tdoc</a:t>
            </a:r>
            <a:r>
              <a:rPr lang="en-US" sz="22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2200" dirty="0"/>
              <a:t>Work split on simulation results collection will be included and updated in work plan</a:t>
            </a:r>
          </a:p>
          <a:p>
            <a:pPr marL="1200150" lvl="4" indent="-285750">
              <a:lnSpc>
                <a:spcPct val="110000"/>
              </a:lnSpc>
              <a:spcBef>
                <a:spcPts val="0"/>
              </a:spcBef>
              <a:spcAft>
                <a:spcPts val="400"/>
              </a:spcAft>
            </a:pPr>
            <a:r>
              <a:rPr lang="en-US" altLang="zh-CN" sz="2200" dirty="0"/>
              <a:t>The </a:t>
            </a:r>
            <a:r>
              <a:rPr lang="en-US" altLang="zh-CN" sz="2200" dirty="0" err="1"/>
              <a:t>tdocs</a:t>
            </a:r>
            <a:r>
              <a:rPr lang="en-US" altLang="zh-CN" sz="2200" dirty="0"/>
              <a:t> can be submitted during the meeting week i.e. no later than Wednesday in the meeting week (the first week in the case of a two-week meeting) (results updated after such deadline will not be reflected on the summary in that meeting )</a:t>
            </a:r>
          </a:p>
          <a:p>
            <a:pPr marL="1200150" lvl="4" indent="-285750">
              <a:lnSpc>
                <a:spcPct val="110000"/>
              </a:lnSpc>
              <a:spcBef>
                <a:spcPts val="0"/>
              </a:spcBef>
              <a:spcAft>
                <a:spcPts val="400"/>
              </a:spcAft>
            </a:pPr>
            <a:r>
              <a:rPr lang="en-US" altLang="zh-CN" sz="2200" dirty="0"/>
              <a:t>For </a:t>
            </a:r>
            <a:r>
              <a:rPr lang="en-US" altLang="zh-CN" sz="2200" dirty="0" err="1"/>
              <a:t>demod</a:t>
            </a:r>
            <a:r>
              <a:rPr lang="en-US" altLang="zh-CN" sz="2200" dirty="0"/>
              <a:t> and CSI reporting, maximum one summary </a:t>
            </a:r>
            <a:r>
              <a:rPr lang="en-US" altLang="zh-CN" sz="2200" dirty="0" err="1"/>
              <a:t>tdoc</a:t>
            </a:r>
            <a:r>
              <a:rPr lang="en-US" altLang="zh-CN" sz="2200" dirty="0"/>
              <a:t> per physical channel (for demodulation requirements) and per reporting content (for CSI requirements)</a:t>
            </a:r>
          </a:p>
          <a:p>
            <a:pPr marL="1200150" lvl="4" indent="-285750">
              <a:lnSpc>
                <a:spcPct val="110000"/>
              </a:lnSpc>
              <a:spcBef>
                <a:spcPts val="0"/>
              </a:spcBef>
              <a:spcAft>
                <a:spcPts val="400"/>
              </a:spcAft>
            </a:pPr>
            <a:endParaRPr lang="en-US" sz="2200" dirty="0">
              <a:solidFill>
                <a:srgbClr val="00B0F0"/>
              </a:solidFill>
            </a:endParaRPr>
          </a:p>
          <a:p>
            <a:pPr>
              <a:lnSpc>
                <a:spcPct val="100000"/>
              </a:lnSpc>
              <a:spcBef>
                <a:spcPts val="0"/>
              </a:spcBef>
              <a:spcAft>
                <a:spcPts val="400"/>
              </a:spcAft>
            </a:pPr>
            <a:r>
              <a:rPr lang="en-US" sz="2600" dirty="0" err="1"/>
              <a:t>Tdocs</a:t>
            </a:r>
            <a:r>
              <a:rPr lang="en-US" sz="2600" dirty="0"/>
              <a:t> for closed WIs which do not have dedicated maintenance agenda items, or TEIs</a:t>
            </a:r>
          </a:p>
          <a:p>
            <a:pPr marL="685800" lvl="3">
              <a:lnSpc>
                <a:spcPct val="110000"/>
              </a:lnSpc>
              <a:spcBef>
                <a:spcPts val="0"/>
              </a:spcBef>
              <a:spcAft>
                <a:spcPts val="400"/>
              </a:spcAft>
            </a:pPr>
            <a:r>
              <a:rPr lang="en-US" sz="2200" dirty="0"/>
              <a:t>Maximum one discussion paper per WI per company/organization</a:t>
            </a:r>
            <a:endParaRPr lang="en-US" sz="2200" dirty="0">
              <a:highlight>
                <a:srgbClr val="FFFF00"/>
              </a:highlight>
            </a:endParaRPr>
          </a:p>
          <a:p>
            <a:pPr marL="685800" lvl="3">
              <a:lnSpc>
                <a:spcPct val="110000"/>
              </a:lnSpc>
              <a:spcBef>
                <a:spcPts val="0"/>
              </a:spcBef>
              <a:spcAft>
                <a:spcPts val="400"/>
              </a:spcAft>
            </a:pPr>
            <a:r>
              <a:rPr lang="en-US" sz="2200" dirty="0"/>
              <a:t>No limit on the number of non-editorial CRs as along as the CRs are to make essential correction. </a:t>
            </a:r>
            <a:r>
              <a:rPr lang="en-US" sz="2200" dirty="0">
                <a:solidFill>
                  <a:srgbClr val="FF0000"/>
                </a:solidFill>
              </a:rPr>
              <a:t>Additional restrictions for selected AIs may be applied subject to RAN4 Chair decision.</a:t>
            </a:r>
          </a:p>
          <a:p>
            <a:pPr marL="914400" lvl="4" indent="0">
              <a:lnSpc>
                <a:spcPct val="110000"/>
              </a:lnSpc>
              <a:spcBef>
                <a:spcPts val="0"/>
              </a:spcBef>
              <a:spcAft>
                <a:spcPts val="400"/>
              </a:spcAft>
              <a:buNone/>
            </a:pPr>
            <a:endParaRPr lang="en-US" sz="2200" dirty="0"/>
          </a:p>
          <a:p>
            <a:pPr>
              <a:lnSpc>
                <a:spcPct val="100000"/>
              </a:lnSpc>
              <a:spcBef>
                <a:spcPts val="0"/>
              </a:spcBef>
              <a:spcAft>
                <a:spcPts val="400"/>
              </a:spcAft>
            </a:pPr>
            <a:r>
              <a:rPr lang="en-US" sz="2600" dirty="0" err="1"/>
              <a:t>Tdocs</a:t>
            </a:r>
            <a:r>
              <a:rPr lang="en-US" sz="2600" dirty="0"/>
              <a:t> for closed WIs or closed Core Part of ongoing WIs which have dedicated maintenance agenda items</a:t>
            </a:r>
          </a:p>
          <a:p>
            <a:pPr marL="685800" lvl="3">
              <a:lnSpc>
                <a:spcPct val="110000"/>
              </a:lnSpc>
              <a:spcBef>
                <a:spcPts val="0"/>
              </a:spcBef>
              <a:spcAft>
                <a:spcPts val="400"/>
              </a:spcAft>
            </a:pPr>
            <a:r>
              <a:rPr lang="en-US" sz="2200" dirty="0"/>
              <a:t>Maximum one discussion paper </a:t>
            </a:r>
            <a:r>
              <a:rPr lang="it-IT" sz="2200" dirty="0"/>
              <a:t>per AI per company/organization</a:t>
            </a:r>
          </a:p>
          <a:p>
            <a:pPr marL="685800" lvl="3">
              <a:lnSpc>
                <a:spcPct val="110000"/>
              </a:lnSpc>
              <a:spcBef>
                <a:spcPts val="0"/>
              </a:spcBef>
              <a:spcAft>
                <a:spcPts val="400"/>
              </a:spcAft>
            </a:pPr>
            <a:r>
              <a:rPr lang="en-US" sz="2200" dirty="0"/>
              <a:t>No limit on the number of non-editorial CRs as along as the CRs are to make essential corrections. </a:t>
            </a:r>
            <a:r>
              <a:rPr lang="en-US" sz="2200" dirty="0">
                <a:solidFill>
                  <a:srgbClr val="FF0000"/>
                </a:solidFill>
              </a:rPr>
              <a:t>Additional restrictions for selected AIs may be applied subject to RAN4 Chair decision.</a:t>
            </a:r>
          </a:p>
          <a:p>
            <a:pPr marL="457200" lvl="3" indent="0">
              <a:lnSpc>
                <a:spcPct val="110000"/>
              </a:lnSpc>
              <a:spcBef>
                <a:spcPts val="0"/>
              </a:spcBef>
              <a:spcAft>
                <a:spcPts val="400"/>
              </a:spcAft>
              <a:buNone/>
            </a:pPr>
            <a:endParaRPr lang="en-US" sz="1400" dirty="0">
              <a:solidFill>
                <a:srgbClr val="C00000"/>
              </a:solidFill>
            </a:endParaRPr>
          </a:p>
          <a:p>
            <a:pPr marL="685800" lvl="3">
              <a:lnSpc>
                <a:spcPct val="110000"/>
              </a:lnSpc>
              <a:spcBef>
                <a:spcPts val="0"/>
              </a:spcBef>
              <a:spcAft>
                <a:spcPts val="400"/>
              </a:spcAft>
            </a:pPr>
            <a:endParaRPr lang="en-US" sz="1400" dirty="0"/>
          </a:p>
        </p:txBody>
      </p:sp>
    </p:spTree>
    <p:extLst>
      <p:ext uri="{BB962C8B-B14F-4D97-AF65-F5344CB8AC3E}">
        <p14:creationId xmlns:p14="http://schemas.microsoft.com/office/powerpoint/2010/main" val="41202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R17 WIs (except Basket WIs)</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fontScale="92500" lnSpcReduction="20000"/>
          </a:bodyPr>
          <a:lstStyle/>
          <a:p>
            <a:pPr>
              <a:lnSpc>
                <a:spcPct val="100000"/>
              </a:lnSpc>
              <a:spcBef>
                <a:spcPts val="0"/>
              </a:spcBef>
              <a:spcAft>
                <a:spcPts val="400"/>
              </a:spcAft>
            </a:pPr>
            <a:r>
              <a:rPr lang="en-GB" sz="2400" dirty="0"/>
              <a:t>General</a:t>
            </a:r>
          </a:p>
          <a:p>
            <a:pPr marL="685800" lvl="2">
              <a:lnSpc>
                <a:spcPct val="100000"/>
              </a:lnSpc>
              <a:spcBef>
                <a:spcPts val="0"/>
              </a:spcBef>
              <a:spcAft>
                <a:spcPts val="400"/>
              </a:spcAft>
            </a:pPr>
            <a:r>
              <a:rPr lang="en-GB" sz="1800" dirty="0"/>
              <a:t>CRs shall not be submitted during early phase of non-spectrum WI (i.e. no CRs before </a:t>
            </a:r>
            <a:r>
              <a:rPr lang="en-US" sz="1800" dirty="0"/>
              <a:t>the start of the CR/TP preparation stage as agreed in the RAN4 work plan in Slide 3)</a:t>
            </a:r>
            <a:endParaRPr lang="en-GB" sz="1800" dirty="0"/>
          </a:p>
          <a:p>
            <a:pPr marL="685800" lvl="2">
              <a:lnSpc>
                <a:spcPct val="100000"/>
              </a:lnSpc>
              <a:spcBef>
                <a:spcPts val="0"/>
              </a:spcBef>
              <a:spcAft>
                <a:spcPts val="400"/>
              </a:spcAft>
            </a:pPr>
            <a:r>
              <a:rPr lang="en-GB" sz="1800" dirty="0"/>
              <a:t>Companies are encouraged to discuss and agree on the </a:t>
            </a:r>
            <a:r>
              <a:rPr lang="en-US" sz="1800" dirty="0"/>
              <a:t>CR work split which should at least include Big CR split. It is also allowed if companies want to further split the work under each Big CR</a:t>
            </a:r>
            <a:r>
              <a:rPr lang="en-GB" sz="1800" dirty="0"/>
              <a:t>.</a:t>
            </a:r>
          </a:p>
          <a:p>
            <a:pPr marL="0" lvl="1" indent="0">
              <a:lnSpc>
                <a:spcPct val="100000"/>
              </a:lnSpc>
              <a:spcBef>
                <a:spcPts val="0"/>
              </a:spcBef>
              <a:spcAft>
                <a:spcPts val="400"/>
              </a:spcAft>
              <a:buNone/>
            </a:pPr>
            <a:r>
              <a:rPr lang="en-GB" sz="2800" dirty="0"/>
              <a:t>   </a:t>
            </a:r>
            <a:endParaRPr lang="en-GB" sz="1400" dirty="0">
              <a:highlight>
                <a:srgbClr val="FFFF00"/>
              </a:highlight>
            </a:endParaRPr>
          </a:p>
          <a:p>
            <a:pPr>
              <a:lnSpc>
                <a:spcPct val="100000"/>
              </a:lnSpc>
              <a:spcBef>
                <a:spcPts val="0"/>
              </a:spcBef>
              <a:spcAft>
                <a:spcPts val="400"/>
              </a:spcAft>
            </a:pPr>
            <a:r>
              <a:rPr lang="en-US" sz="2400" dirty="0"/>
              <a:t>Big CR approach is adopted. </a:t>
            </a:r>
          </a:p>
          <a:p>
            <a:pPr lvl="1">
              <a:lnSpc>
                <a:spcPct val="100000"/>
              </a:lnSpc>
              <a:spcBef>
                <a:spcPts val="0"/>
              </a:spcBef>
              <a:spcAft>
                <a:spcPts val="400"/>
              </a:spcAft>
            </a:pPr>
            <a:r>
              <a:rPr lang="en-US" sz="18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8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600" dirty="0"/>
              <a:t>Draft CR shall be based on the latest version of big Draft CR.</a:t>
            </a:r>
          </a:p>
          <a:p>
            <a:pPr marL="685800" lvl="2">
              <a:lnSpc>
                <a:spcPct val="110000"/>
              </a:lnSpc>
              <a:spcBef>
                <a:spcPts val="0"/>
              </a:spcBef>
              <a:spcAft>
                <a:spcPts val="400"/>
              </a:spcAft>
            </a:pPr>
            <a:r>
              <a:rPr lang="en-GB" sz="18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600" dirty="0"/>
              <a:t>After each RAN plenary meeting, the big Draft CR, if needed, shall be updated based on the latest specification.</a:t>
            </a:r>
          </a:p>
          <a:p>
            <a:pPr marL="685800" lvl="2">
              <a:lnSpc>
                <a:spcPct val="110000"/>
              </a:lnSpc>
              <a:spcBef>
                <a:spcPts val="0"/>
              </a:spcBef>
              <a:spcAft>
                <a:spcPts val="400"/>
              </a:spcAft>
            </a:pPr>
            <a:r>
              <a:rPr lang="en-GB" sz="1800" dirty="0"/>
              <a:t>Towards the end of the WI, formal CRs will be provided by the sourcing company of big Draft CR</a:t>
            </a:r>
            <a:r>
              <a:rPr lang="en-US" sz="1800" strike="sngStrike" dirty="0"/>
              <a:t> </a:t>
            </a:r>
          </a:p>
          <a:p>
            <a:pPr marL="685800" lvl="2">
              <a:lnSpc>
                <a:spcPct val="110000"/>
              </a:lnSpc>
              <a:spcBef>
                <a:spcPts val="0"/>
              </a:spcBef>
              <a:spcAft>
                <a:spcPts val="400"/>
              </a:spcAft>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1513954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R16 Perf Part that will start in Aug. or later</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a:bodyPr>
          <a:lstStyle/>
          <a:p>
            <a:pPr>
              <a:lnSpc>
                <a:spcPct val="100000"/>
              </a:lnSpc>
              <a:spcBef>
                <a:spcPts val="0"/>
              </a:spcBef>
              <a:spcAft>
                <a:spcPts val="400"/>
              </a:spcAft>
            </a:pPr>
            <a:r>
              <a:rPr lang="en-GB" sz="2400" dirty="0"/>
              <a:t>General</a:t>
            </a:r>
          </a:p>
          <a:p>
            <a:pPr marL="685800" lvl="2">
              <a:lnSpc>
                <a:spcPct val="100000"/>
              </a:lnSpc>
              <a:spcBef>
                <a:spcPts val="0"/>
              </a:spcBef>
              <a:spcAft>
                <a:spcPts val="400"/>
              </a:spcAft>
            </a:pPr>
            <a:r>
              <a:rPr lang="en-US" sz="1800" dirty="0"/>
              <a:t>Companies are encouraged to discuss and agree on the CR work split which should at least include Big CR split. It is also allowed if companies want to further split the work under each Big CR.</a:t>
            </a:r>
          </a:p>
          <a:p>
            <a:pPr marL="0" lvl="1" indent="0">
              <a:lnSpc>
                <a:spcPct val="100000"/>
              </a:lnSpc>
              <a:spcBef>
                <a:spcPts val="0"/>
              </a:spcBef>
              <a:spcAft>
                <a:spcPts val="400"/>
              </a:spcAft>
              <a:buNone/>
            </a:pPr>
            <a:r>
              <a:rPr lang="en-GB" sz="2800" dirty="0"/>
              <a:t>   </a:t>
            </a:r>
            <a:endParaRPr lang="en-GB" sz="1400" dirty="0">
              <a:highlight>
                <a:srgbClr val="FFFF00"/>
              </a:highlight>
            </a:endParaRPr>
          </a:p>
          <a:p>
            <a:pPr>
              <a:lnSpc>
                <a:spcPct val="100000"/>
              </a:lnSpc>
              <a:spcBef>
                <a:spcPts val="0"/>
              </a:spcBef>
              <a:spcAft>
                <a:spcPts val="400"/>
              </a:spcAft>
            </a:pPr>
            <a:r>
              <a:rPr lang="en-US" sz="2400" dirty="0"/>
              <a:t>The big CR approach as shown on page 6 is adopted</a:t>
            </a:r>
          </a:p>
          <a:p>
            <a:pPr marL="685800" lvl="2">
              <a:lnSpc>
                <a:spcPct val="110000"/>
              </a:lnSpc>
              <a:spcBef>
                <a:spcPts val="0"/>
              </a:spcBef>
              <a:spcAft>
                <a:spcPts val="400"/>
              </a:spcAft>
            </a:pPr>
            <a:r>
              <a:rPr lang="en-US" sz="1800" dirty="0"/>
              <a:t>In the event that the CR split, or work split including test cases split, was already agreed, the usual CR approach can continue to be used, i.e. companies submit individual CRs per the work split agreement.</a:t>
            </a:r>
          </a:p>
          <a:p>
            <a:pPr marL="685800" lvl="2">
              <a:lnSpc>
                <a:spcPct val="110000"/>
              </a:lnSpc>
              <a:spcBef>
                <a:spcPts val="0"/>
              </a:spcBef>
              <a:spcAft>
                <a:spcPts val="400"/>
              </a:spcAft>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663689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R16 open WIs (except R16 Perf Part that will start in Aug. or later)</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a:bodyPr>
          <a:lstStyle/>
          <a:p>
            <a:pPr>
              <a:lnSpc>
                <a:spcPct val="100000"/>
              </a:lnSpc>
              <a:spcBef>
                <a:spcPts val="0"/>
              </a:spcBef>
              <a:spcAft>
                <a:spcPts val="400"/>
              </a:spcAft>
            </a:pPr>
            <a:r>
              <a:rPr lang="en-GB" dirty="0"/>
              <a:t>General</a:t>
            </a:r>
          </a:p>
          <a:p>
            <a:pPr marL="685800" lvl="2">
              <a:lnSpc>
                <a:spcPct val="100000"/>
              </a:lnSpc>
              <a:spcBef>
                <a:spcPts val="0"/>
              </a:spcBef>
              <a:spcAft>
                <a:spcPts val="400"/>
              </a:spcAft>
            </a:pPr>
            <a:r>
              <a:rPr lang="en-GB" dirty="0"/>
              <a:t>If useful, companies are encouraged to discuss and agree on the CR/TP topic split for Perf Part to avoid duplicate efforts</a:t>
            </a:r>
          </a:p>
          <a:p>
            <a:pPr lvl="2">
              <a:lnSpc>
                <a:spcPct val="100000"/>
              </a:lnSpc>
              <a:spcBef>
                <a:spcPts val="0"/>
              </a:spcBef>
              <a:spcAft>
                <a:spcPts val="400"/>
              </a:spcAft>
            </a:pPr>
            <a:endParaRPr lang="en-GB" sz="1600" dirty="0">
              <a:highlight>
                <a:srgbClr val="FFFF00"/>
              </a:highlight>
            </a:endParaRPr>
          </a:p>
          <a:p>
            <a:pPr>
              <a:lnSpc>
                <a:spcPct val="100000"/>
              </a:lnSpc>
              <a:spcBef>
                <a:spcPts val="0"/>
              </a:spcBef>
              <a:spcAft>
                <a:spcPts val="400"/>
              </a:spcAft>
            </a:pPr>
            <a:r>
              <a:rPr lang="en-US" dirty="0"/>
              <a:t>Current CR approach is still used with CR cap</a:t>
            </a:r>
          </a:p>
          <a:p>
            <a:pPr marL="685800" lvl="2">
              <a:lnSpc>
                <a:spcPct val="110000"/>
              </a:lnSpc>
              <a:spcBef>
                <a:spcPts val="0"/>
              </a:spcBef>
              <a:spcAft>
                <a:spcPts val="400"/>
              </a:spcAft>
            </a:pPr>
            <a:r>
              <a:rPr lang="en-GB" dirty="0"/>
              <a:t>Maximum one Draft CR or CR (but not both) </a:t>
            </a:r>
            <a:r>
              <a:rPr lang="en-US" dirty="0"/>
              <a:t>or TP (in the case that a TS/TR is not yet under change control) </a:t>
            </a:r>
            <a:r>
              <a:rPr lang="en-GB" dirty="0"/>
              <a:t>per specification per AI per company/organization. Such cap does not apply to Mirror CRs. </a:t>
            </a:r>
          </a:p>
          <a:p>
            <a:pPr marL="914400" lvl="2" indent="0">
              <a:lnSpc>
                <a:spcPct val="100000"/>
              </a:lnSpc>
              <a:spcBef>
                <a:spcPts val="0"/>
              </a:spcBef>
              <a:spcAft>
                <a:spcPts val="400"/>
              </a:spcAft>
              <a:buNone/>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1367934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BF183-E7C7-41F6-895B-74C54FC66018}"/>
              </a:ext>
            </a:extLst>
          </p:cNvPr>
          <p:cNvSpPr>
            <a:spLocks noGrp="1"/>
          </p:cNvSpPr>
          <p:nvPr>
            <p:ph type="title"/>
          </p:nvPr>
        </p:nvSpPr>
        <p:spPr>
          <a:xfrm>
            <a:off x="728472" y="94869"/>
            <a:ext cx="10515600" cy="1325563"/>
          </a:xfrm>
        </p:spPr>
        <p:txBody>
          <a:bodyPr/>
          <a:lstStyle/>
          <a:p>
            <a:r>
              <a:rPr lang="en-US" dirty="0" err="1"/>
              <a:t>Tdoc</a:t>
            </a:r>
            <a:r>
              <a:rPr lang="en-US" dirty="0"/>
              <a:t> Cap Summary</a:t>
            </a:r>
          </a:p>
        </p:txBody>
      </p:sp>
      <p:graphicFrame>
        <p:nvGraphicFramePr>
          <p:cNvPr id="4" name="Table 4">
            <a:extLst>
              <a:ext uri="{FF2B5EF4-FFF2-40B4-BE49-F238E27FC236}">
                <a16:creationId xmlns:a16="http://schemas.microsoft.com/office/drawing/2014/main" id="{9BD7303F-7976-44A0-85D0-F132632B58C7}"/>
              </a:ext>
            </a:extLst>
          </p:cNvPr>
          <p:cNvGraphicFramePr>
            <a:graphicFrameLocks noGrp="1"/>
          </p:cNvGraphicFramePr>
          <p:nvPr>
            <p:ph idx="1"/>
            <p:extLst>
              <p:ext uri="{D42A27DB-BD31-4B8C-83A1-F6EECF244321}">
                <p14:modId xmlns:p14="http://schemas.microsoft.com/office/powerpoint/2010/main" val="3375078709"/>
              </p:ext>
            </p:extLst>
          </p:nvPr>
        </p:nvGraphicFramePr>
        <p:xfrm>
          <a:off x="493774" y="1058426"/>
          <a:ext cx="11297920" cy="484632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val="4156559223"/>
                    </a:ext>
                  </a:extLst>
                </a:gridCol>
                <a:gridCol w="1607208">
                  <a:extLst>
                    <a:ext uri="{9D8B030D-6E8A-4147-A177-3AD203B41FA5}">
                      <a16:colId xmlns:a16="http://schemas.microsoft.com/office/drawing/2014/main" val="462940323"/>
                    </a:ext>
                  </a:extLst>
                </a:gridCol>
                <a:gridCol w="1556183">
                  <a:extLst>
                    <a:ext uri="{9D8B030D-6E8A-4147-A177-3AD203B41FA5}">
                      <a16:colId xmlns:a16="http://schemas.microsoft.com/office/drawing/2014/main" val="3603255912"/>
                    </a:ext>
                  </a:extLst>
                </a:gridCol>
                <a:gridCol w="955252">
                  <a:extLst>
                    <a:ext uri="{9D8B030D-6E8A-4147-A177-3AD203B41FA5}">
                      <a16:colId xmlns:a16="http://schemas.microsoft.com/office/drawing/2014/main" val="3424086345"/>
                    </a:ext>
                  </a:extLst>
                </a:gridCol>
                <a:gridCol w="1522877">
                  <a:extLst>
                    <a:ext uri="{9D8B030D-6E8A-4147-A177-3AD203B41FA5}">
                      <a16:colId xmlns:a16="http://schemas.microsoft.com/office/drawing/2014/main" val="3954126432"/>
                    </a:ext>
                  </a:extLst>
                </a:gridCol>
                <a:gridCol w="1841767">
                  <a:extLst>
                    <a:ext uri="{9D8B030D-6E8A-4147-A177-3AD203B41FA5}">
                      <a16:colId xmlns:a16="http://schemas.microsoft.com/office/drawing/2014/main" val="2852631578"/>
                    </a:ext>
                  </a:extLst>
                </a:gridCol>
                <a:gridCol w="1841767">
                  <a:extLst>
                    <a:ext uri="{9D8B030D-6E8A-4147-A177-3AD203B41FA5}">
                      <a16:colId xmlns:a16="http://schemas.microsoft.com/office/drawing/2014/main" val="903840871"/>
                    </a:ext>
                  </a:extLst>
                </a:gridCol>
              </a:tblGrid>
              <a:tr h="370840">
                <a:tc>
                  <a:txBody>
                    <a:bodyPr/>
                    <a:lstStyle/>
                    <a:p>
                      <a:endParaRPr lang="en-US" sz="1200" dirty="0"/>
                    </a:p>
                  </a:txBody>
                  <a:tcPr/>
                </a:tc>
                <a:tc>
                  <a:txBody>
                    <a:bodyPr/>
                    <a:lstStyle/>
                    <a:p>
                      <a:r>
                        <a:rPr lang="en-US" sz="1200" b="1" kern="1200" dirty="0">
                          <a:solidFill>
                            <a:schemeClr val="lt1"/>
                          </a:solidFill>
                          <a:latin typeface="+mn-lt"/>
                          <a:ea typeface="+mn-ea"/>
                          <a:cs typeface="+mn-cs"/>
                        </a:rPr>
                        <a:t>Work plan (exempt from </a:t>
                      </a:r>
                      <a:r>
                        <a:rPr lang="en-US" sz="1200" b="1" kern="1200" dirty="0" err="1">
                          <a:solidFill>
                            <a:schemeClr val="lt1"/>
                          </a:solidFill>
                          <a:latin typeface="+mn-lt"/>
                          <a:ea typeface="+mn-ea"/>
                          <a:cs typeface="+mn-cs"/>
                        </a:rPr>
                        <a:t>tdoc</a:t>
                      </a:r>
                      <a:r>
                        <a:rPr lang="en-US" sz="1200" b="1" kern="1200" dirty="0">
                          <a:solidFill>
                            <a:schemeClr val="lt1"/>
                          </a:solidFill>
                          <a:latin typeface="+mn-lt"/>
                          <a:ea typeface="+mn-ea"/>
                          <a:cs typeface="+mn-cs"/>
                        </a:rPr>
                        <a:t> cap)</a:t>
                      </a:r>
                    </a:p>
                  </a:txBody>
                  <a:tcPr/>
                </a:tc>
                <a:tc>
                  <a:txBody>
                    <a:bodyPr/>
                    <a:lstStyle/>
                    <a:p>
                      <a:r>
                        <a:rPr lang="en-US" sz="1200" b="1" kern="1200" dirty="0">
                          <a:solidFill>
                            <a:schemeClr val="lt1"/>
                          </a:solidFill>
                          <a:latin typeface="+mn-lt"/>
                          <a:ea typeface="+mn-ea"/>
                          <a:cs typeface="+mn-cs"/>
                        </a:rPr>
                        <a:t>Discussion paper (If applicable, the companion TP shall be embedded in the discussion paper)</a:t>
                      </a:r>
                    </a:p>
                  </a:txBody>
                  <a:tcPr/>
                </a:tc>
                <a:tc>
                  <a:txBody>
                    <a:bodyPr/>
                    <a:lstStyle/>
                    <a:p>
                      <a:r>
                        <a:rPr lang="en-US" sz="1200" b="1" kern="1200" dirty="0">
                          <a:solidFill>
                            <a:schemeClr val="lt1"/>
                          </a:solidFill>
                          <a:latin typeface="+mn-lt"/>
                          <a:ea typeface="+mn-ea"/>
                          <a:cs typeface="+mn-cs"/>
                        </a:rPr>
                        <a:t>Simulation results paper</a:t>
                      </a:r>
                    </a:p>
                  </a:txBody>
                  <a:tcPr/>
                </a:tc>
                <a:tc>
                  <a:txBody>
                    <a:bodyPr/>
                    <a:lstStyle/>
                    <a:p>
                      <a:r>
                        <a:rPr lang="en-US" sz="1200" b="1" kern="1200" dirty="0">
                          <a:solidFill>
                            <a:schemeClr val="lt1"/>
                          </a:solidFill>
                          <a:latin typeface="+mn-lt"/>
                          <a:ea typeface="+mn-ea"/>
                          <a:cs typeface="+mn-cs"/>
                        </a:rPr>
                        <a:t>Draft LS (If applicable, shall be embedded in the companion discussion paper)</a:t>
                      </a:r>
                    </a:p>
                  </a:txBody>
                  <a:tcPr/>
                </a:tc>
                <a:tc>
                  <a:txBody>
                    <a:bodyPr/>
                    <a:lstStyle/>
                    <a:p>
                      <a:r>
                        <a:rPr lang="en-US" sz="1200" b="1" kern="1200" dirty="0">
                          <a:solidFill>
                            <a:schemeClr val="lt1"/>
                          </a:solidFill>
                          <a:latin typeface="+mn-lt"/>
                          <a:ea typeface="+mn-ea"/>
                          <a:cs typeface="+mn-cs"/>
                        </a:rPr>
                        <a:t>Draft CR or CR or TP (in the case that a TS/TR is not yet under change control) </a:t>
                      </a:r>
                    </a:p>
                    <a:p>
                      <a:r>
                        <a:rPr lang="en-US" sz="1200" b="1" kern="1200" dirty="0">
                          <a:solidFill>
                            <a:schemeClr val="lt1"/>
                          </a:solidFill>
                          <a:latin typeface="+mn-lt"/>
                          <a:ea typeface="+mn-ea"/>
                          <a:cs typeface="+mn-cs"/>
                        </a:rPr>
                        <a:t>(TR/TS skeleton, updated TR/TS, and mirror CRs are exempt from </a:t>
                      </a:r>
                      <a:r>
                        <a:rPr lang="en-US" sz="1200" b="1" kern="1200" dirty="0" err="1">
                          <a:solidFill>
                            <a:schemeClr val="lt1"/>
                          </a:solidFill>
                          <a:latin typeface="+mn-lt"/>
                          <a:ea typeface="+mn-ea"/>
                          <a:cs typeface="+mn-cs"/>
                        </a:rPr>
                        <a:t>tdoc</a:t>
                      </a:r>
                      <a:r>
                        <a:rPr lang="en-US" sz="1200" b="1" kern="1200" dirty="0">
                          <a:solidFill>
                            <a:schemeClr val="lt1"/>
                          </a:solidFill>
                          <a:latin typeface="+mn-lt"/>
                          <a:ea typeface="+mn-ea"/>
                          <a:cs typeface="+mn-cs"/>
                        </a:rPr>
                        <a:t> cap)</a:t>
                      </a:r>
                    </a:p>
                  </a:txBody>
                  <a:tcPr/>
                </a:tc>
                <a:tc>
                  <a:txBody>
                    <a:bodyPr/>
                    <a:lstStyle/>
                    <a:p>
                      <a:r>
                        <a:rPr lang="en-US" sz="1200" b="1" kern="1200" dirty="0">
                          <a:solidFill>
                            <a:schemeClr val="lt1"/>
                          </a:solidFill>
                          <a:latin typeface="+mn-lt"/>
                          <a:ea typeface="+mn-ea"/>
                          <a:cs typeface="+mn-cs"/>
                        </a:rPr>
                        <a:t>Big CR approach</a:t>
                      </a:r>
                    </a:p>
                  </a:txBody>
                  <a:tcPr/>
                </a:tc>
                <a:extLst>
                  <a:ext uri="{0D108BD9-81ED-4DB2-BD59-A6C34878D82A}">
                    <a16:rowId xmlns:a16="http://schemas.microsoft.com/office/drawing/2014/main" val="4178362938"/>
                  </a:ext>
                </a:extLst>
              </a:tr>
              <a:tr h="370840">
                <a:tc>
                  <a:txBody>
                    <a:bodyPr/>
                    <a:lstStyle/>
                    <a:p>
                      <a:r>
                        <a:rPr lang="en-US" sz="1200" dirty="0"/>
                        <a:t>Open R16 WIs whose Core Part is not completed yet or open R16 Perf. only WIs</a:t>
                      </a:r>
                    </a:p>
                  </a:txBody>
                  <a:tcPr/>
                </a:tc>
                <a:tc>
                  <a:txBody>
                    <a:bodyPr/>
                    <a:lstStyle/>
                    <a:p>
                      <a:r>
                        <a:rPr lang="en-US" sz="1200" dirty="0"/>
                        <a:t>Encouraged for Perf Part if it has not started yet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1 per spec / AI / company</a:t>
                      </a:r>
                    </a:p>
                    <a:p>
                      <a:r>
                        <a:rPr lang="en-US" sz="1200" dirty="0"/>
                        <a:t>No cap for formal CRs at the end of WI as per work plan</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Big</a:t>
                      </a:r>
                      <a:r>
                        <a:rPr lang="en-US" sz="1200" baseline="0" dirty="0">
                          <a:solidFill>
                            <a:schemeClr val="tx1"/>
                          </a:solidFill>
                        </a:rPr>
                        <a:t> CR approach adopted for R16 Perf Part that will start in August or later (slide 7)</a:t>
                      </a:r>
                      <a:endParaRPr lang="en-US" sz="1200" dirty="0">
                        <a:solidFill>
                          <a:schemeClr val="tx1"/>
                        </a:solidFill>
                      </a:endParaRPr>
                    </a:p>
                    <a:p>
                      <a:endParaRPr lang="en-US" sz="1200" dirty="0">
                        <a:solidFill>
                          <a:schemeClr val="tx1"/>
                        </a:solidFill>
                      </a:endParaRPr>
                    </a:p>
                  </a:txBody>
                  <a:tcPr/>
                </a:tc>
                <a:extLst>
                  <a:ext uri="{0D108BD9-81ED-4DB2-BD59-A6C34878D82A}">
                    <a16:rowId xmlns:a16="http://schemas.microsoft.com/office/drawing/2014/main" val="2742886335"/>
                  </a:ext>
                </a:extLst>
              </a:tr>
              <a:tr h="370840">
                <a:tc>
                  <a:txBody>
                    <a:bodyPr/>
                    <a:lstStyle/>
                    <a:p>
                      <a:r>
                        <a:rPr lang="en-US" sz="1200" dirty="0"/>
                        <a:t>R17 WI/SIs</a:t>
                      </a:r>
                    </a:p>
                  </a:txBody>
                  <a:tcPr/>
                </a:tc>
                <a:tc>
                  <a:txBody>
                    <a:bodyPr/>
                    <a:lstStyle/>
                    <a:p>
                      <a:pPr marL="285750" indent="-285750">
                        <a:buFont typeface="Arial" panose="020B0604020202020204" pitchFamily="34" charset="0"/>
                        <a:buChar char="•"/>
                      </a:pPr>
                      <a:r>
                        <a:rPr lang="en-US" sz="1200" dirty="0"/>
                        <a:t>Required for non-spectrum WI/SIs</a:t>
                      </a:r>
                    </a:p>
                    <a:p>
                      <a:pPr marL="285750" indent="-285750">
                        <a:buFont typeface="Arial" panose="020B0604020202020204" pitchFamily="34" charset="0"/>
                        <a:buChar char="•"/>
                      </a:pPr>
                      <a:r>
                        <a:rPr lang="en-US" sz="120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Big CR approach applied for non-basket WIs (slide 6)</a:t>
                      </a:r>
                    </a:p>
                    <a:p>
                      <a:pPr marL="0" algn="l" defTabSz="914400" rtl="0" eaLnBrk="1" latinLnBrk="0" hangingPunct="1"/>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114264420"/>
                  </a:ext>
                </a:extLst>
              </a:tr>
              <a:tr h="370840">
                <a:tc>
                  <a:txBody>
                    <a:bodyPr/>
                    <a:lstStyle/>
                    <a:p>
                      <a:r>
                        <a:rPr lang="en-US" sz="1200" dirty="0"/>
                        <a:t>Closed WIs which do not have dedicated maintenance agenda items, or TEIs</a:t>
                      </a:r>
                    </a:p>
                  </a:txBody>
                  <a:tcPr/>
                </a:tc>
                <a:tc>
                  <a:txBody>
                    <a:bodyPr/>
                    <a:lstStyle/>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WI</a:t>
                      </a:r>
                      <a:endParaRPr lang="en-US" sz="1200" strike="sngStrike" dirty="0">
                        <a:solidFill>
                          <a:srgbClr val="FF0000"/>
                        </a:solidFill>
                        <a:effectLst/>
                      </a:endParaRPr>
                    </a:p>
                    <a:p>
                      <a:endParaRPr lang="en-US" sz="1200" dirty="0"/>
                    </a:p>
                  </a:txBody>
                  <a:tcPr/>
                </a:tc>
                <a:tc>
                  <a:txBody>
                    <a:bodyPr/>
                    <a:lstStyle/>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No cap for essential changes</a:t>
                      </a:r>
                    </a:p>
                  </a:txBody>
                  <a:tcPr/>
                </a:tc>
                <a:tc>
                  <a:txBody>
                    <a:bodyPr/>
                    <a:lstStyle/>
                    <a:p>
                      <a:endParaRPr lang="en-US" sz="1200" dirty="0"/>
                    </a:p>
                  </a:txBody>
                  <a:tcPr/>
                </a:tc>
                <a:extLst>
                  <a:ext uri="{0D108BD9-81ED-4DB2-BD59-A6C34878D82A}">
                    <a16:rowId xmlns:a16="http://schemas.microsoft.com/office/drawing/2014/main" val="3239426698"/>
                  </a:ext>
                </a:extLst>
              </a:tr>
              <a:tr h="370840">
                <a:tc>
                  <a:txBody>
                    <a:bodyPr/>
                    <a:lstStyle/>
                    <a:p>
                      <a:r>
                        <a:rPr lang="en-US" sz="1200" dirty="0"/>
                        <a:t>Closed WIs or closed Core Part which have dedicated maintenance agenda items</a:t>
                      </a:r>
                    </a:p>
                  </a:txBody>
                  <a:tcPr/>
                </a:tc>
                <a:tc>
                  <a:txBody>
                    <a:bodyPr/>
                    <a:lstStyle/>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No cap for essential changes</a:t>
                      </a:r>
                    </a:p>
                  </a:txBody>
                  <a:tcPr/>
                </a:tc>
                <a:tc>
                  <a:txBody>
                    <a:bodyPr/>
                    <a:lstStyle/>
                    <a:p>
                      <a:endParaRPr lang="en-US" sz="1200" dirty="0"/>
                    </a:p>
                  </a:txBody>
                  <a:tcPr/>
                </a:tc>
                <a:extLst>
                  <a:ext uri="{0D108BD9-81ED-4DB2-BD59-A6C34878D82A}">
                    <a16:rowId xmlns:a16="http://schemas.microsoft.com/office/drawing/2014/main" val="1648653172"/>
                  </a:ext>
                </a:extLst>
              </a:tr>
            </a:tbl>
          </a:graphicData>
        </a:graphic>
      </p:graphicFrame>
      <p:sp>
        <p:nvSpPr>
          <p:cNvPr id="6" name="TextBox 5">
            <a:extLst>
              <a:ext uri="{FF2B5EF4-FFF2-40B4-BE49-F238E27FC236}">
                <a16:creationId xmlns:a16="http://schemas.microsoft.com/office/drawing/2014/main" id="{9B9BE2F0-C5D0-430B-9602-829055BCB6E6}"/>
              </a:ext>
            </a:extLst>
          </p:cNvPr>
          <p:cNvSpPr txBox="1"/>
          <p:nvPr/>
        </p:nvSpPr>
        <p:spPr>
          <a:xfrm>
            <a:off x="523240" y="6023340"/>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spTree>
    <p:extLst>
      <p:ext uri="{BB962C8B-B14F-4D97-AF65-F5344CB8AC3E}">
        <p14:creationId xmlns:p14="http://schemas.microsoft.com/office/powerpoint/2010/main" val="876467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B11F7D-8635-4780-BD85-ADEC64483EAD}">
  <ds:schemaRefs>
    <ds:schemaRef ds:uri="http://schemas.microsoft.com/sharepoint/v3/contenttype/forms"/>
  </ds:schemaRefs>
</ds:datastoreItem>
</file>

<file path=customXml/itemProps2.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DB0B6A-25BA-4E71-A957-D4E50ACACCA7}">
  <ds:schemaRefs>
    <ds:schemaRef ds:uri="http://schemas.microsoft.com/office/2006/documentManagement/types"/>
    <ds:schemaRef ds:uri="http://purl.org/dc/dcmitype/"/>
    <ds:schemaRef ds:uri="http://schemas.microsoft.com/office/infopath/2007/PartnerControls"/>
    <ds:schemaRef ds:uri="http://purl.org/dc/elements/1.1/"/>
    <ds:schemaRef ds:uri="a915fe38-2618-47b6-8303-829fb71466d5"/>
    <ds:schemaRef ds:uri="http://schemas.microsoft.com/office/2006/metadata/properties"/>
    <ds:schemaRef ds:uri="23d77754-4ccc-4c57-9291-cab09e81894a"/>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9594</TotalTime>
  <Words>1996</Words>
  <Application>Microsoft Office PowerPoint</Application>
  <PresentationFormat>Widescreen</PresentationFormat>
  <Paragraphs>154</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RAN4 Meeting Efficiency Improvements</vt:lpstr>
      <vt:lpstr>When to apply</vt:lpstr>
      <vt:lpstr>SI/WI RAN4 Work Plans</vt:lpstr>
      <vt:lpstr>Tdoc Submission (1)</vt:lpstr>
      <vt:lpstr>Tdoc Submission (2)</vt:lpstr>
      <vt:lpstr>CR Handling for R17 WIs (except Basket WIs)</vt:lpstr>
      <vt:lpstr>CR Handling for R16 Perf Part that will start in Aug. or later</vt:lpstr>
      <vt:lpstr>CR Handling for R16 open WIs (except R16 Perf Part that will start in Aug. or later)</vt:lpstr>
      <vt:lpstr>Tdoc Cap Summary</vt:lpstr>
      <vt:lpstr>CR Quality Control</vt:lpstr>
      <vt:lpstr>Big CR preparation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Andrey</cp:lastModifiedBy>
  <cp:revision>96</cp:revision>
  <dcterms:created xsi:type="dcterms:W3CDTF">2020-03-19T13:43:04Z</dcterms:created>
  <dcterms:modified xsi:type="dcterms:W3CDTF">2021-03-22T06:48:12Z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ies>
</file>