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4"/>
  </p:sldMasterIdLst>
  <p:notesMasterIdLst>
    <p:notesMasterId r:id="rId7"/>
  </p:notesMasterIdLst>
  <p:sldIdLst>
    <p:sldId id="256" r:id="rId5"/>
    <p:sldId id="270" r:id="rId6"/>
  </p:sldIdLst>
  <p:sldSz cx="12192000" cy="6858000"/>
  <p:notesSz cx="6858000" cy="9144000"/>
  <p:custDataLst>
    <p:tags r:id="rId8"/>
  </p:custData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8" autoAdjust="0"/>
    <p:restoredTop sz="85952" autoAdjust="0"/>
  </p:normalViewPr>
  <p:slideViewPr>
    <p:cSldViewPr snapToGrid="0">
      <p:cViewPr varScale="1">
        <p:scale>
          <a:sx n="112" d="100"/>
          <a:sy n="112" d="100"/>
        </p:scale>
        <p:origin x="12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6CD66-0BB1-479E-B3A6-317F33F6BC82}" type="datetimeFigureOut">
              <a:rPr lang="en-US" smtClean="0"/>
              <a:t>4/2/21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D8C2C-B190-48CE-9ACC-5550FD6E6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641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780" y="1605307"/>
            <a:ext cx="10904220" cy="2387600"/>
          </a:xfrm>
        </p:spPr>
        <p:txBody>
          <a:bodyPr>
            <a:normAutofit/>
          </a:bodyPr>
          <a:lstStyle/>
          <a:p>
            <a:r>
              <a:rPr lang="en-US" altLang="ja-JP" dirty="0"/>
              <a:t>TR38.884 work split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  <a:cs typeface="Calibri" panose="020F0502020204030204" pitchFamily="34" charset="0"/>
              </a:rPr>
              <a:t>Apple, vivo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111139" y="149516"/>
            <a:ext cx="64074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3GPP TSG-RAN WG4 Meeting #98bis-e</a:t>
            </a:r>
          </a:p>
          <a:p>
            <a:pPr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Electronic Meeting, 12 – 20 April, 2021</a:t>
            </a:r>
          </a:p>
          <a:p>
            <a:pPr>
              <a:spcAft>
                <a:spcPts val="600"/>
              </a:spcAft>
            </a:pPr>
            <a:r>
              <a:rPr lang="en-US" altLang="zh-TW" b="1" dirty="0">
                <a:latin typeface="Calibri" panose="020F0502020204030204" pitchFamily="34" charset="0"/>
                <a:cs typeface="Calibri" panose="020F0502020204030204" pitchFamily="34" charset="0"/>
              </a:rPr>
              <a:t>Agenda Item: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9.1.1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37387D3-A9C4-44CC-9049-38D5934BE842}"/>
              </a:ext>
            </a:extLst>
          </p:cNvPr>
          <p:cNvSpPr txBox="1"/>
          <p:nvPr/>
        </p:nvSpPr>
        <p:spPr>
          <a:xfrm>
            <a:off x="9577969" y="149516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R4-2104898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S_Classification_Standard">
            <a:extLst>
              <a:ext uri="{FF2B5EF4-FFF2-40B4-BE49-F238E27FC236}">
                <a16:creationId xmlns:a16="http://schemas.microsoft.com/office/drawing/2014/main" id="{6694CF2F-6A85-4ECD-9B67-1246ED82B771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t">
            <a:normAutofit/>
          </a:bodyPr>
          <a:lstStyle/>
          <a:p>
            <a:r>
              <a:rPr lang="en-US" dirty="0"/>
              <a:t>Proposed work split for TR drafting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330" y="4514850"/>
            <a:ext cx="11361420" cy="2244256"/>
          </a:xfrm>
        </p:spPr>
        <p:txBody>
          <a:bodyPr>
            <a:normAutofit/>
          </a:bodyPr>
          <a:lstStyle/>
          <a:p>
            <a:r>
              <a:rPr lang="en-US" altLang="ja-JP" dirty="0"/>
              <a:t>This work split is separate from WF assignments, since that is very much topic driven depending on the meeting and major issues which come up.</a:t>
            </a:r>
          </a:p>
          <a:p>
            <a:r>
              <a:rPr lang="en-US" altLang="ja-JP" dirty="0"/>
              <a:t>Clause numbering takes the removal of the 256QAM objective into account (please see R4-2104897)</a:t>
            </a:r>
          </a:p>
        </p:txBody>
      </p:sp>
      <p:sp>
        <p:nvSpPr>
          <p:cNvPr id="7" name="Rectangle 6"/>
          <p:cNvSpPr/>
          <p:nvPr/>
        </p:nvSpPr>
        <p:spPr>
          <a:xfrm>
            <a:off x="-737937" y="497535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974D990-EC42-4CDA-994A-C813DE2217F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8958715-D9D2-3D4E-BF02-C26770846C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598818"/>
              </p:ext>
            </p:extLst>
          </p:nvPr>
        </p:nvGraphicFramePr>
        <p:xfrm>
          <a:off x="1531620" y="1073626"/>
          <a:ext cx="9006840" cy="3130558"/>
        </p:xfrm>
        <a:graphic>
          <a:graphicData uri="http://schemas.openxmlformats.org/drawingml/2006/table">
            <a:tbl>
              <a:tblPr/>
              <a:tblGrid>
                <a:gridCol w="7114219">
                  <a:extLst>
                    <a:ext uri="{9D8B030D-6E8A-4147-A177-3AD203B41FA5}">
                      <a16:colId xmlns:a16="http://schemas.microsoft.com/office/drawing/2014/main" val="369326766"/>
                    </a:ext>
                  </a:extLst>
                </a:gridCol>
                <a:gridCol w="1892621">
                  <a:extLst>
                    <a:ext uri="{9D8B030D-6E8A-4147-A177-3AD203B41FA5}">
                      <a16:colId xmlns:a16="http://schemas.microsoft.com/office/drawing/2014/main" val="2440558429"/>
                    </a:ext>
                  </a:extLst>
                </a:gridCol>
              </a:tblGrid>
              <a:tr h="96118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Clause</a:t>
                      </a:r>
                      <a:endParaRPr lang="en-US" sz="1400" dirty="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A4A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TP Editor Company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A4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7042088"/>
                  </a:ext>
                </a:extLst>
              </a:tr>
              <a:tr h="171341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5.1         High DL power and low UL power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Keysight and R&amp;S (1)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700557"/>
                  </a:ext>
                </a:extLst>
              </a:tr>
              <a:tr h="246563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5.2         Polarizaton basis mismatch between the UE and DUT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Apple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612716"/>
                  </a:ext>
                </a:extLst>
              </a:tr>
              <a:tr h="17134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5.3         Inter-band (FR2+FR2) CA</a:t>
                      </a:r>
                      <a:endParaRPr lang="en-US" sz="1400" dirty="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Anritsu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836306"/>
                  </a:ext>
                </a:extLst>
              </a:tr>
              <a:tr h="17134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5.4         Extreme temperature conditions</a:t>
                      </a:r>
                      <a:endParaRPr lang="en-US" sz="1400" dirty="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vivo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54474"/>
                  </a:ext>
                </a:extLst>
              </a:tr>
              <a:tr h="246563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5.5         Extension of frequency applicability for band n262 [this is the RF part]</a:t>
                      </a:r>
                      <a:endParaRPr lang="en-US" sz="1400" dirty="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vivo</a:t>
                      </a:r>
                      <a:endParaRPr lang="en-US" sz="1400" dirty="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6275479"/>
                  </a:ext>
                </a:extLst>
              </a:tr>
              <a:tr h="246563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6.1         Extension of frequency applicability for band n262 [this is the RRM part]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Apple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629189"/>
                  </a:ext>
                </a:extLst>
              </a:tr>
              <a:tr h="246563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7.1         Extension of frequency applicability for band n262 [this is the demodulation part]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Apple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266126"/>
                  </a:ext>
                </a:extLst>
              </a:tr>
              <a:tr h="246563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8            Test time reduction (including RF, RRM, and demodulation scope)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vivo and Huawei (1)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8855436"/>
                  </a:ext>
                </a:extLst>
              </a:tr>
              <a:tr h="246563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B.1         Measurement uncertainty budget for UE RF testing methodology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vivo</a:t>
                      </a:r>
                      <a:endParaRPr lang="en-US" sz="140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275810"/>
                  </a:ext>
                </a:extLst>
              </a:tr>
              <a:tr h="622676">
                <a:tc gridSpan="2"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NOTE 1: For TR clauses where multiple companies are listed as TP editors, the expectation is that they will prepare a single text proposal prior to the start of each meeting based on consensus; any additional or alternative proposals can be submitted in each company’s own and separate discussion paper</a:t>
                      </a:r>
                      <a:endParaRPr lang="en-US" sz="1400" dirty="0">
                        <a:effectLst/>
                      </a:endParaRPr>
                    </a:p>
                  </a:txBody>
                  <a:tcPr marL="15766" marR="15766" marT="15766" marB="15766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19705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6118321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6B1713-8703-4135-9105-4F53A74A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82764B-AF50-40AD-B02B-119A6EEE922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4EC365F-6544-4944-8183-3873A713FF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328</Words>
  <Application>Microsoft Macintosh PowerPoint</Application>
  <PresentationFormat>Widescreen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等线</vt:lpstr>
      <vt:lpstr>新細明體</vt:lpstr>
      <vt:lpstr>SimSun</vt:lpstr>
      <vt:lpstr>游ゴシック</vt:lpstr>
      <vt:lpstr>游ゴシック Light</vt:lpstr>
      <vt:lpstr>Arial</vt:lpstr>
      <vt:lpstr>Calibri</vt:lpstr>
      <vt:lpstr>Helvetica Neue</vt:lpstr>
      <vt:lpstr>Symbol</vt:lpstr>
      <vt:lpstr>Times New Roman</vt:lpstr>
      <vt:lpstr>Office テーマ</vt:lpstr>
      <vt:lpstr>TR38.884 work split</vt:lpstr>
      <vt:lpstr>Proposed work split for TR drafting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Toliy Ioffe</cp:lastModifiedBy>
  <cp:revision>158</cp:revision>
  <dcterms:created xsi:type="dcterms:W3CDTF">2020-11-04T06:34:52Z</dcterms:created>
  <dcterms:modified xsi:type="dcterms:W3CDTF">2021-04-02T16:23:52Z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</Properties>
</file>