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4"/>
  </p:sldMasterIdLst>
  <p:notesMasterIdLst>
    <p:notesMasterId r:id="rId11"/>
  </p:notesMasterIdLst>
  <p:sldIdLst>
    <p:sldId id="256" r:id="rId5"/>
    <p:sldId id="310" r:id="rId6"/>
    <p:sldId id="309" r:id="rId7"/>
    <p:sldId id="305" r:id="rId8"/>
    <p:sldId id="307" r:id="rId9"/>
    <p:sldId id="306" r:id="rId10"/>
  </p:sldIdLst>
  <p:sldSz cx="9144000" cy="6858000" type="screen4x3"/>
  <p:notesSz cx="6858000" cy="9144000"/>
  <p:custDataLst>
    <p:tags r:id="rId1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  <p:cmAuthor id="1" name="Thorsten Hertel" initials="TH" lastIdx="3" clrIdx="1">
    <p:extLst/>
  </p:cmAuthor>
  <p:cmAuthor id="2" name="Ruixin Wang" initials="RW" lastIdx="4" clrIdx="2">
    <p:extLst/>
  </p:cmAuthor>
  <p:cmAuthor id="3" name="Thorsten Hertel (KEYS)" initials="TWH" lastIdx="1" clrIdx="3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46" autoAdjust="0"/>
    <p:restoredTop sz="94426" autoAdjust="0"/>
  </p:normalViewPr>
  <p:slideViewPr>
    <p:cSldViewPr>
      <p:cViewPr varScale="1">
        <p:scale>
          <a:sx n="120" d="100"/>
          <a:sy n="120" d="100"/>
        </p:scale>
        <p:origin x="156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2/4/2021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618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0423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685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198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497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NR MIMO OTA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438598" y="3746897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vivo, CAICT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3GPP TSG-RAN WG4 Meeting #98-e</a:t>
            </a:r>
            <a:r>
              <a:rPr lang="en-GB" altLang="zh-CN" sz="1800" b="1" dirty="0"/>
              <a:t>	                                                                      R4-2103913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Electronic Meeting, Jan. 25-Feb. 5, 2021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11.1.1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Test Method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400" b="1" dirty="0"/>
              <a:t>System implementation of FR2 3D-MPAC system</a:t>
            </a:r>
            <a:endParaRPr lang="zh-CN" altLang="zh-CN" sz="2400" dirty="0"/>
          </a:p>
          <a:p>
            <a:pPr lvl="1" fontAlgn="auto" hangingPunct="1"/>
            <a:r>
              <a:rPr lang="en-US" altLang="zh-CN" sz="2400" dirty="0"/>
              <a:t>Keep the probe locations the same among system implementations at this time, but enhanced implementation or solution can be considered by RAN4 in future</a:t>
            </a:r>
          </a:p>
          <a:p>
            <a:pPr lvl="1" fontAlgn="auto" hangingPunct="1"/>
            <a:r>
              <a:rPr lang="en-US" altLang="zh-CN" sz="2400" dirty="0"/>
              <a:t>Further study how to address the FR2 blocking issue</a:t>
            </a:r>
            <a:endParaRPr lang="en-US" altLang="zh-CN" sz="2400" strike="sngStrike" dirty="0"/>
          </a:p>
          <a:p>
            <a:pPr fontAlgn="auto" hangingPunct="1"/>
            <a:r>
              <a:rPr lang="en-US" altLang="zh-CN" sz="2400" b="1" dirty="0"/>
              <a:t>Conclude the agreed 36 test points for FR2 MIMO OTA testing</a:t>
            </a:r>
          </a:p>
          <a:p>
            <a:r>
              <a:rPr lang="en-GB" altLang="zh-CN" sz="2400" b="1" dirty="0"/>
              <a:t>Usage of </a:t>
            </a:r>
            <a:r>
              <a:rPr lang="en-GB" altLang="zh-CN" sz="2400" b="1" dirty="0" err="1"/>
              <a:t>gNB</a:t>
            </a:r>
            <a:r>
              <a:rPr lang="en-GB" altLang="zh-CN" sz="2400" b="1" dirty="0"/>
              <a:t> beams for FR1 MIMO OTA testing :</a:t>
            </a:r>
          </a:p>
          <a:p>
            <a:pPr lvl="1"/>
            <a:r>
              <a:rPr lang="en-US" altLang="zh-CN" sz="2000" dirty="0"/>
              <a:t>Beam1_H, Beam1_v, Beam2_H, Beam2_v are mapped to CE input ports 1, 2, 3 and 4 in 4x4 case and Beam1_H, Beam1_v are mapped to CE input ports 1 and 2 in 2x2 case. 2 strongest beams selected for 4X4 and 1 strongest selected for 2X2. </a:t>
            </a:r>
          </a:p>
          <a:p>
            <a:pPr lvl="1" fontAlgn="auto" hangingPunct="1"/>
            <a:r>
              <a:rPr lang="en-US" altLang="zh-CN" sz="2000" dirty="0"/>
              <a:t>The beams are not combined in the actual test. The </a:t>
            </a:r>
            <a:r>
              <a:rPr lang="en-US" altLang="zh-CN" sz="2000" dirty="0" err="1"/>
              <a:t>gNB</a:t>
            </a:r>
            <a:r>
              <a:rPr lang="en-US" altLang="zh-CN" sz="2000" dirty="0"/>
              <a:t> emulator ports are connected to each CE input port, where each port corresponds a channel model realization with one polarization of one beam. 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6321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098" y="-26573"/>
            <a:ext cx="8543191" cy="1143000"/>
          </a:xfrm>
        </p:spPr>
        <p:txBody>
          <a:bodyPr/>
          <a:lstStyle/>
          <a:p>
            <a:r>
              <a:rPr lang="en-US" dirty="0"/>
              <a:t>System validation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 fontScale="92500" lnSpcReduction="20000"/>
          </a:bodyPr>
          <a:lstStyle/>
          <a:p>
            <a:r>
              <a:rPr lang="en-GB" altLang="zh-CN" sz="2800" b="1" dirty="0"/>
              <a:t>Channel model validation</a:t>
            </a:r>
            <a:endParaRPr lang="zh-CN" altLang="zh-CN" sz="2800" dirty="0"/>
          </a:p>
          <a:p>
            <a:pPr lvl="1" fontAlgn="auto" hangingPunct="1"/>
            <a:r>
              <a:rPr lang="en-US" altLang="zh-CN" sz="2400" dirty="0"/>
              <a:t>For spatial correlation validation, only Vertical validation is required.</a:t>
            </a:r>
          </a:p>
          <a:p>
            <a:pPr lvl="1" fontAlgn="auto" hangingPunct="1"/>
            <a:r>
              <a:rPr lang="en-US" altLang="zh-CN" sz="2400" dirty="0" err="1"/>
              <a:t>gNB</a:t>
            </a:r>
            <a:r>
              <a:rPr lang="en-US" altLang="zh-CN" sz="2400" dirty="0"/>
              <a:t> Beams Usage Criteria for FR1 MIMO OTA Channel Model Validation</a:t>
            </a:r>
          </a:p>
          <a:p>
            <a:pPr lvl="2" fontAlgn="auto" hangingPunct="1"/>
            <a:r>
              <a:rPr lang="en-US" altLang="zh-CN" sz="2000" dirty="0"/>
              <a:t>Option 1: Beam specific: The two strongest beams are measured separately applied for all channel model validation factors (agreed as baseline, further define validation pass/fail limit based on this approach) </a:t>
            </a:r>
          </a:p>
          <a:p>
            <a:pPr lvl="2" fontAlgn="auto" hangingPunct="1"/>
            <a:r>
              <a:rPr lang="en-US" altLang="zh-CN" sz="2000" dirty="0"/>
              <a:t>Option 2: Combined beams: The two strongest beams are combined at the input of the channel emulator for validation of spatial correlation. The PDP validation is done separately for each beam in this case.</a:t>
            </a:r>
          </a:p>
          <a:p>
            <a:pPr lvl="1" fontAlgn="auto" hangingPunct="1"/>
            <a:r>
              <a:rPr lang="en-US" altLang="zh-CN" sz="2400" dirty="0"/>
              <a:t>For FR1 and FR2 channel model validation, adopt 40dB threshold for cluster power</a:t>
            </a:r>
          </a:p>
          <a:p>
            <a:pPr lvl="2" fontAlgn="auto" hangingPunct="1"/>
            <a:r>
              <a:rPr lang="en-US" altLang="zh-CN" sz="2000" dirty="0"/>
              <a:t>Further study the impact of 40dB threshold on UE throughput performance with CDL-A channel model for FR2 </a:t>
            </a:r>
          </a:p>
          <a:p>
            <a:pPr lvl="1" fontAlgn="auto" hangingPunct="1"/>
            <a:r>
              <a:rPr lang="en-US" altLang="zh-CN" sz="2400" dirty="0"/>
              <a:t>Conclude the existing PSP validation procedure with 5cm radius as baseline</a:t>
            </a:r>
          </a:p>
          <a:p>
            <a:pPr lvl="1" fontAlgn="auto" hangingPunct="1"/>
            <a:r>
              <a:rPr lang="en-US" altLang="zh-CN" sz="2400" dirty="0"/>
              <a:t>Channel model validation limit</a:t>
            </a:r>
          </a:p>
          <a:p>
            <a:pPr lvl="2" fontAlgn="auto" hangingPunct="1"/>
            <a:r>
              <a:rPr lang="en-US" altLang="zh-CN" sz="2000" dirty="0"/>
              <a:t>Further discuss and define the reference before RAN4 specify the actual values </a:t>
            </a:r>
          </a:p>
          <a:p>
            <a:pPr lvl="3" fontAlgn="auto" hangingPunct="1"/>
            <a:endParaRPr lang="en-US" altLang="zh-CN" sz="16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1419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/>
              <a:t>Test Parameters for requirements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052736"/>
            <a:ext cx="8882543" cy="5688632"/>
          </a:xfrm>
          <a:noFill/>
        </p:spPr>
        <p:txBody>
          <a:bodyPr>
            <a:normAutofit fontScale="85000" lnSpcReduction="10000"/>
          </a:bodyPr>
          <a:lstStyle/>
          <a:p>
            <a:r>
              <a:rPr lang="en-US" altLang="zh-CN" sz="2400" b="1" dirty="0"/>
              <a:t>Test Parameters for FR1 requirements</a:t>
            </a:r>
          </a:p>
          <a:p>
            <a:pPr lvl="1"/>
            <a:r>
              <a:rPr lang="en-US" altLang="zh-CN" sz="2200" dirty="0"/>
              <a:t>RAN4 confirms that the CDL-C </a:t>
            </a:r>
            <a:r>
              <a:rPr lang="en-US" altLang="zh-CN" sz="2200" dirty="0" err="1"/>
              <a:t>UMa</a:t>
            </a:r>
            <a:r>
              <a:rPr lang="en-US" altLang="zh-CN" sz="2200" dirty="0"/>
              <a:t> channel model is adopted to define FR1 4x4 MIMO OTA requirements</a:t>
            </a:r>
          </a:p>
          <a:p>
            <a:pPr lvl="1"/>
            <a:r>
              <a:rPr lang="en-US" altLang="zh-CN" sz="2200" dirty="0"/>
              <a:t>For FR1 2x2 MIMO OTA requirements, the channel model is FFS. Candidate options are: CDL-A </a:t>
            </a:r>
            <a:r>
              <a:rPr lang="en-US" altLang="zh-CN" sz="2200" dirty="0" err="1"/>
              <a:t>UMi</a:t>
            </a:r>
            <a:r>
              <a:rPr lang="en-US" altLang="zh-CN" sz="2200" dirty="0"/>
              <a:t>, CDL-C </a:t>
            </a:r>
            <a:r>
              <a:rPr lang="en-US" altLang="zh-CN" sz="2200" dirty="0" err="1"/>
              <a:t>UMa</a:t>
            </a:r>
            <a:r>
              <a:rPr lang="en-US" altLang="zh-CN" sz="2200" dirty="0"/>
              <a:t>, CDL-C </a:t>
            </a:r>
            <a:r>
              <a:rPr lang="en-US" altLang="zh-CN" sz="2200" dirty="0" err="1"/>
              <a:t>UMi</a:t>
            </a:r>
            <a:r>
              <a:rPr lang="en-US" altLang="zh-CN" sz="2200" dirty="0"/>
              <a:t>. Other options are not precluded</a:t>
            </a:r>
            <a:endParaRPr lang="en-US" altLang="zh-CN" sz="2200" strike="sngStrike" dirty="0"/>
          </a:p>
          <a:p>
            <a:pPr lvl="1"/>
            <a:r>
              <a:rPr lang="en-GB" sz="2200" b="1" dirty="0"/>
              <a:t>P</a:t>
            </a:r>
            <a:r>
              <a:rPr lang="en-GB" sz="2200" b="1" baseline="-25000" dirty="0"/>
              <a:t>RS-EPRE-MAX</a:t>
            </a:r>
            <a:r>
              <a:rPr lang="en-GB" sz="2200" dirty="0"/>
              <a:t> for band frequency &lt;3GHz, 40MHz bandwidth</a:t>
            </a:r>
            <a:endParaRPr lang="en-US" altLang="zh-CN" sz="2200" dirty="0"/>
          </a:p>
          <a:p>
            <a:pPr lvl="2"/>
            <a:r>
              <a:rPr lang="en-US" altLang="zh-CN" sz="2000" dirty="0"/>
              <a:t>[-77dBm/30kHz] (starting point) </a:t>
            </a:r>
          </a:p>
          <a:p>
            <a:pPr marL="914400" lvl="2" indent="0">
              <a:buNone/>
            </a:pPr>
            <a:r>
              <a:rPr lang="en-US" altLang="zh-CN" sz="2000" dirty="0"/>
              <a:t>Note: This value is pending on further verification and confirmation from TE vendors/Test labs for the feasibility. Further discuss and revise the value is not excluded </a:t>
            </a:r>
          </a:p>
          <a:p>
            <a:pPr lvl="1"/>
            <a:r>
              <a:rPr lang="en-GB" sz="2200" b="1" dirty="0"/>
              <a:t>P</a:t>
            </a:r>
            <a:r>
              <a:rPr lang="en-GB" sz="2200" b="1" baseline="-25000" dirty="0"/>
              <a:t>RS-EPRE-MAX</a:t>
            </a:r>
            <a:r>
              <a:rPr lang="en-GB" sz="2200" dirty="0"/>
              <a:t> for band frequency &gt;3GHz, 10MHz and 40MHz bandwidth needs further study</a:t>
            </a:r>
          </a:p>
          <a:p>
            <a:pPr lvl="2"/>
            <a:r>
              <a:rPr lang="en-GB" sz="1800" dirty="0"/>
              <a:t>When define the maximum downlink power, the path loss induced by different channel models need to be considered</a:t>
            </a:r>
          </a:p>
          <a:p>
            <a:pPr lvl="1"/>
            <a:r>
              <a:rPr lang="en-US" sz="2200" dirty="0"/>
              <a:t>Minimum number of slots for FR1 MIMO OTA testing</a:t>
            </a:r>
          </a:p>
          <a:p>
            <a:pPr lvl="2"/>
            <a:r>
              <a:rPr lang="en-US" sz="1800" dirty="0"/>
              <a:t>For bands &gt;1GHz: 20k for 30kHz </a:t>
            </a:r>
            <a:r>
              <a:rPr lang="en-US" altLang="zh-CN" sz="1800" dirty="0"/>
              <a:t>SCS</a:t>
            </a:r>
            <a:r>
              <a:rPr lang="en-US" sz="1800" dirty="0"/>
              <a:t>, 10k for 15kHz SCS;</a:t>
            </a:r>
          </a:p>
          <a:p>
            <a:pPr lvl="2"/>
            <a:r>
              <a:rPr lang="en-US" sz="1800" dirty="0"/>
              <a:t>For bands &lt;1GHz, [20k] for 15kHz SCS;</a:t>
            </a:r>
          </a:p>
          <a:p>
            <a:pPr lvl="2"/>
            <a:r>
              <a:rPr lang="en-US" sz="1800" dirty="0"/>
              <a:t>Note: The above number of slots are the recommendation value for both FR1 MIMO OTA test lab alignments and FR1 MIMO OTA UE performance requirements introduction</a:t>
            </a:r>
          </a:p>
          <a:p>
            <a:pPr lvl="2"/>
            <a:r>
              <a:rPr lang="en-US" sz="1800" dirty="0"/>
              <a:t>Test labs are encouraged to bring more analysis/measurement results with different number of slots for comparison purpose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8287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/>
              <a:t>NR MIMO OTA requirements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56542"/>
            <a:ext cx="8882543" cy="5904656"/>
          </a:xfrm>
          <a:noFill/>
        </p:spPr>
        <p:txBody>
          <a:bodyPr>
            <a:normAutofit/>
          </a:bodyPr>
          <a:lstStyle/>
          <a:p>
            <a:r>
              <a:rPr lang="en-GB" altLang="zh-CN" sz="2800" b="1" dirty="0"/>
              <a:t>Figure of Merit for NR MIMO OTA requirements</a:t>
            </a:r>
            <a:endParaRPr lang="zh-CN" altLang="zh-CN" sz="2800" dirty="0"/>
          </a:p>
          <a:p>
            <a:pPr lvl="1" fontAlgn="auto" hangingPunct="1"/>
            <a:r>
              <a:rPr lang="en-US" altLang="zh-CN" sz="2400" dirty="0"/>
              <a:t>For FR1 MIMO OTA performance requirements:</a:t>
            </a:r>
          </a:p>
          <a:p>
            <a:pPr lvl="2" fontAlgn="auto" hangingPunct="1"/>
            <a:r>
              <a:rPr lang="en-US" altLang="zh-CN" sz="2000" dirty="0"/>
              <a:t>Restriction of </a:t>
            </a:r>
            <a:r>
              <a:rPr lang="en-US" altLang="zh-CN" sz="2000" dirty="0" err="1"/>
              <a:t>P</a:t>
            </a:r>
            <a:r>
              <a:rPr lang="en-US" altLang="zh-CN" sz="2000" baseline="-25000" dirty="0" err="1"/>
              <a:t>mode</a:t>
            </a:r>
            <a:r>
              <a:rPr lang="en-US" altLang="zh-CN" sz="2000" dirty="0"/>
              <a:t> at 70%TP for 40MHz CHBW. </a:t>
            </a:r>
          </a:p>
          <a:p>
            <a:pPr lvl="3" fontAlgn="auto" hangingPunct="1"/>
            <a:r>
              <a:rPr lang="en-US" altLang="zh-CN" sz="1800" dirty="0"/>
              <a:t>For 40MHz CHBW, the 11 of total 12 P</a:t>
            </a:r>
            <a:r>
              <a:rPr lang="en-US" altLang="zh-CN" sz="1800" baseline="-25000" dirty="0"/>
              <a:t>MODE</a:t>
            </a:r>
            <a:r>
              <a:rPr lang="en-US" altLang="zh-CN" sz="1800" dirty="0"/>
              <a:t> should reach 70%TP as a starting point based on the current  assumption of </a:t>
            </a:r>
            <a:r>
              <a:rPr lang="en-GB" altLang="zh-CN" sz="1800" b="1" dirty="0"/>
              <a:t>P</a:t>
            </a:r>
            <a:r>
              <a:rPr lang="en-GB" altLang="zh-CN" sz="1800" b="1" baseline="-25000" dirty="0"/>
              <a:t>RS-EPRE-MAX</a:t>
            </a:r>
            <a:r>
              <a:rPr lang="en-GB" altLang="zh-CN" sz="1800" dirty="0"/>
              <a:t> value</a:t>
            </a:r>
            <a:endParaRPr lang="en-US" altLang="zh-CN" sz="1800" dirty="0"/>
          </a:p>
          <a:p>
            <a:pPr lvl="2" fontAlgn="auto" hangingPunct="1"/>
            <a:r>
              <a:rPr lang="en-US" altLang="zh-CN" sz="2000" dirty="0"/>
              <a:t>Additional restriction of </a:t>
            </a:r>
            <a:r>
              <a:rPr lang="en-US" altLang="zh-CN" sz="2000" dirty="0" err="1"/>
              <a:t>P</a:t>
            </a:r>
            <a:r>
              <a:rPr lang="en-US" altLang="zh-CN" sz="2000" baseline="-25000" dirty="0" err="1"/>
              <a:t>mode</a:t>
            </a:r>
            <a:r>
              <a:rPr lang="en-US" altLang="zh-CN" sz="2000" dirty="0"/>
              <a:t> for 10MHz and 40MHz CHBW.</a:t>
            </a:r>
          </a:p>
          <a:p>
            <a:pPr lvl="3" fontAlgn="auto" hangingPunct="1"/>
            <a:r>
              <a:rPr lang="en-US" altLang="zh-CN" sz="1800" dirty="0"/>
              <a:t>Adopt </a:t>
            </a:r>
            <a:r>
              <a:rPr lang="en-US" altLang="zh-CN" sz="1800" dirty="0" err="1"/>
              <a:t>P</a:t>
            </a:r>
            <a:r>
              <a:rPr lang="en-US" altLang="zh-CN" sz="1800" baseline="-25000" dirty="0" err="1"/>
              <a:t>mode</a:t>
            </a:r>
            <a:r>
              <a:rPr lang="en-US" altLang="zh-CN" sz="1800" dirty="0"/>
              <a:t> at 90%TP as an additional restriction</a:t>
            </a:r>
          </a:p>
          <a:p>
            <a:pPr lvl="4" fontAlgn="auto" hangingPunct="1"/>
            <a:r>
              <a:rPr lang="en-US" altLang="zh-CN" sz="1600" dirty="0"/>
              <a:t>90% TP, [TBD] of total 12 as starting point</a:t>
            </a:r>
          </a:p>
          <a:p>
            <a:pPr marL="1828800" lvl="4" indent="0" fontAlgn="auto" hangingPunct="1">
              <a:buNone/>
            </a:pPr>
            <a:r>
              <a:rPr lang="en-US" altLang="zh-CN" sz="1800" dirty="0"/>
              <a:t>Companies are encourage to bring more analysis and measurement data.</a:t>
            </a:r>
          </a:p>
          <a:p>
            <a:pPr lvl="1" fontAlgn="auto" hangingPunct="1"/>
            <a:r>
              <a:rPr lang="en-US" altLang="zh-CN" sz="2400" dirty="0"/>
              <a:t>For FR2 MIMO OTA performance requirements:</a:t>
            </a:r>
          </a:p>
          <a:p>
            <a:pPr lvl="2" fontAlgn="auto" hangingPunct="1"/>
            <a:r>
              <a:rPr lang="en-US" altLang="zh-CN" sz="2000" dirty="0"/>
              <a:t>How to treat the orientations that cannot reach 70% TP</a:t>
            </a:r>
          </a:p>
          <a:p>
            <a:pPr lvl="3" fontAlgn="auto" hangingPunct="1">
              <a:buFont typeface="Arial" panose="020B0604020202020204" pitchFamily="34" charset="0"/>
              <a:buChar char="•"/>
            </a:pPr>
            <a:r>
              <a:rPr lang="en-US" altLang="zh-CN" sz="1800" dirty="0"/>
              <a:t>how to treat the missing points can not reach 70%TP for MASC calculation is FFS</a:t>
            </a:r>
          </a:p>
          <a:p>
            <a:pPr lvl="3" fontAlgn="auto" hangingPunct="1">
              <a:buFont typeface="Arial" panose="020B0604020202020204" pitchFamily="34" charset="0"/>
              <a:buChar char="•"/>
            </a:pPr>
            <a:r>
              <a:rPr lang="en-US" altLang="zh-CN" sz="1800" dirty="0"/>
              <a:t>additional criterion on how to treat the number of missing points should be further studied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4317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/>
              <a:t>Next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08720"/>
            <a:ext cx="8882543" cy="5760640"/>
          </a:xfrm>
          <a:noFill/>
        </p:spPr>
        <p:txBody>
          <a:bodyPr>
            <a:normAutofit/>
          </a:bodyPr>
          <a:lstStyle/>
          <a:p>
            <a:endParaRPr lang="zh-CN" altLang="zh-CN" sz="2400" dirty="0"/>
          </a:p>
          <a:p>
            <a:pPr lvl="1" fontAlgn="auto" hangingPunct="1"/>
            <a:r>
              <a:rPr lang="en-US" altLang="zh-CN" sz="2200" dirty="0"/>
              <a:t>Further study the proper Channel model for FR1 2x2 MIMO OTA requirements </a:t>
            </a:r>
          </a:p>
          <a:p>
            <a:pPr lvl="1" fontAlgn="auto" hangingPunct="1"/>
            <a:r>
              <a:rPr lang="en-US" altLang="zh-CN" sz="2200" dirty="0"/>
              <a:t>Discuss the pass/fail limit and reference figure of channel model validation</a:t>
            </a:r>
          </a:p>
          <a:p>
            <a:pPr lvl="1" fontAlgn="auto" hangingPunct="1"/>
            <a:r>
              <a:rPr lang="en-US" altLang="zh-CN" sz="2200" dirty="0"/>
              <a:t>Further discuss testing parameters for requirements (e.g. Maximum downlink power for bands&gt;3GHz)</a:t>
            </a:r>
          </a:p>
          <a:p>
            <a:pPr lvl="1" fontAlgn="auto" hangingPunct="1"/>
            <a:r>
              <a:rPr lang="en-US" altLang="zh-CN" sz="2200" dirty="0"/>
              <a:t>Further discuss the Figure of Merit for FR1 and FR2</a:t>
            </a:r>
          </a:p>
          <a:p>
            <a:pPr lvl="1" fontAlgn="auto" hangingPunct="1"/>
            <a:r>
              <a:rPr lang="en-US" altLang="zh-CN" sz="2200" dirty="0"/>
              <a:t>Measurement results of FR1 or FR2 UEs are encouraged for discussion</a:t>
            </a:r>
          </a:p>
          <a:p>
            <a:pPr lvl="1" fontAlgn="auto" hangingPunct="1"/>
            <a:r>
              <a:rPr lang="en-US" altLang="zh-CN" sz="2200" dirty="0"/>
              <a:t>Channel model validation results for FR2 channel models are encourages</a:t>
            </a:r>
          </a:p>
          <a:p>
            <a:pPr lvl="1" fontAlgn="auto" hangingPunct="1"/>
            <a:r>
              <a:rPr lang="en-US" altLang="zh-CN" sz="2200" dirty="0"/>
              <a:t>Analysis on MU evaluation of FR2 blocking issue</a:t>
            </a:r>
          </a:p>
          <a:p>
            <a:pPr lvl="1" fontAlgn="auto" hangingPunct="1"/>
            <a:r>
              <a:rPr lang="en-US" altLang="zh-CN" sz="2200" dirty="0"/>
              <a:t>FR2 simulation results of UE performance are encouraged</a:t>
            </a:r>
          </a:p>
          <a:p>
            <a:pPr lvl="1" fontAlgn="auto" hangingPunct="1"/>
            <a:endParaRPr lang="en-US" altLang="zh-CN" sz="2200" dirty="0"/>
          </a:p>
          <a:p>
            <a:pPr lvl="1" fontAlgn="auto" hangingPunct="1"/>
            <a:endParaRPr lang="en-US" altLang="zh-CN" sz="2200" dirty="0"/>
          </a:p>
          <a:p>
            <a:pPr lvl="1" fontAlgn="auto" hangingPunct="1"/>
            <a:endParaRPr lang="en-US" altLang="zh-CN" sz="22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26116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2" ma:contentTypeDescription="Create a new document." ma:contentTypeScope="" ma:versionID="28f9cf7ff0947e6ff336ed57262b94f6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3e074cbbecf9664a3b9bd27592852fa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F6E5432-22C9-4DE3-B7FA-038EA267B234}">
  <ds:schemaRefs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purl.org/dc/terms/"/>
    <ds:schemaRef ds:uri="http://purl.org/dc/dcmitype/"/>
    <ds:schemaRef ds:uri="http://purl.org/dc/elements/1.1/"/>
    <ds:schemaRef ds:uri="bdd78157-346c-4767-bfdd-352789a5c5f1"/>
    <ds:schemaRef ds:uri="878f5c59-aec9-459c-acf8-8cf941473193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72BAB1D7-0253-4579-8856-F8B17F9D2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EC46D2F-2B5C-4945-B9A0-8F53F9D5C4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3645</TotalTime>
  <Words>830</Words>
  <Application>Microsoft Office PowerPoint</Application>
  <PresentationFormat>全屏显示(4:3)</PresentationFormat>
  <Paragraphs>70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ＭＳ Ｐゴシック</vt:lpstr>
      <vt:lpstr>宋体</vt:lpstr>
      <vt:lpstr>Arial</vt:lpstr>
      <vt:lpstr>Calibri</vt:lpstr>
      <vt:lpstr>Office 主题</vt:lpstr>
      <vt:lpstr>WF on NR MIMO OTA</vt:lpstr>
      <vt:lpstr>Test Method</vt:lpstr>
      <vt:lpstr>System validation</vt:lpstr>
      <vt:lpstr>Test Parameters for requirements </vt:lpstr>
      <vt:lpstr>NR MIMO OTA requirements</vt:lpstr>
      <vt:lpstr>Next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Ruixin Wang (vivo)</cp:lastModifiedBy>
  <cp:revision>1176</cp:revision>
  <dcterms:created xsi:type="dcterms:W3CDTF">2016-04-12T20:58:18Z</dcterms:created>
  <dcterms:modified xsi:type="dcterms:W3CDTF">2021-02-04T04:47:09Z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  <property fmtid="{D5CDD505-2E9C-101B-9397-08002B2CF9AE}" pid="17" name="ContentTypeId">
    <vt:lpwstr>0x01010017CD74E91CD4AF408185E1FC416F4AC4</vt:lpwstr>
  </property>
  <property fmtid="{D5CDD505-2E9C-101B-9397-08002B2CF9AE}" pid="18" name="NSCPROP_SA">
    <vt:lpwstr>D:\RAN4 Meeting Doc\RAN4_95e\draft  WF on FR2 MIMO OTA v1.pptx</vt:lpwstr>
  </property>
</Properties>
</file>