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8" r:id="rId5"/>
    <p:sldId id="265" r:id="rId6"/>
    <p:sldId id="266" r:id="rId7"/>
    <p:sldId id="269" r:id="rId8"/>
    <p:sldId id="267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. Everaere" initials="DE" lastIdx="1" clrIdx="0">
    <p:extLst>
      <p:ext uri="{19B8F6BF-5375-455C-9EA6-DF929625EA0E}">
        <p15:presenceInfo xmlns:p15="http://schemas.microsoft.com/office/powerpoint/2012/main" userId="D. Everae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4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90888-5A7E-43E1-8E3C-05E8F4AB4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18FB9-EDF2-4F72-915D-55B3A7F12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E987-987F-4B9E-8E6C-4D5C0CD1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C7047-BEEB-426D-B748-E3545C2B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523C8-94A0-4BCB-AAA2-8E7B97A6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EB31A-CC95-4484-865E-E2D3D0763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00145-BEDF-484E-8256-99718649B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363BC-FF6C-44A3-8F78-93C29134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EF0FE-86C9-48ED-B5D1-A8D0778A4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147C2-5D96-4BA6-AB63-865455D1E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2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43D9B0-D87E-4400-827B-5CA0FCE73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E2AC0-B9B2-4259-A90E-CD6DA12BB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64836-4837-47E6-9B8C-981A381F9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2480-6DBF-43FA-B4C4-44179069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8EFE3-E324-4F4B-AEB7-0A4880D6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7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D3F5A-1FE9-46E9-B4F1-11EC83F4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0EC71-47F8-4E6F-B100-16E5ACAFC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8FA1B-29CC-44BE-AE63-11001722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08C95-BC84-471B-B97F-4DFB880B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82EEC-B5CD-4CAB-99A7-F6E0274C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9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D86C-DB23-4898-A69A-AB2BF3AF0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D48A6-6EF5-43EC-B8EA-AFDD4D3D6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71C8C-258F-410A-BBC7-7634737C5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07B30-3030-4131-A829-831220957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D6DEA-17BC-41F1-9525-F900C27E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4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A0D7-7BFC-4B92-AC25-33BC56A5D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264E-B4E1-462E-B044-DAAE4F37F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7B142-1367-45CD-8723-87D0B969B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D1258-AD9A-42F5-8202-938630D9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26823-791F-469C-B1CA-F66C490D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56975-BE7C-4028-BB7A-F7D37AB4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E21F-54D2-401F-B57F-1FA65F24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29D25-065B-4FA9-839A-6B67F71BB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2DCC9-8B53-4B5A-8886-C6E30ABCC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324FE4-321C-4297-9B93-D71D7C8CB6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53188-20BA-408A-9AA4-0E8383708E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15C19-CB1D-4BC2-BBF7-A3097BBD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6A5D88-3311-414D-B249-5491D1E0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7CAA46-F3CB-482A-93B0-5066A621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9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10E8-196E-4DC2-B753-C9F12D211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47611F-E38B-4341-A32D-3305B779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D0C0B6-BDD7-48FC-B9A6-654B142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53B76-DBF2-4092-A9C9-BFF6EC37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4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5087C-708D-4604-A7E7-644BAF46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5FF53A-92ED-4812-BB21-68CCC167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B8B2F-D65D-47A5-BA50-96751096A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0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21249-D755-48D7-8D4A-4C9284BC5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69415-3C94-4E9B-AE9A-B5B67BFFB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51D4D-69EE-4A78-B1AA-FB24A6BB8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9447E-2CE8-456D-8237-3998612D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D26DC-4C48-4764-8BA7-034A9183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D19A6-F58D-491B-A7A4-E65905BE1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2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7F22-C76A-494B-81E8-E106F72D7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B6D911-C252-4E5E-9AA3-2AE820F76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A8E32-0525-47A6-8FC5-921AEE4D1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E6962-2F43-45E4-AB70-88F96181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CD961-D9E1-4562-8DAD-0A3A05AD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45492-4E1C-4B37-BF19-44D074E0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7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743D1-B535-446F-A038-23EF3C2C6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0C537-F153-4F6E-9721-8E9377508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D9548-4045-4C34-8FA5-44BD4ABD3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36233-F99E-4F13-8912-AF857B3C2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395DE-628C-4418-86D7-A791F59A9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3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51B6-088C-4DFA-B7BD-359F41AF51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WF on the introduction of band n85</a:t>
            </a:r>
            <a:r>
              <a:rPr lang="en-GB" sz="4400" dirty="0"/>
              <a:t> </a:t>
            </a:r>
            <a:r>
              <a:rPr lang="sv-SE" sz="4400" dirty="0"/>
              <a:t> </a:t>
            </a:r>
            <a:r>
              <a:rPr lang="en-GB" sz="4400" dirty="0"/>
              <a:t> 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7F21B9-3A98-4AA3-AE11-3A0D4D9D4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4362"/>
            <a:ext cx="9144000" cy="763438"/>
          </a:xfrm>
        </p:spPr>
        <p:txBody>
          <a:bodyPr/>
          <a:lstStyle/>
          <a:p>
            <a:r>
              <a:rPr lang="en-US" dirty="0"/>
              <a:t>Ericsson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47559D5-75F5-4F95-A553-D91C445C206C}"/>
              </a:ext>
            </a:extLst>
          </p:cNvPr>
          <p:cNvSpPr txBox="1">
            <a:spLocks/>
          </p:cNvSpPr>
          <p:nvPr/>
        </p:nvSpPr>
        <p:spPr>
          <a:xfrm>
            <a:off x="10239554" y="226234"/>
            <a:ext cx="1866182" cy="381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R4-210xxxx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32D4D6E-6063-48DD-B119-82DA303CC39C}"/>
              </a:ext>
            </a:extLst>
          </p:cNvPr>
          <p:cNvSpPr txBox="1">
            <a:spLocks/>
          </p:cNvSpPr>
          <p:nvPr/>
        </p:nvSpPr>
        <p:spPr>
          <a:xfrm>
            <a:off x="86264" y="226234"/>
            <a:ext cx="3979654" cy="645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/>
              <a:t>3GPP TSG-RAN WG4 Meeting # 98-e </a:t>
            </a:r>
          </a:p>
          <a:p>
            <a:pPr algn="l"/>
            <a:r>
              <a:rPr lang="en-GB" sz="1600" b="1" dirty="0"/>
              <a:t>Electronic Meeting, </a:t>
            </a:r>
            <a:r>
              <a:rPr lang="en-GB" altLang="zh-CN" sz="1600" b="1" dirty="0"/>
              <a:t>25 Jan - 5 Feb., 2021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4479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268E-46AF-4686-9E56-B3124A1C4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n85 - System parameters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63E81-71E0-4EF1-A49C-60FD86E14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Band definition</a:t>
            </a:r>
          </a:p>
          <a:p>
            <a:endParaRPr lang="en-US" dirty="0"/>
          </a:p>
          <a:p>
            <a:r>
              <a:rPr lang="sv-SE" dirty="0"/>
              <a:t>Supported channel BWs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Channel arrangement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55E8003-DE65-488C-8478-13F93ABDB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922874"/>
              </p:ext>
            </p:extLst>
          </p:nvPr>
        </p:nvGraphicFramePr>
        <p:xfrm>
          <a:off x="3836303" y="1690688"/>
          <a:ext cx="4912360" cy="91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8495">
                  <a:extLst>
                    <a:ext uri="{9D8B030D-6E8A-4147-A177-3AD203B41FA5}">
                      <a16:colId xmlns:a16="http://schemas.microsoft.com/office/drawing/2014/main" val="2991570086"/>
                    </a:ext>
                  </a:extLst>
                </a:gridCol>
                <a:gridCol w="1655445">
                  <a:extLst>
                    <a:ext uri="{9D8B030D-6E8A-4147-A177-3AD203B41FA5}">
                      <a16:colId xmlns:a16="http://schemas.microsoft.com/office/drawing/2014/main" val="2086670214"/>
                    </a:ext>
                  </a:extLst>
                </a:gridCol>
                <a:gridCol w="1781810">
                  <a:extLst>
                    <a:ext uri="{9D8B030D-6E8A-4147-A177-3AD203B41FA5}">
                      <a16:colId xmlns:a16="http://schemas.microsoft.com/office/drawing/2014/main" val="2614326656"/>
                    </a:ext>
                  </a:extLst>
                </a:gridCol>
                <a:gridCol w="816610">
                  <a:extLst>
                    <a:ext uri="{9D8B030D-6E8A-4147-A177-3AD203B41FA5}">
                      <a16:colId xmlns:a16="http://schemas.microsoft.com/office/drawing/2014/main" val="1196305268"/>
                    </a:ext>
                  </a:extLst>
                </a:gridCol>
              </a:tblGrid>
              <a:tr h="6252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Uplink (UL) operating band</a:t>
                      </a:r>
                      <a:br>
                        <a:rPr lang="x-none" sz="1000" dirty="0">
                          <a:effectLst/>
                        </a:rPr>
                      </a:br>
                      <a:r>
                        <a:rPr lang="x-none" sz="1000" dirty="0">
                          <a:effectLst/>
                        </a:rPr>
                        <a:t>BS receive / UE transmit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F</a:t>
                      </a:r>
                      <a:r>
                        <a:rPr lang="x-none" sz="1000" baseline="-25000" dirty="0">
                          <a:effectLst/>
                        </a:rPr>
                        <a:t>UL,low</a:t>
                      </a:r>
                      <a:r>
                        <a:rPr lang="x-none" sz="1000" dirty="0">
                          <a:effectLst/>
                        </a:rPr>
                        <a:t>   –  F</a:t>
                      </a:r>
                      <a:r>
                        <a:rPr lang="x-none" sz="1000" baseline="-25000" dirty="0">
                          <a:effectLst/>
                        </a:rPr>
                        <a:t>UL,high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Downlink (DL) operating band</a:t>
                      </a:r>
                      <a:br>
                        <a:rPr lang="x-none" sz="1000" dirty="0">
                          <a:effectLst/>
                        </a:rPr>
                      </a:br>
                      <a:r>
                        <a:rPr lang="x-none" sz="1000" dirty="0">
                          <a:effectLst/>
                        </a:rPr>
                        <a:t>BS transmit / UE receive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F</a:t>
                      </a:r>
                      <a:r>
                        <a:rPr lang="x-none" sz="1000" baseline="-25000" dirty="0">
                          <a:effectLst/>
                        </a:rPr>
                        <a:t>DL,low</a:t>
                      </a:r>
                      <a:r>
                        <a:rPr lang="x-none" sz="1000" dirty="0">
                          <a:effectLst/>
                        </a:rPr>
                        <a:t>   –  F</a:t>
                      </a:r>
                      <a:r>
                        <a:rPr lang="x-none" sz="1000" baseline="-25000" dirty="0">
                          <a:effectLst/>
                        </a:rPr>
                        <a:t>DL,high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Duplex mode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7201478"/>
                  </a:ext>
                </a:extLst>
              </a:tr>
              <a:tr h="2883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698 MHz – 716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728 MHz – 746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FDD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01625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E02EFA8-48E9-4EB7-85E4-CD0E3E2F3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560453"/>
              </p:ext>
            </p:extLst>
          </p:nvPr>
        </p:nvGraphicFramePr>
        <p:xfrm>
          <a:off x="2743200" y="3336903"/>
          <a:ext cx="6705600" cy="91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5637">
                  <a:extLst>
                    <a:ext uri="{9D8B030D-6E8A-4147-A177-3AD203B41FA5}">
                      <a16:colId xmlns:a16="http://schemas.microsoft.com/office/drawing/2014/main" val="384945481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17614741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253021596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507679321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2180012780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21873795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814635742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292694707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91369741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723707887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178143636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822215472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13710314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72503049"/>
                    </a:ext>
                  </a:extLst>
                </a:gridCol>
                <a:gridCol w="455554">
                  <a:extLst>
                    <a:ext uri="{9D8B030D-6E8A-4147-A177-3AD203B41FA5}">
                      <a16:colId xmlns:a16="http://schemas.microsoft.com/office/drawing/2014/main" val="2818664743"/>
                    </a:ext>
                  </a:extLst>
                </a:gridCol>
              </a:tblGrid>
              <a:tr h="1522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 / SCS / BS channel bandwidth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907938"/>
                  </a:ext>
                </a:extLst>
              </a:tr>
              <a:tr h="3045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SCS</a:t>
                      </a:r>
                      <a:endParaRPr lang="sv-SE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kHz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5 MHz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10 MHz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15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20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25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30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40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60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70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80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90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100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3245202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0150103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0007067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60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901866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D646ED-9A39-4CE6-B85B-C18A6ED3A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757301"/>
              </p:ext>
            </p:extLst>
          </p:nvPr>
        </p:nvGraphicFramePr>
        <p:xfrm>
          <a:off x="2743200" y="4913426"/>
          <a:ext cx="5169535" cy="7467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>
                  <a:extLst>
                    <a:ext uri="{9D8B030D-6E8A-4147-A177-3AD203B41FA5}">
                      <a16:colId xmlns:a16="http://schemas.microsoft.com/office/drawing/2014/main" val="3526549303"/>
                    </a:ext>
                  </a:extLst>
                </a:gridCol>
                <a:gridCol w="727710">
                  <a:extLst>
                    <a:ext uri="{9D8B030D-6E8A-4147-A177-3AD203B41FA5}">
                      <a16:colId xmlns:a16="http://schemas.microsoft.com/office/drawing/2014/main" val="1529205228"/>
                    </a:ext>
                  </a:extLst>
                </a:gridCol>
                <a:gridCol w="1826260">
                  <a:extLst>
                    <a:ext uri="{9D8B030D-6E8A-4147-A177-3AD203B41FA5}">
                      <a16:colId xmlns:a16="http://schemas.microsoft.com/office/drawing/2014/main" val="2301099114"/>
                    </a:ext>
                  </a:extLst>
                </a:gridCol>
                <a:gridCol w="1826895">
                  <a:extLst>
                    <a:ext uri="{9D8B030D-6E8A-4147-A177-3AD203B41FA5}">
                      <a16:colId xmlns:a16="http://schemas.microsoft.com/office/drawing/2014/main" val="307644517"/>
                    </a:ext>
                  </a:extLst>
                </a:gridCol>
              </a:tblGrid>
              <a:tr h="533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ΔF</a:t>
                      </a:r>
                      <a:r>
                        <a:rPr lang="x-none" sz="1000" baseline="-25000" dirty="0">
                          <a:effectLst/>
                        </a:rPr>
                        <a:t>Raster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(kHz)</a:t>
                      </a:r>
                      <a:r>
                        <a:rPr lang="x-none" sz="1000" baseline="-25000" dirty="0">
                          <a:effectLst/>
                        </a:rPr>
                        <a:t> 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Uplink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Range of N</a:t>
                      </a:r>
                      <a:r>
                        <a:rPr lang="x-none" sz="1000" baseline="-25000" dirty="0">
                          <a:effectLst/>
                        </a:rPr>
                        <a:t>REF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(First – &lt;Step size&gt; – Last)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Downlink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Range of N</a:t>
                      </a:r>
                      <a:r>
                        <a:rPr lang="x-none" sz="1000" baseline="-25000" dirty="0">
                          <a:effectLst/>
                        </a:rPr>
                        <a:t>REF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(First – &lt;Step size&gt; – Last)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989674"/>
                  </a:ext>
                </a:extLst>
              </a:tr>
              <a:tr h="21339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139600</a:t>
                      </a: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 – &lt;20&gt; – 143200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145600</a:t>
                      </a: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 – &lt;20&gt; – 149200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130857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520EE8D-FC0C-4D6D-9FED-54A6F8F9E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340571"/>
              </p:ext>
            </p:extLst>
          </p:nvPr>
        </p:nvGraphicFramePr>
        <p:xfrm>
          <a:off x="2743200" y="5863540"/>
          <a:ext cx="5169536" cy="56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2064">
                  <a:extLst>
                    <a:ext uri="{9D8B030D-6E8A-4147-A177-3AD203B41FA5}">
                      <a16:colId xmlns:a16="http://schemas.microsoft.com/office/drawing/2014/main" val="51330719"/>
                    </a:ext>
                  </a:extLst>
                </a:gridCol>
                <a:gridCol w="957453">
                  <a:extLst>
                    <a:ext uri="{9D8B030D-6E8A-4147-A177-3AD203B41FA5}">
                      <a16:colId xmlns:a16="http://schemas.microsoft.com/office/drawing/2014/main" val="2979159801"/>
                    </a:ext>
                  </a:extLst>
                </a:gridCol>
                <a:gridCol w="1340434">
                  <a:extLst>
                    <a:ext uri="{9D8B030D-6E8A-4147-A177-3AD203B41FA5}">
                      <a16:colId xmlns:a16="http://schemas.microsoft.com/office/drawing/2014/main" val="2738550061"/>
                    </a:ext>
                  </a:extLst>
                </a:gridCol>
                <a:gridCol w="1659585">
                  <a:extLst>
                    <a:ext uri="{9D8B030D-6E8A-4147-A177-3AD203B41FA5}">
                      <a16:colId xmlns:a16="http://schemas.microsoft.com/office/drawing/2014/main" val="1823709507"/>
                    </a:ext>
                  </a:extLst>
                </a:gridCol>
              </a:tblGrid>
              <a:tr h="3783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NR operating band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SS Block SCS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SS Block pattern</a:t>
                      </a:r>
                      <a:r>
                        <a:rPr lang="x-none" sz="1000" baseline="30000">
                          <a:effectLst/>
                        </a:rPr>
                        <a:t>1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Range of GSCN</a:t>
                      </a:r>
                      <a:endParaRPr lang="sv-SE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(First – &lt;Step size&gt; – Last)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5224952"/>
                  </a:ext>
                </a:extLst>
              </a:tr>
              <a:tr h="1891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 kHz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Case A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1826 – &lt;1&gt; – 1858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7903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947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BS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889"/>
            <a:ext cx="10515600" cy="4351338"/>
          </a:xfrm>
        </p:spPr>
        <p:txBody>
          <a:bodyPr/>
          <a:lstStyle/>
          <a:p>
            <a:r>
              <a:rPr lang="en-US" dirty="0"/>
              <a:t>OBUE</a:t>
            </a:r>
          </a:p>
          <a:p>
            <a:pPr lvl="1"/>
            <a:r>
              <a:rPr lang="en-GB" dirty="0"/>
              <a:t>n85 shall be added to the list of bands mentioned for Wide Area cat A and cat B option 1 limits for bands below 1GHz, in clauses 6.6.4.2.1 and 6.6.4.2.2</a:t>
            </a:r>
            <a:endParaRPr lang="en-US" dirty="0"/>
          </a:p>
          <a:p>
            <a:r>
              <a:rPr lang="en-US" dirty="0"/>
              <a:t>Spurious (coexistence)</a:t>
            </a:r>
          </a:p>
          <a:p>
            <a:pPr lvl="1"/>
            <a:r>
              <a:rPr lang="en-GB" dirty="0"/>
              <a:t>Spurious: Band n85 shall be added to the coexistence spurious emissions limits, table 6.6.5.2.3-1.</a:t>
            </a:r>
            <a:endParaRPr lang="sv-SE" dirty="0"/>
          </a:p>
          <a:p>
            <a:pPr lvl="1"/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83214A-5164-4DF2-A382-F5A9BC511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91967"/>
              </p:ext>
            </p:extLst>
          </p:nvPr>
        </p:nvGraphicFramePr>
        <p:xfrm>
          <a:off x="2686915" y="3872149"/>
          <a:ext cx="8467253" cy="274402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54146">
                  <a:extLst>
                    <a:ext uri="{9D8B030D-6E8A-4147-A177-3AD203B41FA5}">
                      <a16:colId xmlns:a16="http://schemas.microsoft.com/office/drawing/2014/main" val="1717246729"/>
                    </a:ext>
                  </a:extLst>
                </a:gridCol>
                <a:gridCol w="1054146">
                  <a:extLst>
                    <a:ext uri="{9D8B030D-6E8A-4147-A177-3AD203B41FA5}">
                      <a16:colId xmlns:a16="http://schemas.microsoft.com/office/drawing/2014/main" val="2269748064"/>
                    </a:ext>
                  </a:extLst>
                </a:gridCol>
                <a:gridCol w="878145">
                  <a:extLst>
                    <a:ext uri="{9D8B030D-6E8A-4147-A177-3AD203B41FA5}">
                      <a16:colId xmlns:a16="http://schemas.microsoft.com/office/drawing/2014/main" val="2731553681"/>
                    </a:ext>
                  </a:extLst>
                </a:gridCol>
                <a:gridCol w="2740408">
                  <a:extLst>
                    <a:ext uri="{9D8B030D-6E8A-4147-A177-3AD203B41FA5}">
                      <a16:colId xmlns:a16="http://schemas.microsoft.com/office/drawing/2014/main" val="3241032187"/>
                    </a:ext>
                  </a:extLst>
                </a:gridCol>
                <a:gridCol w="2740408">
                  <a:extLst>
                    <a:ext uri="{9D8B030D-6E8A-4147-A177-3AD203B41FA5}">
                      <a16:colId xmlns:a16="http://schemas.microsoft.com/office/drawing/2014/main" val="38916877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System type for NR to co-exist with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Frequency range for co-existence requirement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Basic limits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</a:rPr>
                        <a:t>Measurement bandwidth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Note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3588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UTRA FDD Band XII or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729 – 746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-52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n12 </a:t>
                      </a: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or n85</a:t>
                      </a:r>
                      <a:r>
                        <a:rPr lang="sv-SE" sz="900">
                          <a:effectLst/>
                        </a:rPr>
                        <a:t>.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630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E-UTRA Band 12 or NR Band n12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699 – 716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-49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n12 </a:t>
                      </a: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or n85</a:t>
                      </a:r>
                      <a:r>
                        <a:rPr lang="sv-SE" sz="900">
                          <a:effectLst/>
                        </a:rPr>
                        <a:t>, since it is already covered by the requirement in clause 6.6.5.2.2.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For NR BS operating in n29, it</a:t>
                      </a:r>
                      <a:r>
                        <a:rPr lang="sv-SE" sz="900" kern="1200">
                          <a:effectLst/>
                        </a:rPr>
                        <a:t> applies 1 MHz below the Band n29 downlink operating band (Note 5).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0444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E-UTRA Band 29 or NR Band n29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717 – 728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-52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n29 </a:t>
                      </a: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or n85</a:t>
                      </a:r>
                      <a:r>
                        <a:rPr lang="sv-SE" sz="900">
                          <a:effectLst/>
                        </a:rPr>
                        <a:t>.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659639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E-UTRA Band 85 or NR band n85</a:t>
                      </a:r>
                      <a:endParaRPr lang="sv-SE" sz="9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728 - 746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-52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This requirement does not apply to E-UTRA BS operating in band 12, 29 or 85. 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4799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698 - 716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-49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  <a:highlight>
                            <a:srgbClr val="FFFF00"/>
                          </a:highlight>
                        </a:rPr>
                        <a:t>This requirement does not apply to E-UTRA BS operating in band n85, since it is already covered by the requirement in clause 6.6.4.2. For E‑UTRA BS operating in Band n29, it applies 1 MHz below the Band n29 downlink operating band.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4610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44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88470-2817-46E4-8FE5-C674F6AE4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BS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762ED-E3C7-4B44-92C0-E3883A6B3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Spurious (co-location)</a:t>
            </a:r>
          </a:p>
          <a:p>
            <a:pPr lvl="1"/>
            <a:r>
              <a:rPr lang="en-GB" dirty="0"/>
              <a:t>Band n85 limits shall also be added to the colocation spurious emissions limits, table 6.6.5.2.4-1:</a:t>
            </a:r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C55D0C-4DE4-4E16-BA8B-5881A1D25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853655"/>
              </p:ext>
            </p:extLst>
          </p:nvPr>
        </p:nvGraphicFramePr>
        <p:xfrm>
          <a:off x="2580933" y="3261306"/>
          <a:ext cx="6315075" cy="83007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54785">
                  <a:extLst>
                    <a:ext uri="{9D8B030D-6E8A-4147-A177-3AD203B41FA5}">
                      <a16:colId xmlns:a16="http://schemas.microsoft.com/office/drawing/2014/main" val="4006128903"/>
                    </a:ext>
                  </a:extLst>
                </a:gridCol>
                <a:gridCol w="1267460">
                  <a:extLst>
                    <a:ext uri="{9D8B030D-6E8A-4147-A177-3AD203B41FA5}">
                      <a16:colId xmlns:a16="http://schemas.microsoft.com/office/drawing/2014/main" val="4119461884"/>
                    </a:ext>
                  </a:extLst>
                </a:gridCol>
                <a:gridCol w="558165">
                  <a:extLst>
                    <a:ext uri="{9D8B030D-6E8A-4147-A177-3AD203B41FA5}">
                      <a16:colId xmlns:a16="http://schemas.microsoft.com/office/drawing/2014/main" val="2122947432"/>
                    </a:ext>
                  </a:extLst>
                </a:gridCol>
                <a:gridCol w="558165">
                  <a:extLst>
                    <a:ext uri="{9D8B030D-6E8A-4147-A177-3AD203B41FA5}">
                      <a16:colId xmlns:a16="http://schemas.microsoft.com/office/drawing/2014/main" val="132672865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586170893"/>
                    </a:ext>
                  </a:extLst>
                </a:gridCol>
                <a:gridCol w="973663">
                  <a:extLst>
                    <a:ext uri="{9D8B030D-6E8A-4147-A177-3AD203B41FA5}">
                      <a16:colId xmlns:a16="http://schemas.microsoft.com/office/drawing/2014/main" val="2175509052"/>
                    </a:ext>
                  </a:extLst>
                </a:gridCol>
                <a:gridCol w="944037">
                  <a:extLst>
                    <a:ext uri="{9D8B030D-6E8A-4147-A177-3AD203B41FA5}">
                      <a16:colId xmlns:a16="http://schemas.microsoft.com/office/drawing/2014/main" val="41610425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Type of co-located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Frequency range for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Basic limits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Measurement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Note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8854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co-location requirement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WA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MR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LA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bandwidth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27989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E-UTRA Band 85 or NR Band n85</a:t>
                      </a:r>
                      <a:endParaRPr lang="sv-SE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699 – 716 MHz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-96 dBm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-91 dBm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-88 dBm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100 kHz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139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964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BS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 impact on Rx requirements.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8213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Rx-Tx separation:</a:t>
            </a:r>
          </a:p>
          <a:p>
            <a:endParaRPr lang="en-GB" dirty="0"/>
          </a:p>
          <a:p>
            <a:r>
              <a:rPr lang="en-GB" dirty="0"/>
              <a:t>MOP: 23dBm shall be added to table 6.2.2-1 for n85</a:t>
            </a:r>
          </a:p>
          <a:p>
            <a:r>
              <a:rPr lang="en-GB" dirty="0"/>
              <a:t>A-MPR:</a:t>
            </a:r>
          </a:p>
          <a:p>
            <a:pPr lvl="1"/>
            <a:r>
              <a:rPr lang="en-GB" dirty="0"/>
              <a:t>NS_06 information in table 6.2.3.1-1 shall be </a:t>
            </a:r>
            <a:r>
              <a:rPr lang="en-GB" dirty="0" err="1"/>
              <a:t>udpated</a:t>
            </a:r>
            <a:r>
              <a:rPr lang="en-GB" dirty="0"/>
              <a:t>: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Mapping of NS label table 6.2.31-1A:</a:t>
            </a:r>
            <a:endParaRPr lang="sv-SE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024FA22-5E90-4309-96B5-876D1A62F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355003"/>
              </p:ext>
            </p:extLst>
          </p:nvPr>
        </p:nvGraphicFramePr>
        <p:xfrm>
          <a:off x="3950537" y="1690688"/>
          <a:ext cx="4505773" cy="7430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2241">
                  <a:extLst>
                    <a:ext uri="{9D8B030D-6E8A-4147-A177-3AD203B41FA5}">
                      <a16:colId xmlns:a16="http://schemas.microsoft.com/office/drawing/2014/main" val="2991570086"/>
                    </a:ext>
                  </a:extLst>
                </a:gridCol>
                <a:gridCol w="3223532">
                  <a:extLst>
                    <a:ext uri="{9D8B030D-6E8A-4147-A177-3AD203B41FA5}">
                      <a16:colId xmlns:a16="http://schemas.microsoft.com/office/drawing/2014/main" val="2086670214"/>
                    </a:ext>
                  </a:extLst>
                </a:gridCol>
              </a:tblGrid>
              <a:tr h="4547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 – RX </a:t>
                      </a:r>
                      <a:b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carrier centre frequency separation</a:t>
                      </a:r>
                      <a:endParaRPr lang="sv-SE" sz="7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201478"/>
                  </a:ext>
                </a:extLst>
              </a:tr>
              <a:tr h="2883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MHz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01625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A0E17A-A673-46EC-94AA-9968E2F3C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768046"/>
              </p:ext>
            </p:extLst>
          </p:nvPr>
        </p:nvGraphicFramePr>
        <p:xfrm>
          <a:off x="2915279" y="4333320"/>
          <a:ext cx="6210300" cy="761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6392">
                  <a:extLst>
                    <a:ext uri="{9D8B030D-6E8A-4147-A177-3AD203B41FA5}">
                      <a16:colId xmlns:a16="http://schemas.microsoft.com/office/drawing/2014/main" val="4200724920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424700705"/>
                    </a:ext>
                  </a:extLst>
                </a:gridCol>
                <a:gridCol w="1109908">
                  <a:extLst>
                    <a:ext uri="{9D8B030D-6E8A-4147-A177-3AD203B41FA5}">
                      <a16:colId xmlns:a16="http://schemas.microsoft.com/office/drawing/2014/main" val="1639223555"/>
                    </a:ext>
                  </a:extLst>
                </a:gridCol>
                <a:gridCol w="1014420">
                  <a:extLst>
                    <a:ext uri="{9D8B030D-6E8A-4147-A177-3AD203B41FA5}">
                      <a16:colId xmlns:a16="http://schemas.microsoft.com/office/drawing/2014/main" val="3278315574"/>
                    </a:ext>
                  </a:extLst>
                </a:gridCol>
                <a:gridCol w="1014420">
                  <a:extLst>
                    <a:ext uri="{9D8B030D-6E8A-4147-A177-3AD203B41FA5}">
                      <a16:colId xmlns:a16="http://schemas.microsoft.com/office/drawing/2014/main" val="2986664476"/>
                    </a:ext>
                  </a:extLst>
                </a:gridCol>
                <a:gridCol w="838768">
                  <a:extLst>
                    <a:ext uri="{9D8B030D-6E8A-4147-A177-3AD203B41FA5}">
                      <a16:colId xmlns:a16="http://schemas.microsoft.com/office/drawing/2014/main" val="1317255731"/>
                    </a:ext>
                  </a:extLst>
                </a:gridCol>
              </a:tblGrid>
              <a:tr h="439993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Network signalling label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(clause)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 Band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Channel bandwidth (MHz)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Resources blocks (NRB)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A-MPR (dB)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304338"/>
                  </a:ext>
                </a:extLst>
              </a:tr>
              <a:tr h="151553">
                <a:tc row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NS_06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6.5.2.3.4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</a:rPr>
                        <a:t>n</a:t>
                      </a:r>
                      <a:r>
                        <a:rPr lang="x-none" sz="900" dirty="0">
                          <a:effectLst/>
                        </a:rPr>
                        <a:t>12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5, 10, 15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N/A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8058310"/>
                  </a:ext>
                </a:extLst>
              </a:tr>
              <a:tr h="15155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n14</a:t>
                      </a:r>
                      <a:r>
                        <a:rPr lang="x-none" sz="900" dirty="0">
                          <a:effectLst/>
                          <a:highlight>
                            <a:srgbClr val="FFFF00"/>
                          </a:highlight>
                        </a:rPr>
                        <a:t>,</a:t>
                      </a:r>
                      <a:r>
                        <a:rPr lang="x-none" sz="900" dirty="0">
                          <a:effectLst/>
                        </a:rPr>
                        <a:t> </a:t>
                      </a:r>
                      <a:r>
                        <a:rPr lang="x-none" sz="900" dirty="0">
                          <a:effectLst/>
                          <a:highlight>
                            <a:srgbClr val="FFFF00"/>
                          </a:highlight>
                        </a:rPr>
                        <a:t>n85</a:t>
                      </a:r>
                      <a:endParaRPr lang="sv-SE" sz="900" b="1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5,10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6474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C3E86CC-24B2-45DA-9404-B96171C23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170620"/>
              </p:ext>
            </p:extLst>
          </p:nvPr>
        </p:nvGraphicFramePr>
        <p:xfrm>
          <a:off x="1714057" y="5718366"/>
          <a:ext cx="7764894" cy="4876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62766">
                  <a:extLst>
                    <a:ext uri="{9D8B030D-6E8A-4147-A177-3AD203B41FA5}">
                      <a16:colId xmlns:a16="http://schemas.microsoft.com/office/drawing/2014/main" val="3915970972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1915725461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244669116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3826503241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41870823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3155425327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3358477536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2346232589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2066165607"/>
                    </a:ext>
                  </a:extLst>
                </a:gridCol>
              </a:tblGrid>
              <a:tr h="15748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NR band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Value of additionalSpectrumEmission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852708"/>
                  </a:ext>
                </a:extLst>
              </a:tr>
              <a:tr h="13906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1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2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3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4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5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6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7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2772630"/>
                  </a:ext>
                </a:extLst>
              </a:tr>
              <a:tr h="1390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n85</a:t>
                      </a:r>
                      <a:endParaRPr lang="sv-SE" sz="105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b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NS_01</a:t>
                      </a:r>
                      <a:endParaRPr lang="sv-SE" sz="105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NS_06</a:t>
                      </a:r>
                      <a:endParaRPr lang="sv-SE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8530836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2A9BA025-2C81-412A-BF73-0F87BC7B6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552" y="5406642"/>
            <a:ext cx="145307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825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F798C-DD44-4018-92FB-D6E2F2959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D4CCA-3E1C-454F-BFF1-ADBA09182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Spurious coexistence</a:t>
            </a:r>
          </a:p>
          <a:p>
            <a:pPr lvl="1"/>
            <a:r>
              <a:rPr lang="en-GB" dirty="0"/>
              <a:t>Band n85 shall be added to table 6.5.3.2-1:</a:t>
            </a: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94E36A-519D-4E5A-A927-EE33F5BD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473041"/>
              </p:ext>
            </p:extLst>
          </p:nvPr>
        </p:nvGraphicFramePr>
        <p:xfrm>
          <a:off x="1530349" y="2966103"/>
          <a:ext cx="8765118" cy="1894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0768">
                  <a:extLst>
                    <a:ext uri="{9D8B030D-6E8A-4147-A177-3AD203B41FA5}">
                      <a16:colId xmlns:a16="http://schemas.microsoft.com/office/drawing/2014/main" val="4193948741"/>
                    </a:ext>
                  </a:extLst>
                </a:gridCol>
                <a:gridCol w="2391108">
                  <a:extLst>
                    <a:ext uri="{9D8B030D-6E8A-4147-A177-3AD203B41FA5}">
                      <a16:colId xmlns:a16="http://schemas.microsoft.com/office/drawing/2014/main" val="2216428074"/>
                    </a:ext>
                  </a:extLst>
                </a:gridCol>
                <a:gridCol w="618283">
                  <a:extLst>
                    <a:ext uri="{9D8B030D-6E8A-4147-A177-3AD203B41FA5}">
                      <a16:colId xmlns:a16="http://schemas.microsoft.com/office/drawing/2014/main" val="3492053288"/>
                    </a:ext>
                  </a:extLst>
                </a:gridCol>
                <a:gridCol w="678585">
                  <a:extLst>
                    <a:ext uri="{9D8B030D-6E8A-4147-A177-3AD203B41FA5}">
                      <a16:colId xmlns:a16="http://schemas.microsoft.com/office/drawing/2014/main" val="1085000079"/>
                    </a:ext>
                  </a:extLst>
                </a:gridCol>
                <a:gridCol w="864833">
                  <a:extLst>
                    <a:ext uri="{9D8B030D-6E8A-4147-A177-3AD203B41FA5}">
                      <a16:colId xmlns:a16="http://schemas.microsoft.com/office/drawing/2014/main" val="554559517"/>
                    </a:ext>
                  </a:extLst>
                </a:gridCol>
                <a:gridCol w="864833">
                  <a:extLst>
                    <a:ext uri="{9D8B030D-6E8A-4147-A177-3AD203B41FA5}">
                      <a16:colId xmlns:a16="http://schemas.microsoft.com/office/drawing/2014/main" val="3520051135"/>
                    </a:ext>
                  </a:extLst>
                </a:gridCol>
                <a:gridCol w="708354">
                  <a:extLst>
                    <a:ext uri="{9D8B030D-6E8A-4147-A177-3AD203B41FA5}">
                      <a16:colId xmlns:a16="http://schemas.microsoft.com/office/drawing/2014/main" val="3032876402"/>
                    </a:ext>
                  </a:extLst>
                </a:gridCol>
                <a:gridCol w="708354">
                  <a:extLst>
                    <a:ext uri="{9D8B030D-6E8A-4147-A177-3AD203B41FA5}">
                      <a16:colId xmlns:a16="http://schemas.microsoft.com/office/drawing/2014/main" val="3662374298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NR</a:t>
                      </a:r>
                      <a:r>
                        <a:rPr lang="sv-SE" sz="1200" dirty="0">
                          <a:effectLst/>
                        </a:rPr>
                        <a:t> Band</a:t>
                      </a:r>
                      <a:endParaRPr lang="sv-S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Spurious emission for UE co-existence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83214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Protected band</a:t>
                      </a:r>
                      <a:endParaRPr lang="sv-S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Frequency range (MHz)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Maximum Level (dBm)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MBW (MHz)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NOTE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416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350532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chemeClr val="bg1"/>
                          </a:solidFill>
                          <a:effectLst/>
                        </a:rPr>
                        <a:t>n85</a:t>
                      </a:r>
                      <a:endParaRPr lang="sv-SE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E-UTRA Band 2, 5, 13, 14, 17, 24, 25, 26, 27, 30, 41, 53, 71, 74,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DL_low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DL_high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-50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1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884074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E-UTRA Band 4, </a:t>
                      </a:r>
                      <a:r>
                        <a:rPr lang="sv-SE" sz="1200" strike="sngStrike" dirty="0">
                          <a:solidFill>
                            <a:srgbClr val="FF0000"/>
                          </a:solidFill>
                          <a:effectLst/>
                        </a:rPr>
                        <a:t>10,</a:t>
                      </a:r>
                      <a:r>
                        <a:rPr lang="sv-SE" sz="1200" dirty="0">
                          <a:effectLst/>
                        </a:rPr>
                        <a:t> 48, 51, 66, 70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>
                          <a:effectLst/>
                        </a:rPr>
                        <a:t>NR Band n77, n78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F</a:t>
                      </a:r>
                      <a:r>
                        <a:rPr lang="sv-SE" sz="1200" baseline="-25000">
                          <a:effectLst/>
                        </a:rPr>
                        <a:t>DL_low</a:t>
                      </a:r>
                      <a:endParaRPr lang="sv-S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</a:t>
                      </a:r>
                      <a:endParaRPr lang="sv-S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DL_high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-50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</a:t>
                      </a:r>
                      <a:endParaRPr lang="sv-S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2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16813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E-UTRA Band 12, 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DL_low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DL_high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-50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1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15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2811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084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REFSENS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GB" dirty="0"/>
              <a:t>n85 shall also be added in table 7.3.2-4, with NS_06.</a:t>
            </a:r>
            <a:endParaRPr lang="sv-SE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D0BD032-0240-484E-B08B-26EB3CC79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63521"/>
              </p:ext>
            </p:extLst>
          </p:nvPr>
        </p:nvGraphicFramePr>
        <p:xfrm>
          <a:off x="1155594" y="2347110"/>
          <a:ext cx="10198201" cy="1115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308">
                  <a:extLst>
                    <a:ext uri="{9D8B030D-6E8A-4147-A177-3AD203B41FA5}">
                      <a16:colId xmlns:a16="http://schemas.microsoft.com/office/drawing/2014/main" val="413414055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2878937769"/>
                    </a:ext>
                  </a:extLst>
                </a:gridCol>
                <a:gridCol w="643342">
                  <a:extLst>
                    <a:ext uri="{9D8B030D-6E8A-4147-A177-3AD203B41FA5}">
                      <a16:colId xmlns:a16="http://schemas.microsoft.com/office/drawing/2014/main" val="3161994234"/>
                    </a:ext>
                  </a:extLst>
                </a:gridCol>
                <a:gridCol w="558239">
                  <a:extLst>
                    <a:ext uri="{9D8B030D-6E8A-4147-A177-3AD203B41FA5}">
                      <a16:colId xmlns:a16="http://schemas.microsoft.com/office/drawing/2014/main" val="51815708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94707015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77316471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314356218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75779250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5956399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403944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30929625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64687251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09980474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010153093"/>
                    </a:ext>
                  </a:extLst>
                </a:gridCol>
                <a:gridCol w="627026">
                  <a:extLst>
                    <a:ext uri="{9D8B030D-6E8A-4147-A177-3AD203B41FA5}">
                      <a16:colId xmlns:a16="http://schemas.microsoft.com/office/drawing/2014/main" val="4109970162"/>
                    </a:ext>
                  </a:extLst>
                </a:gridCol>
                <a:gridCol w="968596">
                  <a:extLst>
                    <a:ext uri="{9D8B030D-6E8A-4147-A177-3AD203B41FA5}">
                      <a16:colId xmlns:a16="http://schemas.microsoft.com/office/drawing/2014/main" val="1726819602"/>
                    </a:ext>
                  </a:extLst>
                </a:gridCol>
              </a:tblGrid>
              <a:tr h="1990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Operating band / SCS / Channel bandwidth / Duplex-mode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943118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NR Band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SCS</a:t>
                      </a:r>
                      <a:endParaRPr lang="sv-SE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kHz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 MHz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30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40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60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70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80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90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Duplex Mode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2453668850"/>
                  </a:ext>
                </a:extLst>
              </a:tr>
              <a:tr h="19906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10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-97.0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-93.8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FDD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4018370213"/>
                  </a:ext>
                </a:extLst>
              </a:tr>
              <a:tr h="199068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-94.1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49445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E6B24AC-5DBA-4AD1-879D-A60665CDD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826949"/>
              </p:ext>
            </p:extLst>
          </p:nvPr>
        </p:nvGraphicFramePr>
        <p:xfrm>
          <a:off x="1149297" y="3799319"/>
          <a:ext cx="10198200" cy="1115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308">
                  <a:extLst>
                    <a:ext uri="{9D8B030D-6E8A-4147-A177-3AD203B41FA5}">
                      <a16:colId xmlns:a16="http://schemas.microsoft.com/office/drawing/2014/main" val="413414055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2878937769"/>
                    </a:ext>
                  </a:extLst>
                </a:gridCol>
                <a:gridCol w="643342">
                  <a:extLst>
                    <a:ext uri="{9D8B030D-6E8A-4147-A177-3AD203B41FA5}">
                      <a16:colId xmlns:a16="http://schemas.microsoft.com/office/drawing/2014/main" val="3161994234"/>
                    </a:ext>
                  </a:extLst>
                </a:gridCol>
                <a:gridCol w="558239">
                  <a:extLst>
                    <a:ext uri="{9D8B030D-6E8A-4147-A177-3AD203B41FA5}">
                      <a16:colId xmlns:a16="http://schemas.microsoft.com/office/drawing/2014/main" val="51815708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94707015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77316471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314356218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75779250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5956399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403944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30929625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64687251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09980474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010153093"/>
                    </a:ext>
                  </a:extLst>
                </a:gridCol>
                <a:gridCol w="627026">
                  <a:extLst>
                    <a:ext uri="{9D8B030D-6E8A-4147-A177-3AD203B41FA5}">
                      <a16:colId xmlns:a16="http://schemas.microsoft.com/office/drawing/2014/main" val="4109970162"/>
                    </a:ext>
                  </a:extLst>
                </a:gridCol>
                <a:gridCol w="968595">
                  <a:extLst>
                    <a:ext uri="{9D8B030D-6E8A-4147-A177-3AD203B41FA5}">
                      <a16:colId xmlns:a16="http://schemas.microsoft.com/office/drawing/2014/main" val="1726819602"/>
                    </a:ext>
                  </a:extLst>
                </a:gridCol>
              </a:tblGrid>
              <a:tr h="1990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Operating band / SCS / Channel bandwidth / Duplex-mode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943118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NR Band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SCS</a:t>
                      </a:r>
                      <a:endParaRPr lang="sv-SE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kHz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 MHz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30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40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60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70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80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90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Duplex Mode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2453668850"/>
                  </a:ext>
                </a:extLst>
              </a:tr>
              <a:tr h="19906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n</a:t>
                      </a:r>
                      <a:r>
                        <a:rPr lang="en-US" sz="1050">
                          <a:effectLst/>
                        </a:rPr>
                        <a:t>85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15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FDD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4018370213"/>
                  </a:ext>
                </a:extLst>
              </a:tr>
              <a:tr h="199068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30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494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107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In-band blocking: </a:t>
            </a:r>
          </a:p>
          <a:p>
            <a:pPr lvl="1"/>
            <a:r>
              <a:rPr lang="en-GB" dirty="0"/>
              <a:t>n85 shall be added in table 7.6.2-2.</a:t>
            </a:r>
          </a:p>
          <a:p>
            <a:r>
              <a:rPr lang="en-GB" dirty="0"/>
              <a:t>Out of band blocking: </a:t>
            </a:r>
          </a:p>
          <a:p>
            <a:pPr lvl="1"/>
            <a:r>
              <a:rPr lang="en-GB" dirty="0"/>
              <a:t>n85 shall be added in table 7.6.3-2.</a:t>
            </a:r>
          </a:p>
          <a:p>
            <a:r>
              <a:rPr lang="en-GB" dirty="0"/>
              <a:t>Narrow band blocking: </a:t>
            </a:r>
          </a:p>
          <a:p>
            <a:pPr lvl="1"/>
            <a:r>
              <a:rPr lang="en-GB" dirty="0"/>
              <a:t>n85 shall be added in table 7.6.4-1.</a:t>
            </a:r>
            <a:endParaRPr lang="sv-SE" dirty="0"/>
          </a:p>
          <a:p>
            <a:endParaRPr lang="sv-SE" dirty="0"/>
          </a:p>
          <a:p>
            <a:pPr lvl="1"/>
            <a:endParaRPr lang="sv-SE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98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3118</TotalTime>
  <Words>1167</Words>
  <Application>Microsoft Office PowerPoint</Application>
  <PresentationFormat>Widescreen</PresentationFormat>
  <Paragraphs>375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WF on the introduction of band n85   </vt:lpstr>
      <vt:lpstr>Band n85 - System parameters agreement</vt:lpstr>
      <vt:lpstr>Band n85 – BS Tx requirements agreement</vt:lpstr>
      <vt:lpstr>Band n85 – BS Tx requirements agreement</vt:lpstr>
      <vt:lpstr>Band n85 – BS Rx requirements agreement</vt:lpstr>
      <vt:lpstr>Band n85 – UE Tx requirements agreement</vt:lpstr>
      <vt:lpstr>Band n85 – UE Tx requirements agreement</vt:lpstr>
      <vt:lpstr>Band n85 – UE Rx requirements agreement</vt:lpstr>
      <vt:lpstr>Band n85 – UE Rx requirements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SI IMT parameters</dc:title>
  <dc:creator>Dominique Everaere</dc:creator>
  <cp:lastModifiedBy>D. Everaere</cp:lastModifiedBy>
  <cp:revision>196</cp:revision>
  <dcterms:created xsi:type="dcterms:W3CDTF">2021-01-26T18:25:35Z</dcterms:created>
  <dcterms:modified xsi:type="dcterms:W3CDTF">2021-02-02T19:10:23Z</dcterms:modified>
</cp:coreProperties>
</file>