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vml" ContentType="application/vnd.openxmlformats-officedocument.vmlDrawin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embeddings/oleObject1.bin" ContentType="application/vnd.openxmlformats-officedocument.oleObject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notesMasterIdLst>
    <p:notesMasterId r:id="rId6"/>
  </p:notesMasterIdLst>
  <p:sldIdLst>
    <p:sldId id="340" r:id="rId2"/>
    <p:sldId id="341" r:id="rId3"/>
    <p:sldId id="342" r:id="rId4"/>
    <p:sldId id="339" r:id="rId5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C6C6CD4B-7291-094A-B136-129CBA320EF6}">
          <p14:sldIdLst>
            <p14:sldId id="340"/>
            <p14:sldId id="341"/>
            <p14:sldId id="342"/>
            <p14:sldId id="339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FF"/>
    <a:srgbClr val="FF00FF"/>
    <a:srgbClr val="FFCCFF"/>
    <a:srgbClr val="76D6FF"/>
    <a:srgbClr val="00B0F0"/>
    <a:srgbClr val="FF6600"/>
    <a:srgbClr val="CCECFF"/>
    <a:srgbClr val="FFFFCC"/>
    <a:srgbClr val="92D050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淡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E171933-4619-4E11-9A3F-F7608DF75F80}" styleName="中間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中間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スタイルなし/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0A1B5D5-9B99-4C35-A422-299274C87663}" styleName="中間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淡色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1E4AEA4-8DFA-4A89-87EB-49C32662AFE0}" styleName="中間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7"/>
    <p:restoredTop sz="98490" autoAdjust="0"/>
  </p:normalViewPr>
  <p:slideViewPr>
    <p:cSldViewPr snapToGrid="0" snapToObjects="1">
      <p:cViewPr>
        <p:scale>
          <a:sx n="75" d="100"/>
          <a:sy n="75" d="100"/>
        </p:scale>
        <p:origin x="-2368" y="-12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07F95-2F62-3946-A417-B56DBDA66AF1}" type="datetimeFigureOut">
              <a:t>21/01/15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ACD5-9B95-DE47-B8D9-B85FEB2268E3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9476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9819" y="5894457"/>
            <a:ext cx="257028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94"/>
            <a:ext cx="7772400" cy="2005874"/>
          </a:xfrm>
        </p:spPr>
        <p:txBody>
          <a:bodyPr tIns="45720" bIns="45720"/>
          <a:lstStyle>
            <a:lvl1pPr algn="ctr">
              <a:defRPr sz="40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36368"/>
            <a:ext cx="6400800" cy="999263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24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758573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1463" indent="-271463">
              <a:tabLst/>
              <a:defRPr sz="2800">
                <a:solidFill>
                  <a:srgbClr val="0432FF"/>
                </a:solidFill>
              </a:defRPr>
            </a:lvl1pPr>
            <a:lvl2pPr marL="635000" indent="-273050">
              <a:tabLst/>
              <a:defRPr sz="2400"/>
            </a:lvl2pPr>
            <a:lvl3pPr marL="1022350" indent="-222250">
              <a:tabLst/>
              <a:defRPr sz="2400"/>
            </a:lvl3pPr>
            <a:lvl4pPr marL="1470025" indent="-303213">
              <a:tabLst/>
              <a:defRPr sz="2200"/>
            </a:lvl4pPr>
            <a:lvl5pPr marL="1787525" indent="-260350">
              <a:tabLst/>
              <a:defRPr sz="20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7028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15616" y="3068960"/>
            <a:ext cx="751098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grpSp>
        <p:nvGrpSpPr>
          <p:cNvPr id="4" name="図形グループ 3"/>
          <p:cNvGrpSpPr/>
          <p:nvPr userDrawn="1"/>
        </p:nvGrpSpPr>
        <p:grpSpPr>
          <a:xfrm>
            <a:off x="516227" y="3068960"/>
            <a:ext cx="8110377" cy="930315"/>
            <a:chOff x="416496" y="1706741"/>
            <a:chExt cx="8786242" cy="930315"/>
          </a:xfrm>
        </p:grpSpPr>
        <p:sp>
          <p:nvSpPr>
            <p:cNvPr id="5" name="正方形/長方形 4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2400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6" name="直線コネクタ 5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3963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4927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435" y="440698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345212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vmlDrawing" Target="../drawings/vmlDrawing1.vml"/><Relationship Id="rId8" Type="http://schemas.openxmlformats.org/officeDocument/2006/relationships/oleObject" Target="../embeddings/oleObject1.bin"/><Relationship Id="rId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294111" y="6553200"/>
            <a:ext cx="66528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9pPr>
          </a:lstStyle>
          <a:p>
            <a:pPr algn="r"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0182A538-3E18-3940-86F9-080C2C29BB6C}" type="slidenum">
              <a:rPr lang="ja-JP" altLang="en-US" sz="1200" smtClean="0">
                <a:solidFill>
                  <a:srgbClr val="000000"/>
                </a:solidFill>
                <a:latin typeface="HGP創英角ｺﾞｼｯｸUB" charset="-128"/>
              </a:rPr>
              <a:pPr algn="r" defTabSz="91440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charset="-128"/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7297650" y="255588"/>
          <a:ext cx="1374531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29" name="Image" r:id="rId8" imgW="2711201" imgH="402133" progId="Photoshop.Image.9">
                  <p:embed/>
                </p:oleObj>
              </mc:Choice>
              <mc:Fallback>
                <p:oleObj name="Image" r:id="rId8" imgW="2711201" imgH="402133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7650" y="255588"/>
                        <a:ext cx="1374531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58666" y="692150"/>
            <a:ext cx="8233996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ja-JP" altLang="en-US" sz="2400">
              <a:solidFill>
                <a:srgbClr val="000000"/>
              </a:solidFill>
              <a:latin typeface="Verdana" charset="0"/>
              <a:ea typeface="HGP創英角ｺﾞｼｯｸUB" charset="-128"/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8697" y="185807"/>
            <a:ext cx="676128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8700" y="788991"/>
            <a:ext cx="8226669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826765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7" r:id="rId4"/>
    <p:sldLayoutId id="2147483738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2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20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ctrTitle"/>
          </p:nvPr>
        </p:nvSpPr>
        <p:spPr>
          <a:xfrm>
            <a:off x="238572" y="2130494"/>
            <a:ext cx="8575228" cy="2005874"/>
          </a:xfrm>
        </p:spPr>
        <p:txBody>
          <a:bodyPr/>
          <a:lstStyle/>
          <a:p>
            <a:r>
              <a:rPr lang="en-US" altLang="ja-JP" sz="3600" dirty="0" smtClean="0"/>
              <a:t>Motivation on new WI of </a:t>
            </a:r>
            <a:r>
              <a:rPr lang="en-US" altLang="ja-JP" sz="3600" dirty="0"/>
              <a:t>intra-band non</a:t>
            </a:r>
            <a:r>
              <a:rPr lang="en-US" altLang="ja-JP" sz="3600" dirty="0" smtClean="0"/>
              <a:t>-contiguous </a:t>
            </a:r>
            <a:r>
              <a:rPr lang="en-US" altLang="ja-JP" sz="3600" dirty="0"/>
              <a:t>NR-DC using band n77</a:t>
            </a:r>
            <a:endParaRPr lang="ja-JP" altLang="en-US" sz="3600" dirty="0"/>
          </a:p>
        </p:txBody>
      </p:sp>
      <p:sp>
        <p:nvSpPr>
          <p:cNvPr id="7" name="サブタイトル 6"/>
          <p:cNvSpPr>
            <a:spLocks noGrp="1"/>
          </p:cNvSpPr>
          <p:nvPr>
            <p:ph type="subTitle" idx="1"/>
          </p:nvPr>
        </p:nvSpPr>
        <p:spPr>
          <a:xfrm>
            <a:off x="1371600" y="4250668"/>
            <a:ext cx="6400800" cy="999263"/>
          </a:xfrm>
        </p:spPr>
        <p:txBody>
          <a:bodyPr/>
          <a:lstStyle/>
          <a:p>
            <a:r>
              <a:rPr kumimoji="1" lang="en-US" altLang="ja-JP" dirty="0"/>
              <a:t>SoftBank </a:t>
            </a:r>
            <a:r>
              <a:rPr kumimoji="1" lang="en-US" altLang="ja-JP" dirty="0" smtClean="0"/>
              <a:t>Corp</a:t>
            </a:r>
            <a:r>
              <a:rPr lang="en-US" altLang="ja-JP" dirty="0"/>
              <a:t>.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238572" y="249158"/>
            <a:ext cx="71782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600" b="1" dirty="0"/>
              <a:t>3GPP TSG RAN </a:t>
            </a:r>
            <a:r>
              <a:rPr lang="en-GB" altLang="ja-JP" sz="1600" b="1" dirty="0" smtClean="0"/>
              <a:t>WG4 Meeting </a:t>
            </a:r>
            <a:r>
              <a:rPr lang="en-GB" altLang="ja-JP" sz="1600" b="1" dirty="0"/>
              <a:t>#</a:t>
            </a:r>
            <a:r>
              <a:rPr lang="en-GB" altLang="ja-JP" sz="1600" b="1" dirty="0" smtClean="0"/>
              <a:t>98-</a:t>
            </a:r>
            <a:r>
              <a:rPr lang="en-GB" altLang="ja-JP" sz="1600" b="1" dirty="0"/>
              <a:t>e						</a:t>
            </a:r>
            <a:endParaRPr lang="en-GB" altLang="ja-JP" sz="1600" b="1" dirty="0" smtClean="0"/>
          </a:p>
          <a:p>
            <a:r>
              <a:rPr lang="en-GB" altLang="ja-JP" sz="1600" b="1" dirty="0" smtClean="0"/>
              <a:t>Electronic </a:t>
            </a:r>
            <a:r>
              <a:rPr lang="en-GB" altLang="ja-JP" sz="1600" b="1" dirty="0"/>
              <a:t>Meeting, </a:t>
            </a:r>
            <a:r>
              <a:rPr lang="en-GB" altLang="ja-JP" sz="1600" b="1" dirty="0" smtClean="0"/>
              <a:t>January 25 </a:t>
            </a:r>
            <a:r>
              <a:rPr lang="mr-IN" altLang="ja-JP" sz="1600" b="1" dirty="0" smtClean="0"/>
              <a:t>–</a:t>
            </a:r>
            <a:r>
              <a:rPr lang="en-GB" altLang="ja-JP" sz="1600" b="1" dirty="0" smtClean="0"/>
              <a:t> February 5, 2021</a:t>
            </a:r>
            <a:endParaRPr lang="ja-JP" altLang="ja-JP" sz="1600" dirty="0"/>
          </a:p>
          <a:p>
            <a:r>
              <a:rPr lang="es-ES" altLang="ja-JP" sz="1600" dirty="0">
                <a:latin typeface="HGP創英角ｺﾞｼｯｸUB"/>
                <a:ea typeface="HGP創英角ｺﾞｼｯｸUB"/>
                <a:cs typeface="HGP創英角ｺﾞｼｯｸUB"/>
              </a:rPr>
              <a:t> </a:t>
            </a:r>
            <a:endParaRPr lang="en-US" altLang="ja-JP" sz="1600" dirty="0">
              <a:latin typeface="HGP創英角ｺﾞｼｯｸUB"/>
              <a:ea typeface="HGP創英角ｺﾞｼｯｸUB"/>
              <a:cs typeface="HGP創英角ｺﾞｼｯｸUB"/>
            </a:endParaRPr>
          </a:p>
          <a:p>
            <a:r>
              <a:rPr lang="it-IT" altLang="ja-JP" sz="1600" dirty="0">
                <a:latin typeface="HGP創英角ｺﾞｼｯｸUB"/>
                <a:ea typeface="HGP創英角ｺﾞｼｯｸUB"/>
                <a:cs typeface="HGP創英角ｺﾞｼｯｸUB"/>
              </a:rPr>
              <a:t>Agenda Item:	</a:t>
            </a:r>
            <a:r>
              <a:rPr lang="en-US" altLang="ja-JP" sz="1600" smtClean="0">
                <a:latin typeface="HGP創英角ｺﾞｼｯｸUB"/>
                <a:ea typeface="HGP創英角ｺﾞｼｯｸUB"/>
                <a:cs typeface="HGP創英角ｺﾞｼｯｸUB"/>
              </a:rPr>
              <a:t>16.2.1</a:t>
            </a:r>
            <a:endParaRPr lang="en-US" altLang="ja-JP" sz="1600" dirty="0">
              <a:latin typeface="HGP創英角ｺﾞｼｯｸUB"/>
              <a:ea typeface="HGP創英角ｺﾞｼｯｸUB"/>
              <a:cs typeface="HGP創英角ｺﾞｼｯｸUB"/>
            </a:endParaRPr>
          </a:p>
          <a:p>
            <a:r>
              <a:rPr lang="en-US" altLang="ja-JP" sz="1600" dirty="0">
                <a:latin typeface="HGP創英角ｺﾞｼｯｸUB"/>
                <a:ea typeface="HGP創英角ｺﾞｼｯｸUB"/>
                <a:cs typeface="HGP創英角ｺﾞｼｯｸUB"/>
              </a:rPr>
              <a:t>Document for:	</a:t>
            </a:r>
            <a:r>
              <a:rPr lang="en-US" altLang="ja-JP" sz="1600" dirty="0" smtClean="0">
                <a:latin typeface="HGP創英角ｺﾞｼｯｸUB"/>
                <a:ea typeface="HGP創英角ｺﾞｼｯｸUB"/>
                <a:cs typeface="HGP創英角ｺﾞｼｯｸUB"/>
              </a:rPr>
              <a:t>Information</a:t>
            </a:r>
            <a:endParaRPr lang="ja-JP" altLang="ja-JP" sz="1600" dirty="0">
              <a:latin typeface="HGP創英角ｺﾞｼｯｸUB"/>
              <a:ea typeface="HGP創英角ｺﾞｼｯｸUB"/>
              <a:cs typeface="HGP創英角ｺﾞｼｯｸUB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7410824" y="188640"/>
            <a:ext cx="1467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defRPr/>
            </a:pPr>
            <a:r>
              <a:rPr lang="is-IS" altLang="ja-JP" sz="1600" dirty="0" smtClean="0"/>
              <a:t>R4-</a:t>
            </a:r>
            <a:r>
              <a:rPr lang="is-IS" altLang="ja-JP" sz="1600" dirty="0" smtClean="0"/>
              <a:t>2100940</a:t>
            </a:r>
            <a:endParaRPr kumimoji="0" lang="en-GB" altLang="ja-JP" sz="160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HGP創英角ｺﾞｼｯｸUB"/>
              <a:ea typeface="HGP創英角ｺﾞｼｯｸUB"/>
              <a:cs typeface="HGP創英角ｺﾞｼｯｸUB"/>
            </a:endParaRPr>
          </a:p>
        </p:txBody>
      </p:sp>
    </p:spTree>
    <p:extLst>
      <p:ext uri="{BB962C8B-B14F-4D97-AF65-F5344CB8AC3E}">
        <p14:creationId xmlns:p14="http://schemas.microsoft.com/office/powerpoint/2010/main" val="2483304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 </a:t>
            </a:r>
            <a:endParaRPr kumimoji="1" lang="ja-JP" altLang="en-US" dirty="0"/>
          </a:p>
        </p:txBody>
      </p:sp>
      <p:sp>
        <p:nvSpPr>
          <p:cNvPr id="43" name="コンテンツ プレースホルダー 42"/>
          <p:cNvSpPr>
            <a:spLocks noGrp="1"/>
          </p:cNvSpPr>
          <p:nvPr>
            <p:ph idx="1"/>
          </p:nvPr>
        </p:nvSpPr>
        <p:spPr>
          <a:xfrm>
            <a:off x="458699" y="788992"/>
            <a:ext cx="8499033" cy="5696476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NR-DC and NR-CA have their own benefit and drawback</a:t>
            </a:r>
          </a:p>
          <a:p>
            <a:r>
              <a:rPr lang="en-US" altLang="ja-JP" dirty="0">
                <a:solidFill>
                  <a:schemeClr val="tx1"/>
                </a:solidFill>
              </a:rPr>
              <a:t>Even though NR-CA will be more common compared with NR-DC, the use case of NR-DC can be seen when there are deployment </a:t>
            </a:r>
            <a:r>
              <a:rPr lang="en-US" altLang="ja-JP" dirty="0" smtClean="0">
                <a:solidFill>
                  <a:schemeClr val="tx1"/>
                </a:solidFill>
              </a:rPr>
              <a:t>constraints</a:t>
            </a:r>
          </a:p>
          <a:p>
            <a:r>
              <a:rPr lang="en-US" altLang="ja-JP" dirty="0" smtClean="0">
                <a:solidFill>
                  <a:srgbClr val="FF0000"/>
                </a:solidFill>
              </a:rPr>
              <a:t>Source company sees the necessity to </a:t>
            </a:r>
            <a:r>
              <a:rPr lang="en-US" altLang="ja-JP" dirty="0">
                <a:solidFill>
                  <a:srgbClr val="FF0000"/>
                </a:solidFill>
              </a:rPr>
              <a:t>specify intra-band non-contiguous NR-DC using band n77</a:t>
            </a:r>
            <a:endParaRPr lang="en-US" altLang="ja-JP" dirty="0" smtClean="0">
              <a:solidFill>
                <a:srgbClr val="FF0000"/>
              </a:solidFill>
            </a:endParaRPr>
          </a:p>
          <a:p>
            <a:pPr marL="1527175" lvl="4" indent="0">
              <a:buNone/>
            </a:pPr>
            <a:endParaRPr lang="en-US" altLang="ja-JP" dirty="0" smtClean="0">
              <a:solidFill>
                <a:schemeClr val="tx1"/>
              </a:solidFill>
            </a:endParaRPr>
          </a:p>
          <a:p>
            <a:pPr lvl="3"/>
            <a:endParaRPr lang="en-US" altLang="ja-JP" dirty="0">
              <a:solidFill>
                <a:schemeClr val="tx1"/>
              </a:solidFill>
            </a:endParaRPr>
          </a:p>
          <a:p>
            <a:r>
              <a:rPr lang="en-US" altLang="ja-JP" dirty="0">
                <a:solidFill>
                  <a:schemeClr val="tx1"/>
                </a:solidFill>
              </a:rPr>
              <a:t>Current basket WI covers NR-CA only</a:t>
            </a:r>
          </a:p>
          <a:p>
            <a:pPr lvl="3"/>
            <a:endParaRPr lang="en-US" altLang="ja-JP" dirty="0"/>
          </a:p>
          <a:p>
            <a:pPr lvl="3"/>
            <a:endParaRPr lang="en-US" altLang="ja-JP" dirty="0"/>
          </a:p>
          <a:p>
            <a:r>
              <a:rPr lang="en-US" altLang="ja-JP" dirty="0">
                <a:solidFill>
                  <a:schemeClr val="tx1"/>
                </a:solidFill>
              </a:rPr>
              <a:t>However, there is no big technical issue foreseen considering the difference between NR-CA and NR-DC </a:t>
            </a:r>
          </a:p>
          <a:p>
            <a:pPr lvl="1"/>
            <a:r>
              <a:rPr lang="en-US" altLang="ja-JP" dirty="0"/>
              <a:t>Dual UL has been </a:t>
            </a:r>
            <a:r>
              <a:rPr lang="en-US" altLang="ja-JP" dirty="0" smtClean="0"/>
              <a:t>considered under NR</a:t>
            </a:r>
            <a:r>
              <a:rPr lang="en-US" altLang="ja-JP" dirty="0"/>
              <a:t>-CA WI</a:t>
            </a:r>
          </a:p>
          <a:p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310009" y="4728601"/>
            <a:ext cx="8616167" cy="40011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altLang="ja-JP" sz="2000" u="sng" dirty="0"/>
              <a:t>RP-202187</a:t>
            </a:r>
            <a:r>
              <a:rPr lang="en-GB" altLang="ja-JP" sz="2000" dirty="0"/>
              <a:t>	Revised WID: Basket Rel-17 WID </a:t>
            </a:r>
            <a:r>
              <a:rPr lang="en-GB" altLang="ja-JP" sz="2000" dirty="0" smtClean="0"/>
              <a:t>NR_CA_R17_Intra Ericsson</a:t>
            </a:r>
            <a:endParaRPr lang="ja-JP" altLang="ja-JP" sz="2000" dirty="0"/>
          </a:p>
        </p:txBody>
      </p:sp>
      <p:sp>
        <p:nvSpPr>
          <p:cNvPr id="18" name="二等辺三角形 17"/>
          <p:cNvSpPr/>
          <p:nvPr/>
        </p:nvSpPr>
        <p:spPr>
          <a:xfrm rot="10800000">
            <a:off x="3856181" y="3660972"/>
            <a:ext cx="1512455" cy="410056"/>
          </a:xfrm>
          <a:prstGeom prst="triangl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8962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Approve an spectrum WI to specify </a:t>
            </a:r>
            <a:r>
              <a:rPr lang="en-US" altLang="ja-JP" dirty="0"/>
              <a:t>intra-band non</a:t>
            </a:r>
            <a:r>
              <a:rPr lang="en-US" altLang="ja-JP" dirty="0" smtClean="0"/>
              <a:t>-contiguous </a:t>
            </a:r>
            <a:r>
              <a:rPr lang="en-US" altLang="ja-JP" dirty="0"/>
              <a:t>NR-DC using band n77</a:t>
            </a:r>
            <a:endParaRPr lang="ja-JP" altLang="en-US" dirty="0"/>
          </a:p>
          <a:p>
            <a:r>
              <a:rPr kumimoji="1" lang="en-US" altLang="ja-JP" dirty="0" smtClean="0"/>
              <a:t>For further discussion: </a:t>
            </a:r>
          </a:p>
          <a:p>
            <a:pPr lvl="1"/>
            <a:r>
              <a:rPr kumimoji="1" lang="en-US" altLang="ja-JP" dirty="0" smtClean="0"/>
              <a:t>basket WI or dedicated WI</a:t>
            </a:r>
            <a:endParaRPr lang="en-US" altLang="ja-JP" dirty="0"/>
          </a:p>
          <a:p>
            <a:pPr lvl="1"/>
            <a:r>
              <a:rPr kumimoji="1" lang="en-US" altLang="ja-JP" dirty="0" smtClean="0"/>
              <a:t>new WI or extension of existing WI </a:t>
            </a:r>
          </a:p>
        </p:txBody>
      </p:sp>
    </p:spTree>
    <p:extLst>
      <p:ext uri="{BB962C8B-B14F-4D97-AF65-F5344CB8AC3E}">
        <p14:creationId xmlns:p14="http://schemas.microsoft.com/office/powerpoint/2010/main" val="36436113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EOF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2150638"/>
      </p:ext>
    </p:extLst>
  </p:cSld>
  <p:clrMapOvr>
    <a:masterClrMapping/>
  </p:clrMapOvr>
</p:sld>
</file>

<file path=ppt/theme/theme1.xml><?xml version="1.0" encoding="utf-8"?>
<a:theme xmlns:a="http://schemas.openxmlformats.org/drawingml/2006/main" name="4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 err="1" smtClean="0">
            <a:latin typeface="+mj-lt"/>
          </a:defRPr>
        </a:defPPr>
      </a:lstStyle>
    </a:txDef>
  </a:objectDefaults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SB_テンプレート_B_mod.potx</Template>
  <TotalTime>21550</TotalTime>
  <Words>172</Words>
  <Application>Microsoft Macintosh PowerPoint</Application>
  <PresentationFormat>画面に合わせる (4:3)</PresentationFormat>
  <Paragraphs>26</Paragraphs>
  <Slides>4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6" baseType="lpstr">
      <vt:lpstr>4_SB PPT B</vt:lpstr>
      <vt:lpstr>Image</vt:lpstr>
      <vt:lpstr>Motivation on new WI of intra-band non-contiguous NR-DC using band n77</vt:lpstr>
      <vt:lpstr>Background </vt:lpstr>
      <vt:lpstr>Proposals</vt:lpstr>
      <vt:lpstr>EOF</vt:lpstr>
    </vt:vector>
  </TitlesOfParts>
  <Manager/>
  <Company>SoftBank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伏木 雅(SBM テクノロジーユニット)</dc:creator>
  <cp:keywords/>
  <dc:description/>
  <cp:lastModifiedBy>Akimoto Yosuke</cp:lastModifiedBy>
  <cp:revision>941</cp:revision>
  <cp:lastPrinted>2016-03-03T23:05:15Z</cp:lastPrinted>
  <dcterms:created xsi:type="dcterms:W3CDTF">2015-10-29T23:05:14Z</dcterms:created>
  <dcterms:modified xsi:type="dcterms:W3CDTF">2021-01-15T05:43:06Z</dcterms:modified>
  <cp:category/>
</cp:coreProperties>
</file>