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5">
  <p:sldMasterIdLst>
    <p:sldMasterId id="2147483648" r:id="rId1"/>
  </p:sldMasterIdLst>
  <p:notesMasterIdLst>
    <p:notesMasterId r:id="rId10"/>
  </p:notesMasterIdLst>
  <p:sldIdLst>
    <p:sldId id="280" r:id="rId2"/>
    <p:sldId id="282" r:id="rId3"/>
    <p:sldId id="290" r:id="rId4"/>
    <p:sldId id="289" r:id="rId5"/>
    <p:sldId id="285" r:id="rId6"/>
    <p:sldId id="291" r:id="rId7"/>
    <p:sldId id="287" r:id="rId8"/>
    <p:sldId id="292"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DAEEF3"/>
    <a:srgbClr val="DAEE7B"/>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1412B5-B3DE-4904-B05D-E5FB858F465A}" v="2" dt="2020-11-11T07:22:46.505"/>
    <p1510:client id="{F59E8750-4B33-4933-A8CC-25A70C14C3E4}" v="2" dt="2020-11-11T23:59:53.80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74" autoAdjust="0"/>
    <p:restoredTop sz="96000" autoAdjust="0"/>
  </p:normalViewPr>
  <p:slideViewPr>
    <p:cSldViewPr snapToGrid="0">
      <p:cViewPr varScale="1">
        <p:scale>
          <a:sx n="96" d="100"/>
          <a:sy n="96" d="100"/>
        </p:scale>
        <p:origin x="360"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amashita, Osamu" userId="1cbdd3f5-7c14-44e7-8f0c-31fc9b151d26" providerId="ADAL" clId="{F59E8750-4B33-4933-A8CC-25A70C14C3E4}"/>
    <pc:docChg chg="modSld">
      <pc:chgData name="Yamashita, Osamu" userId="1cbdd3f5-7c14-44e7-8f0c-31fc9b151d26" providerId="ADAL" clId="{F59E8750-4B33-4933-A8CC-25A70C14C3E4}" dt="2020-11-12T00:00:03.104" v="4" actId="20577"/>
      <pc:docMkLst>
        <pc:docMk/>
      </pc:docMkLst>
      <pc:sldChg chg="modSp">
        <pc:chgData name="Yamashita, Osamu" userId="1cbdd3f5-7c14-44e7-8f0c-31fc9b151d26" providerId="ADAL" clId="{F59E8750-4B33-4933-A8CC-25A70C14C3E4}" dt="2020-11-12T00:00:03.104" v="4" actId="20577"/>
        <pc:sldMkLst>
          <pc:docMk/>
          <pc:sldMk cId="3985637350" sldId="292"/>
        </pc:sldMkLst>
        <pc:graphicFrameChg chg="mod modGraphic">
          <ac:chgData name="Yamashita, Osamu" userId="1cbdd3f5-7c14-44e7-8f0c-31fc9b151d26" providerId="ADAL" clId="{F59E8750-4B33-4933-A8CC-25A70C14C3E4}" dt="2020-11-12T00:00:03.104" v="4" actId="20577"/>
          <ac:graphicFrameMkLst>
            <pc:docMk/>
            <pc:sldMk cId="3985637350" sldId="292"/>
            <ac:graphicFrameMk id="7" creationId="{6FE3535E-FC50-44EC-8B1F-9F045FEA0AAF}"/>
          </ac:graphicFrameMkLst>
        </pc:graphicFrameChg>
      </pc:sldChg>
    </pc:docChg>
  </pc:docChgLst>
  <pc:docChgLst>
    <pc:chgData name="Yamashita, Osamu" userId="1cbdd3f5-7c14-44e7-8f0c-31fc9b151d26" providerId="ADAL" clId="{C2755D3B-AE60-4160-B351-979D153C5814}"/>
    <pc:docChg chg="delSld modSld">
      <pc:chgData name="Yamashita, Osamu" userId="1cbdd3f5-7c14-44e7-8f0c-31fc9b151d26" providerId="ADAL" clId="{C2755D3B-AE60-4160-B351-979D153C5814}" dt="2020-11-11T07:22:46.505" v="13" actId="207"/>
      <pc:docMkLst>
        <pc:docMk/>
      </pc:docMkLst>
      <pc:sldChg chg="modSp">
        <pc:chgData name="Yamashita, Osamu" userId="1cbdd3f5-7c14-44e7-8f0c-31fc9b151d26" providerId="ADAL" clId="{C2755D3B-AE60-4160-B351-979D153C5814}" dt="2020-11-11T07:21:29.162" v="10" actId="20577"/>
        <pc:sldMkLst>
          <pc:docMk/>
          <pc:sldMk cId="2072106534" sldId="280"/>
        </pc:sldMkLst>
        <pc:spChg chg="mod">
          <ac:chgData name="Yamashita, Osamu" userId="1cbdd3f5-7c14-44e7-8f0c-31fc9b151d26" providerId="ADAL" clId="{C2755D3B-AE60-4160-B351-979D153C5814}" dt="2020-11-11T07:21:29.162" v="10" actId="20577"/>
          <ac:spMkLst>
            <pc:docMk/>
            <pc:sldMk cId="2072106534" sldId="280"/>
            <ac:spMk id="4" creationId="{00000000-0000-0000-0000-000000000000}"/>
          </ac:spMkLst>
        </pc:spChg>
      </pc:sldChg>
      <pc:sldChg chg="modSp">
        <pc:chgData name="Yamashita, Osamu" userId="1cbdd3f5-7c14-44e7-8f0c-31fc9b151d26" providerId="ADAL" clId="{C2755D3B-AE60-4160-B351-979D153C5814}" dt="2020-11-11T07:21:23" v="2" actId="6549"/>
        <pc:sldMkLst>
          <pc:docMk/>
          <pc:sldMk cId="2572963564" sldId="282"/>
        </pc:sldMkLst>
        <pc:spChg chg="mod">
          <ac:chgData name="Yamashita, Osamu" userId="1cbdd3f5-7c14-44e7-8f0c-31fc9b151d26" providerId="ADAL" clId="{C2755D3B-AE60-4160-B351-979D153C5814}" dt="2020-11-11T07:21:23" v="2" actId="6549"/>
          <ac:spMkLst>
            <pc:docMk/>
            <pc:sldMk cId="2572963564" sldId="282"/>
            <ac:spMk id="2" creationId="{033ACB96-5EB9-4B53-9E45-26131119450E}"/>
          </ac:spMkLst>
        </pc:spChg>
      </pc:sldChg>
      <pc:sldChg chg="modSp">
        <pc:chgData name="Yamashita, Osamu" userId="1cbdd3f5-7c14-44e7-8f0c-31fc9b151d26" providerId="ADAL" clId="{C2755D3B-AE60-4160-B351-979D153C5814}" dt="2020-11-11T07:22:28.977" v="12" actId="6549"/>
        <pc:sldMkLst>
          <pc:docMk/>
          <pc:sldMk cId="3479957720" sldId="285"/>
        </pc:sldMkLst>
        <pc:spChg chg="mod">
          <ac:chgData name="Yamashita, Osamu" userId="1cbdd3f5-7c14-44e7-8f0c-31fc9b151d26" providerId="ADAL" clId="{C2755D3B-AE60-4160-B351-979D153C5814}" dt="2020-11-11T07:22:28.977" v="12" actId="6549"/>
          <ac:spMkLst>
            <pc:docMk/>
            <pc:sldMk cId="3479957720" sldId="285"/>
            <ac:spMk id="3" creationId="{89FEB596-98D6-4046-98CD-784653D5AED3}"/>
          </ac:spMkLst>
        </pc:spChg>
      </pc:sldChg>
      <pc:sldChg chg="del">
        <pc:chgData name="Yamashita, Osamu" userId="1cbdd3f5-7c14-44e7-8f0c-31fc9b151d26" providerId="ADAL" clId="{C2755D3B-AE60-4160-B351-979D153C5814}" dt="2020-11-11T07:21:12.578" v="0" actId="2696"/>
        <pc:sldMkLst>
          <pc:docMk/>
          <pc:sldMk cId="3523076882" sldId="288"/>
        </pc:sldMkLst>
      </pc:sldChg>
      <pc:sldChg chg="modSp">
        <pc:chgData name="Yamashita, Osamu" userId="1cbdd3f5-7c14-44e7-8f0c-31fc9b151d26" providerId="ADAL" clId="{C2755D3B-AE60-4160-B351-979D153C5814}" dt="2020-11-11T07:22:46.505" v="13" actId="207"/>
        <pc:sldMkLst>
          <pc:docMk/>
          <pc:sldMk cId="1989163768" sldId="291"/>
        </pc:sldMkLst>
        <pc:spChg chg="mod">
          <ac:chgData name="Yamashita, Osamu" userId="1cbdd3f5-7c14-44e7-8f0c-31fc9b151d26" providerId="ADAL" clId="{C2755D3B-AE60-4160-B351-979D153C5814}" dt="2020-11-11T07:22:46.505" v="13" actId="207"/>
          <ac:spMkLst>
            <pc:docMk/>
            <pc:sldMk cId="1989163768" sldId="291"/>
            <ac:spMk id="3" creationId="{89FEB596-98D6-4046-98CD-784653D5AED3}"/>
          </ac:spMkLst>
        </pc:spChg>
      </pc:sldChg>
      <pc:sldChg chg="del">
        <pc:chgData name="Yamashita, Osamu" userId="1cbdd3f5-7c14-44e7-8f0c-31fc9b151d26" providerId="ADAL" clId="{C2755D3B-AE60-4160-B351-979D153C5814}" dt="2020-11-11T07:21:17.762" v="1" actId="2696"/>
        <pc:sldMkLst>
          <pc:docMk/>
          <pc:sldMk cId="949054320" sldId="29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5D01E2-2095-48A3-B9B4-79A54BB34598}" type="datetimeFigureOut">
              <a:rPr lang="en-US" smtClean="0"/>
              <a:t>11/12/2020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4B52189-F625-4389-8581-FC4FE6283C09}" type="slidenum">
              <a:rPr lang="en-US" smtClean="0"/>
              <a:t>‹#›</a:t>
            </a:fld>
            <a:endParaRPr lang="en-US"/>
          </a:p>
        </p:txBody>
      </p:sp>
    </p:spTree>
    <p:extLst>
      <p:ext uri="{BB962C8B-B14F-4D97-AF65-F5344CB8AC3E}">
        <p14:creationId xmlns:p14="http://schemas.microsoft.com/office/powerpoint/2010/main" val="39042034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4B52189-F625-4389-8581-FC4FE6283C09}" type="slidenum">
              <a:rPr lang="en-US" smtClean="0"/>
              <a:t>1</a:t>
            </a:fld>
            <a:endParaRPr lang="en-US"/>
          </a:p>
        </p:txBody>
      </p:sp>
    </p:spTree>
    <p:extLst>
      <p:ext uri="{BB962C8B-B14F-4D97-AF65-F5344CB8AC3E}">
        <p14:creationId xmlns:p14="http://schemas.microsoft.com/office/powerpoint/2010/main" val="10344240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974DF5F-7967-42E2-8FEF-35C7828E384E}" type="datetime1">
              <a:rPr lang="en-US" smtClean="0"/>
              <a:t>11/12/2020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0712386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ACDEB26-4FB6-411A-BA88-17BDF16451CD}" type="datetime1">
              <a:rPr lang="en-US" smtClean="0"/>
              <a:t>11/12/2020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767432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D77D009-0294-45D9-B401-0AB92FED3F40}" type="datetime1">
              <a:rPr lang="en-US" smtClean="0"/>
              <a:t>11/12/2020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156597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702CD7F-CD55-4427-A811-8E63084DB7C2}" type="datetime1">
              <a:rPr lang="en-US" smtClean="0"/>
              <a:t>11/12/2020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06680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2F4A4B6-D4CE-4EE6-826F-7E0750C08AC8}" type="datetime1">
              <a:rPr lang="en-US" smtClean="0"/>
              <a:t>11/12/2020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7938762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FC86EF0C-8D7F-4AC3-B4FD-AA45171EEB83}" type="datetime1">
              <a:rPr lang="en-US" smtClean="0"/>
              <a:t>11/12/2020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26114206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66BF0BF7-6617-4CDD-AD5E-3387B48DB2FF}" type="datetime1">
              <a:rPr lang="en-US" smtClean="0"/>
              <a:t>11/12/2020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3888748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FCD477D-FB1A-4083-9445-1D226CBB05FE}" type="datetime1">
              <a:rPr lang="en-US" smtClean="0"/>
              <a:t>11/12/2020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9507519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EBFDEE-A74F-41B9-B3DA-FE611F37F79C}" type="datetime1">
              <a:rPr lang="en-US" smtClean="0"/>
              <a:t>11/12/2020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14060384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0B30567-F64F-4B75-9C08-EA507EA8D28E}" type="datetime1">
              <a:rPr lang="en-US" smtClean="0"/>
              <a:t>11/12/2020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5540072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A40BEEC-660B-4175-BB24-E09FC9B1EDAE}" type="datetime1">
              <a:rPr lang="en-US" smtClean="0"/>
              <a:t>11/12/2020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85D926F-61E7-4178-9856-62CA148A80CF}" type="slidenum">
              <a:rPr lang="en-US" smtClean="0"/>
              <a:t>‹#›</a:t>
            </a:fld>
            <a:endParaRPr lang="en-US"/>
          </a:p>
        </p:txBody>
      </p:sp>
    </p:spTree>
    <p:extLst>
      <p:ext uri="{BB962C8B-B14F-4D97-AF65-F5344CB8AC3E}">
        <p14:creationId xmlns:p14="http://schemas.microsoft.com/office/powerpoint/2010/main" val="30768209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9F8899-3495-4D3A-A620-490C49D905C0}" type="datetime1">
              <a:rPr lang="en-US" smtClean="0"/>
              <a:t>11/12/2020</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5D926F-61E7-4178-9856-62CA148A80CF}" type="slidenum">
              <a:rPr lang="en-US" smtClean="0"/>
              <a:t>‹#›</a:t>
            </a:fld>
            <a:endParaRPr lang="en-US"/>
          </a:p>
        </p:txBody>
      </p:sp>
    </p:spTree>
    <p:extLst>
      <p:ext uri="{BB962C8B-B14F-4D97-AF65-F5344CB8AC3E}">
        <p14:creationId xmlns:p14="http://schemas.microsoft.com/office/powerpoint/2010/main" val="1724138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3gpp.org/ftp/tsg_ran/WG4_Radio/TSGR4_97_e/Docs/R4-2014492.zip" TargetMode="External"/><Relationship Id="rId2" Type="http://schemas.openxmlformats.org/officeDocument/2006/relationships/hyperlink" Target="http://www.3gpp.org/ftp/tsg_ran/WG4_Radio/TSGR4_97_e/Docs/R4-2014265.zip" TargetMode="External"/><Relationship Id="rId1" Type="http://schemas.openxmlformats.org/officeDocument/2006/relationships/slideLayout" Target="../slideLayouts/slideLayout2.xml"/><Relationship Id="rId5" Type="http://schemas.openxmlformats.org/officeDocument/2006/relationships/hyperlink" Target="http://www.3gpp.org/ftp/tsg_ran/WG4_Radio/TSGR4_97_e/Docs/R4-2014921.zip" TargetMode="External"/><Relationship Id="rId4" Type="http://schemas.openxmlformats.org/officeDocument/2006/relationships/hyperlink" Target="http://www.3gpp.org/ftp/tsg_ran/WG4_Radio/TSGR4_97_e/Docs/R4-2014687.zip"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6313" y="1943449"/>
            <a:ext cx="11386457" cy="2387600"/>
          </a:xfrm>
        </p:spPr>
        <p:txBody>
          <a:bodyPr>
            <a:normAutofit/>
          </a:bodyPr>
          <a:lstStyle/>
          <a:p>
            <a:r>
              <a:rPr lang="en-US" sz="4000" dirty="0"/>
              <a:t>WF on testability enhancements to support the verification of RF requirements for inter-band (FR2+FR2) CA</a:t>
            </a:r>
            <a:endParaRPr lang="en-US" sz="4400" dirty="0"/>
          </a:p>
        </p:txBody>
      </p:sp>
      <p:sp>
        <p:nvSpPr>
          <p:cNvPr id="3" name="Subtitle 2"/>
          <p:cNvSpPr>
            <a:spLocks noGrp="1"/>
          </p:cNvSpPr>
          <p:nvPr>
            <p:ph type="subTitle" idx="1"/>
          </p:nvPr>
        </p:nvSpPr>
        <p:spPr>
          <a:xfrm>
            <a:off x="1530369" y="4800599"/>
            <a:ext cx="9144000" cy="1369945"/>
          </a:xfrm>
        </p:spPr>
        <p:txBody>
          <a:bodyPr>
            <a:normAutofit/>
          </a:bodyPr>
          <a:lstStyle/>
          <a:p>
            <a:r>
              <a:rPr lang="en-US" sz="2800" dirty="0"/>
              <a:t>Anritsu</a:t>
            </a:r>
            <a:endParaRPr lang="en-US" sz="2800" dirty="0">
              <a:solidFill>
                <a:srgbClr val="FF0000"/>
              </a:solidFill>
            </a:endParaRPr>
          </a:p>
        </p:txBody>
      </p:sp>
      <p:sp>
        <p:nvSpPr>
          <p:cNvPr id="4" name="TextBox 3"/>
          <p:cNvSpPr txBox="1"/>
          <p:nvPr/>
        </p:nvSpPr>
        <p:spPr>
          <a:xfrm>
            <a:off x="9937103" y="218661"/>
            <a:ext cx="2019672" cy="523220"/>
          </a:xfrm>
          <a:prstGeom prst="rect">
            <a:avLst/>
          </a:prstGeom>
          <a:noFill/>
        </p:spPr>
        <p:txBody>
          <a:bodyPr wrap="square" rtlCol="0">
            <a:spAutoFit/>
          </a:bodyPr>
          <a:lstStyle/>
          <a:p>
            <a:r>
              <a:rPr lang="en-US" sz="2800" b="1" dirty="0"/>
              <a:t>R4-2017595</a:t>
            </a:r>
          </a:p>
        </p:txBody>
      </p:sp>
      <p:sp>
        <p:nvSpPr>
          <p:cNvPr id="5" name="テキスト ボックス 3"/>
          <p:cNvSpPr txBox="1"/>
          <p:nvPr/>
        </p:nvSpPr>
        <p:spPr>
          <a:xfrm>
            <a:off x="107502" y="180688"/>
            <a:ext cx="5552079" cy="1754326"/>
          </a:xfrm>
          <a:prstGeom prst="rect">
            <a:avLst/>
          </a:prstGeom>
          <a:noFill/>
        </p:spPr>
        <p:txBody>
          <a:bodyPr wrap="square" rtlCol="0">
            <a:spAutoFit/>
          </a:bodyPr>
          <a:lstStyle/>
          <a:p>
            <a:r>
              <a:rPr lang="en-US" b="1" dirty="0"/>
              <a:t>3GPP TSG-RAN WG4 Meeting #97-e</a:t>
            </a:r>
          </a:p>
          <a:p>
            <a:r>
              <a:rPr lang="en-US" b="1" dirty="0"/>
              <a:t>Online, </a:t>
            </a:r>
            <a:r>
              <a:rPr lang="en-US" altLang="ja-JP" b="1" dirty="0"/>
              <a:t>3rd – 13th Nov 2020</a:t>
            </a:r>
            <a:endParaRPr lang="en-US" dirty="0"/>
          </a:p>
          <a:p>
            <a:r>
              <a:rPr lang="en-US" b="1" dirty="0"/>
              <a:t>Agenda: </a:t>
            </a:r>
            <a:r>
              <a:rPr lang="en-US" altLang="ja-JP" b="1" dirty="0"/>
              <a:t>13.1.3</a:t>
            </a:r>
            <a:endParaRPr lang="en-US" b="1" dirty="0"/>
          </a:p>
          <a:p>
            <a:r>
              <a:rPr lang="en-US" b="1" dirty="0"/>
              <a:t>E-mail title: </a:t>
            </a:r>
            <a:r>
              <a:rPr lang="en-US" altLang="ja-JP" b="1" dirty="0"/>
              <a:t>[97e][331] FR2_enhTestMethods</a:t>
            </a:r>
            <a:endParaRPr lang="en-US" b="1" dirty="0"/>
          </a:p>
          <a:p>
            <a:r>
              <a:rPr lang="en-US" altLang="ja-JP" b="1" dirty="0"/>
              <a:t>Topic: 3</a:t>
            </a:r>
            <a:endParaRPr lang="en-US" b="1" dirty="0"/>
          </a:p>
          <a:p>
            <a:r>
              <a:rPr lang="en-US" b="1" dirty="0"/>
              <a:t>WI: FR2_enhTestMethods</a:t>
            </a:r>
          </a:p>
        </p:txBody>
      </p:sp>
    </p:spTree>
    <p:extLst>
      <p:ext uri="{BB962C8B-B14F-4D97-AF65-F5344CB8AC3E}">
        <p14:creationId xmlns:p14="http://schemas.microsoft.com/office/powerpoint/2010/main" val="2072106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ACB96-5EB9-4B53-9E45-26131119450E}"/>
              </a:ext>
            </a:extLst>
          </p:cNvPr>
          <p:cNvSpPr>
            <a:spLocks noGrp="1"/>
          </p:cNvSpPr>
          <p:nvPr>
            <p:ph type="title"/>
          </p:nvPr>
        </p:nvSpPr>
        <p:spPr>
          <a:xfrm>
            <a:off x="838200" y="365126"/>
            <a:ext cx="10515600" cy="530740"/>
          </a:xfrm>
        </p:spPr>
        <p:txBody>
          <a:bodyPr>
            <a:noAutofit/>
          </a:bodyPr>
          <a:lstStyle/>
          <a:p>
            <a:r>
              <a:rPr lang="en-US" altLang="ja-JP" sz="3600" b="1" dirty="0"/>
              <a:t>Background: Use of offset antenna test method</a:t>
            </a:r>
            <a:endParaRPr lang="en-US" sz="3600" b="1" dirty="0"/>
          </a:p>
        </p:txBody>
      </p:sp>
      <p:sp>
        <p:nvSpPr>
          <p:cNvPr id="4" name="Slide Number Placeholder 3"/>
          <p:cNvSpPr>
            <a:spLocks noGrp="1"/>
          </p:cNvSpPr>
          <p:nvPr>
            <p:ph type="sldNum" sz="quarter" idx="12"/>
          </p:nvPr>
        </p:nvSpPr>
        <p:spPr/>
        <p:txBody>
          <a:bodyPr/>
          <a:lstStyle/>
          <a:p>
            <a:fld id="{285D926F-61E7-4178-9856-62CA148A80CF}" type="slidenum">
              <a:rPr lang="en-US" smtClean="0"/>
              <a:t>2</a:t>
            </a:fld>
            <a:endParaRPr lang="en-US"/>
          </a:p>
        </p:txBody>
      </p:sp>
      <p:sp>
        <p:nvSpPr>
          <p:cNvPr id="8" name="Content Placeholder 2">
            <a:extLst>
              <a:ext uri="{FF2B5EF4-FFF2-40B4-BE49-F238E27FC236}">
                <a16:creationId xmlns:a16="http://schemas.microsoft.com/office/drawing/2014/main" id="{6086D5E5-4C1A-4B25-9072-CE24E988F325}"/>
              </a:ext>
            </a:extLst>
          </p:cNvPr>
          <p:cNvSpPr>
            <a:spLocks noGrp="1"/>
          </p:cNvSpPr>
          <p:nvPr>
            <p:ph idx="1"/>
          </p:nvPr>
        </p:nvSpPr>
        <p:spPr>
          <a:xfrm>
            <a:off x="838199" y="1112108"/>
            <a:ext cx="10777151" cy="1412018"/>
          </a:xfrm>
        </p:spPr>
        <p:txBody>
          <a:bodyPr>
            <a:normAutofit/>
          </a:bodyPr>
          <a:lstStyle/>
          <a:p>
            <a:pPr marL="0" indent="0">
              <a:buNone/>
            </a:pPr>
            <a:r>
              <a:rPr lang="en-US" altLang="ja-JP" sz="2400" dirty="0"/>
              <a:t>The way forward [2] was approved at RAN4 #96-e to conduct a further study to determine whether non co-located test antennas for FR2 DL inter-band CA verification is feasible from the perspective of ∆PSD at the UE after spatial filtering.</a:t>
            </a:r>
            <a:endParaRPr lang="en-US" sz="2400" dirty="0"/>
          </a:p>
        </p:txBody>
      </p:sp>
      <p:graphicFrame>
        <p:nvGraphicFramePr>
          <p:cNvPr id="9" name="表 8">
            <a:extLst>
              <a:ext uri="{FF2B5EF4-FFF2-40B4-BE49-F238E27FC236}">
                <a16:creationId xmlns:a16="http://schemas.microsoft.com/office/drawing/2014/main" id="{1F6829D5-3D5D-4CF8-87F1-0920D4B81E66}"/>
              </a:ext>
            </a:extLst>
          </p:cNvPr>
          <p:cNvGraphicFramePr>
            <a:graphicFrameLocks noGrp="1"/>
          </p:cNvGraphicFramePr>
          <p:nvPr>
            <p:extLst>
              <p:ext uri="{D42A27DB-BD31-4B8C-83A1-F6EECF244321}">
                <p14:modId xmlns:p14="http://schemas.microsoft.com/office/powerpoint/2010/main" val="1796098311"/>
              </p:ext>
            </p:extLst>
          </p:nvPr>
        </p:nvGraphicFramePr>
        <p:xfrm>
          <a:off x="728173" y="3463986"/>
          <a:ext cx="5414720" cy="1561305"/>
        </p:xfrm>
        <a:graphic>
          <a:graphicData uri="http://schemas.openxmlformats.org/drawingml/2006/table">
            <a:tbl>
              <a:tblPr firstRow="1" firstCol="1" bandRow="1"/>
              <a:tblGrid>
                <a:gridCol w="1006562">
                  <a:extLst>
                    <a:ext uri="{9D8B030D-6E8A-4147-A177-3AD203B41FA5}">
                      <a16:colId xmlns:a16="http://schemas.microsoft.com/office/drawing/2014/main" val="20000"/>
                    </a:ext>
                  </a:extLst>
                </a:gridCol>
                <a:gridCol w="1469386">
                  <a:extLst>
                    <a:ext uri="{9D8B030D-6E8A-4147-A177-3AD203B41FA5}">
                      <a16:colId xmlns:a16="http://schemas.microsoft.com/office/drawing/2014/main" val="20001"/>
                    </a:ext>
                  </a:extLst>
                </a:gridCol>
                <a:gridCol w="1469386">
                  <a:extLst>
                    <a:ext uri="{9D8B030D-6E8A-4147-A177-3AD203B41FA5}">
                      <a16:colId xmlns:a16="http://schemas.microsoft.com/office/drawing/2014/main" val="20002"/>
                    </a:ext>
                  </a:extLst>
                </a:gridCol>
                <a:gridCol w="1469386">
                  <a:extLst>
                    <a:ext uri="{9D8B030D-6E8A-4147-A177-3AD203B41FA5}">
                      <a16:colId xmlns:a16="http://schemas.microsoft.com/office/drawing/2014/main" val="20003"/>
                    </a:ext>
                  </a:extLst>
                </a:gridCol>
              </a:tblGrid>
              <a:tr h="312261">
                <a:tc>
                  <a:txBody>
                    <a:bodyPr/>
                    <a:lstStyle/>
                    <a:p>
                      <a:pPr algn="just">
                        <a:spcAft>
                          <a:spcPts val="0"/>
                        </a:spcAft>
                      </a:pPr>
                      <a:r>
                        <a:rPr lang="en-US" sz="1400" dirty="0">
                          <a:effectLst/>
                          <a:latin typeface="Arial"/>
                          <a:cs typeface="ＭＳ Ｐゴシック"/>
                        </a:rPr>
                        <a:t> </a:t>
                      </a:r>
                      <a:endParaRPr lang="ja-JP" sz="1400" dirty="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dirty="0">
                          <a:effectLst/>
                          <a:latin typeface="Arial"/>
                          <a:cs typeface="ＭＳ Ｐゴシック"/>
                        </a:rPr>
                        <a:t> </a:t>
                      </a:r>
                      <a:endParaRPr lang="ja-JP" sz="1400" dirty="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just">
                        <a:spcAft>
                          <a:spcPts val="0"/>
                        </a:spcAft>
                      </a:pPr>
                      <a:r>
                        <a:rPr lang="en-US" sz="1400" dirty="0">
                          <a:effectLst/>
                          <a:latin typeface="Arial"/>
                          <a:cs typeface="ＭＳ Ｐゴシック"/>
                        </a:rPr>
                        <a:t>Antenna offset in distance / angle</a:t>
                      </a:r>
                      <a:endParaRPr lang="ja-JP" sz="1400" dirty="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10000"/>
                  </a:ext>
                </a:extLst>
              </a:tr>
              <a:tr h="312261">
                <a:tc>
                  <a:txBody>
                    <a:bodyPr/>
                    <a:lstStyle/>
                    <a:p>
                      <a:pPr algn="just">
                        <a:spcAft>
                          <a:spcPts val="0"/>
                        </a:spcAft>
                      </a:pPr>
                      <a:r>
                        <a:rPr lang="en-US" sz="1400">
                          <a:effectLst/>
                          <a:latin typeface="Arial"/>
                          <a:cs typeface="ＭＳ Ｐゴシック"/>
                        </a:rPr>
                        <a:t> </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a:effectLst/>
                          <a:latin typeface="Arial"/>
                          <a:cs typeface="ＭＳ Ｐゴシック"/>
                        </a:rPr>
                        <a:t> </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a:effectLst/>
                          <a:latin typeface="Arial"/>
                          <a:cs typeface="ＭＳ Ｐゴシック"/>
                        </a:rPr>
                        <a:t>50 mm</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a:effectLst/>
                          <a:latin typeface="Arial"/>
                          <a:cs typeface="ＭＳ Ｐゴシック"/>
                        </a:rPr>
                        <a:t>100 mm</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12261">
                <a:tc rowSpan="3">
                  <a:txBody>
                    <a:bodyPr/>
                    <a:lstStyle/>
                    <a:p>
                      <a:pPr algn="just">
                        <a:spcAft>
                          <a:spcPts val="0"/>
                        </a:spcAft>
                      </a:pPr>
                      <a:r>
                        <a:rPr lang="en-US" sz="1400">
                          <a:effectLst/>
                          <a:latin typeface="Arial"/>
                          <a:cs typeface="ＭＳ Ｐゴシック"/>
                        </a:rPr>
                        <a:t>Range length</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a:effectLst/>
                          <a:latin typeface="Arial"/>
                          <a:cs typeface="ＭＳ Ｐゴシック"/>
                        </a:rPr>
                        <a:t>1200 mm</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dirty="0">
                          <a:effectLst/>
                          <a:latin typeface="Arial"/>
                          <a:cs typeface="ＭＳ Ｐゴシック"/>
                        </a:rPr>
                        <a:t>2.4 deg</a:t>
                      </a:r>
                      <a:endParaRPr lang="ja-JP" sz="1400" dirty="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a:effectLst/>
                          <a:latin typeface="Arial"/>
                          <a:cs typeface="ＭＳ Ｐゴシック"/>
                        </a:rPr>
                        <a:t>4.8 deg</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12261">
                <a:tc vMerge="1">
                  <a:txBody>
                    <a:bodyPr/>
                    <a:lstStyle/>
                    <a:p>
                      <a:endParaRPr kumimoji="1" lang="ja-JP" altLang="en-US"/>
                    </a:p>
                  </a:txBody>
                  <a:tcPr/>
                </a:tc>
                <a:tc>
                  <a:txBody>
                    <a:bodyPr/>
                    <a:lstStyle/>
                    <a:p>
                      <a:pPr algn="just">
                        <a:spcAft>
                          <a:spcPts val="0"/>
                        </a:spcAft>
                      </a:pPr>
                      <a:r>
                        <a:rPr lang="en-US" sz="1400">
                          <a:effectLst/>
                          <a:latin typeface="Arial"/>
                          <a:cs typeface="ＭＳ Ｐゴシック"/>
                        </a:rPr>
                        <a:t>1000 mm</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a:effectLst/>
                          <a:latin typeface="Arial"/>
                          <a:cs typeface="ＭＳ Ｐゴシック"/>
                        </a:rPr>
                        <a:t>2.9 deg</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a:effectLst/>
                          <a:latin typeface="Arial"/>
                          <a:cs typeface="ＭＳ Ｐゴシック"/>
                        </a:rPr>
                        <a:t>5.7 deg</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12261">
                <a:tc vMerge="1">
                  <a:txBody>
                    <a:bodyPr/>
                    <a:lstStyle/>
                    <a:p>
                      <a:endParaRPr kumimoji="1" lang="ja-JP" altLang="en-US"/>
                    </a:p>
                  </a:txBody>
                  <a:tcPr/>
                </a:tc>
                <a:tc>
                  <a:txBody>
                    <a:bodyPr/>
                    <a:lstStyle/>
                    <a:p>
                      <a:pPr algn="just">
                        <a:spcAft>
                          <a:spcPts val="0"/>
                        </a:spcAft>
                      </a:pPr>
                      <a:r>
                        <a:rPr lang="en-US" sz="1400">
                          <a:effectLst/>
                          <a:latin typeface="Arial"/>
                          <a:cs typeface="ＭＳ Ｐゴシック"/>
                        </a:rPr>
                        <a:t>800 mm </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a:effectLst/>
                          <a:latin typeface="Arial"/>
                          <a:cs typeface="ＭＳ Ｐゴシック"/>
                        </a:rPr>
                        <a:t>3.6 deg</a:t>
                      </a:r>
                      <a:endParaRPr lang="ja-JP" sz="140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400" dirty="0">
                          <a:effectLst/>
                          <a:latin typeface="Arial"/>
                          <a:cs typeface="ＭＳ Ｐゴシック"/>
                        </a:rPr>
                        <a:t>7.1 </a:t>
                      </a:r>
                      <a:r>
                        <a:rPr lang="en-US" sz="1400" dirty="0" err="1">
                          <a:effectLst/>
                          <a:latin typeface="Arial"/>
                          <a:cs typeface="ＭＳ Ｐゴシック"/>
                        </a:rPr>
                        <a:t>deg</a:t>
                      </a:r>
                      <a:endParaRPr lang="ja-JP" sz="1400" dirty="0">
                        <a:effectLst/>
                        <a:latin typeface="ＭＳ Ｐゴシック"/>
                        <a:cs typeface="ＭＳ Ｐゴシック"/>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10" name="テキスト ボックス 9">
            <a:extLst>
              <a:ext uri="{FF2B5EF4-FFF2-40B4-BE49-F238E27FC236}">
                <a16:creationId xmlns:a16="http://schemas.microsoft.com/office/drawing/2014/main" id="{79B5714A-4A6D-4328-9936-DDACF5492E7A}"/>
              </a:ext>
            </a:extLst>
          </p:cNvPr>
          <p:cNvSpPr txBox="1"/>
          <p:nvPr/>
        </p:nvSpPr>
        <p:spPr>
          <a:xfrm>
            <a:off x="726830" y="3048000"/>
            <a:ext cx="5439507" cy="369332"/>
          </a:xfrm>
          <a:prstGeom prst="rect">
            <a:avLst/>
          </a:prstGeom>
          <a:noFill/>
        </p:spPr>
        <p:txBody>
          <a:bodyPr wrap="square" rtlCol="0">
            <a:spAutoFit/>
          </a:bodyPr>
          <a:lstStyle/>
          <a:p>
            <a:r>
              <a:rPr kumimoji="1" lang="en-US" altLang="ja-JP" dirty="0"/>
              <a:t>Expected angular offset between 2 antennae</a:t>
            </a:r>
            <a:endParaRPr kumimoji="1" lang="ja-JP" altLang="en-US" dirty="0"/>
          </a:p>
        </p:txBody>
      </p:sp>
      <p:pic>
        <p:nvPicPr>
          <p:cNvPr id="11" name="Picture 9">
            <a:extLst>
              <a:ext uri="{FF2B5EF4-FFF2-40B4-BE49-F238E27FC236}">
                <a16:creationId xmlns:a16="http://schemas.microsoft.com/office/drawing/2014/main" id="{8FC98142-CF59-431E-83D4-9DDB5F2BDCF7}"/>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55508" y="2352675"/>
            <a:ext cx="5159842" cy="4220072"/>
          </a:xfrm>
          <a:prstGeom prst="rect">
            <a:avLst/>
          </a:prstGeom>
          <a:noFill/>
          <a:ln>
            <a:noFill/>
          </a:ln>
        </p:spPr>
      </p:pic>
      <p:sp>
        <p:nvSpPr>
          <p:cNvPr id="12" name="テキスト ボックス 11">
            <a:extLst>
              <a:ext uri="{FF2B5EF4-FFF2-40B4-BE49-F238E27FC236}">
                <a16:creationId xmlns:a16="http://schemas.microsoft.com/office/drawing/2014/main" id="{456EA4CA-3A33-4D69-932E-3F63831C5576}"/>
              </a:ext>
            </a:extLst>
          </p:cNvPr>
          <p:cNvSpPr txBox="1"/>
          <p:nvPr/>
        </p:nvSpPr>
        <p:spPr>
          <a:xfrm>
            <a:off x="6604000" y="6579810"/>
            <a:ext cx="5454313" cy="369332"/>
          </a:xfrm>
          <a:prstGeom prst="rect">
            <a:avLst/>
          </a:prstGeom>
          <a:noFill/>
        </p:spPr>
        <p:txBody>
          <a:bodyPr wrap="square" rtlCol="0">
            <a:spAutoFit/>
          </a:bodyPr>
          <a:lstStyle/>
          <a:p>
            <a:r>
              <a:rPr kumimoji="1" lang="en-US" altLang="ja-JP" dirty="0"/>
              <a:t>Radiation pattern of 2x8 antenna. </a:t>
            </a:r>
            <a:endParaRPr kumimoji="1" lang="ja-JP" altLang="en-US" dirty="0"/>
          </a:p>
        </p:txBody>
      </p:sp>
    </p:spTree>
    <p:extLst>
      <p:ext uri="{BB962C8B-B14F-4D97-AF65-F5344CB8AC3E}">
        <p14:creationId xmlns:p14="http://schemas.microsoft.com/office/powerpoint/2010/main" val="25729635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ACB96-5EB9-4B53-9E45-26131119450E}"/>
              </a:ext>
            </a:extLst>
          </p:cNvPr>
          <p:cNvSpPr>
            <a:spLocks noGrp="1"/>
          </p:cNvSpPr>
          <p:nvPr>
            <p:ph type="title"/>
          </p:nvPr>
        </p:nvSpPr>
        <p:spPr>
          <a:xfrm>
            <a:off x="838200" y="365126"/>
            <a:ext cx="10515600" cy="530740"/>
          </a:xfrm>
        </p:spPr>
        <p:txBody>
          <a:bodyPr>
            <a:noAutofit/>
          </a:bodyPr>
          <a:lstStyle/>
          <a:p>
            <a:r>
              <a:rPr lang="en-US" altLang="ja-JP" sz="3600" b="1" dirty="0"/>
              <a:t>Contributions to sub-topic 3</a:t>
            </a:r>
            <a:endParaRPr lang="en-US" sz="3600" b="1" dirty="0"/>
          </a:p>
        </p:txBody>
      </p:sp>
      <p:sp>
        <p:nvSpPr>
          <p:cNvPr id="4" name="Slide Number Placeholder 3"/>
          <p:cNvSpPr>
            <a:spLocks noGrp="1"/>
          </p:cNvSpPr>
          <p:nvPr>
            <p:ph type="sldNum" sz="quarter" idx="12"/>
          </p:nvPr>
        </p:nvSpPr>
        <p:spPr/>
        <p:txBody>
          <a:bodyPr/>
          <a:lstStyle/>
          <a:p>
            <a:fld id="{285D926F-61E7-4178-9856-62CA148A80CF}" type="slidenum">
              <a:rPr lang="en-US" smtClean="0"/>
              <a:t>3</a:t>
            </a:fld>
            <a:endParaRPr lang="en-US"/>
          </a:p>
        </p:txBody>
      </p:sp>
      <p:graphicFrame>
        <p:nvGraphicFramePr>
          <p:cNvPr id="6" name="表 5"/>
          <p:cNvGraphicFramePr>
            <a:graphicFrameLocks noGrp="1"/>
          </p:cNvGraphicFramePr>
          <p:nvPr/>
        </p:nvGraphicFramePr>
        <p:xfrm>
          <a:off x="937304" y="998226"/>
          <a:ext cx="10201751" cy="3321872"/>
        </p:xfrm>
        <a:graphic>
          <a:graphicData uri="http://schemas.openxmlformats.org/drawingml/2006/table">
            <a:tbl>
              <a:tblPr firstRow="1" firstCol="1" bandRow="1"/>
              <a:tblGrid>
                <a:gridCol w="1718123">
                  <a:extLst>
                    <a:ext uri="{9D8B030D-6E8A-4147-A177-3AD203B41FA5}">
                      <a16:colId xmlns:a16="http://schemas.microsoft.com/office/drawing/2014/main" val="20000"/>
                    </a:ext>
                  </a:extLst>
                </a:gridCol>
                <a:gridCol w="1508389">
                  <a:extLst>
                    <a:ext uri="{9D8B030D-6E8A-4147-A177-3AD203B41FA5}">
                      <a16:colId xmlns:a16="http://schemas.microsoft.com/office/drawing/2014/main" val="20001"/>
                    </a:ext>
                  </a:extLst>
                </a:gridCol>
                <a:gridCol w="6975239">
                  <a:extLst>
                    <a:ext uri="{9D8B030D-6E8A-4147-A177-3AD203B41FA5}">
                      <a16:colId xmlns:a16="http://schemas.microsoft.com/office/drawing/2014/main" val="20002"/>
                    </a:ext>
                  </a:extLst>
                </a:gridCol>
              </a:tblGrid>
              <a:tr h="482776">
                <a:tc>
                  <a:txBody>
                    <a:bodyPr/>
                    <a:lstStyle/>
                    <a:p>
                      <a:pPr fontAlgn="base" hangingPunct="0">
                        <a:spcBef>
                          <a:spcPts val="600"/>
                        </a:spcBef>
                        <a:spcAft>
                          <a:spcPts val="600"/>
                        </a:spcAft>
                      </a:pPr>
                      <a:r>
                        <a:rPr lang="en-US" sz="1400" b="1" dirty="0">
                          <a:effectLst/>
                          <a:latin typeface="Times New Roman"/>
                          <a:ea typeface="游明朝"/>
                        </a:rPr>
                        <a:t>T-doc number</a:t>
                      </a:r>
                      <a:endParaRPr lang="ja-JP" sz="1400" dirty="0">
                        <a:effectLst/>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US" sz="1400" b="1">
                          <a:effectLst/>
                          <a:latin typeface="Times New Roman"/>
                          <a:ea typeface="游明朝"/>
                        </a:rPr>
                        <a:t>Company</a:t>
                      </a:r>
                      <a:endParaRPr lang="ja-JP" sz="1400">
                        <a:effectLst/>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Bef>
                          <a:spcPts val="600"/>
                        </a:spcBef>
                        <a:spcAft>
                          <a:spcPts val="600"/>
                        </a:spcAft>
                      </a:pPr>
                      <a:r>
                        <a:rPr lang="en-US" sz="1400" b="1" dirty="0">
                          <a:effectLst/>
                          <a:latin typeface="Times New Roman"/>
                          <a:ea typeface="游明朝"/>
                        </a:rPr>
                        <a:t>Title</a:t>
                      </a:r>
                      <a:endParaRPr lang="ja-JP" sz="1400" dirty="0">
                        <a:effectLst/>
                        <a:latin typeface="Times New Roman"/>
                        <a:ea typeface="SimSu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709774">
                <a:tc>
                  <a:txBody>
                    <a:bodyPr/>
                    <a:lstStyle/>
                    <a:p>
                      <a:pPr fontAlgn="base" hangingPunct="0">
                        <a:spcAft>
                          <a:spcPts val="0"/>
                        </a:spcAft>
                      </a:pPr>
                      <a:r>
                        <a:rPr lang="en-GB" sz="1400" u="sng" dirty="0">
                          <a:solidFill>
                            <a:srgbClr val="0000FF"/>
                          </a:solidFill>
                          <a:effectLst/>
                          <a:latin typeface="Arial" panose="020B0604020202020204" pitchFamily="34" charset="0"/>
                          <a:ea typeface="游明朝" panose="02020400000000000000" pitchFamily="18" charset="-128"/>
                          <a:hlinkClick r:id="rId2"/>
                        </a:rPr>
                        <a:t>R4-2014265</a:t>
                      </a:r>
                      <a:endParaRPr lang="ja-JP"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0"/>
                        </a:spcAft>
                      </a:pPr>
                      <a:r>
                        <a:rPr lang="en-GB" sz="1400" dirty="0">
                          <a:solidFill>
                            <a:srgbClr val="000000"/>
                          </a:solidFill>
                          <a:effectLst/>
                          <a:latin typeface="Arial" panose="020B0604020202020204" pitchFamily="34" charset="0"/>
                          <a:ea typeface="游明朝" panose="02020400000000000000" pitchFamily="18" charset="-128"/>
                        </a:rPr>
                        <a:t>Qualcomm Incorporated</a:t>
                      </a:r>
                      <a:endParaRPr lang="ja-JP"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5725" indent="0" algn="l" fontAlgn="t"/>
                      <a:r>
                        <a:rPr lang="en-US" sz="1400" b="0" i="0" u="none" strike="noStrike" dirty="0">
                          <a:solidFill>
                            <a:srgbClr val="000000"/>
                          </a:solidFill>
                          <a:effectLst/>
                          <a:latin typeface="Arial" panose="020B0604020202020204" pitchFamily="34" charset="0"/>
                          <a:ea typeface="ＭＳ Ｐゴシック" panose="020B0600070205080204" pitchFamily="50" charset="-128"/>
                        </a:rPr>
                        <a:t>On impact of non-co-located test antennae for FR2 inter-band testing</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709774">
                <a:tc>
                  <a:txBody>
                    <a:bodyPr/>
                    <a:lstStyle/>
                    <a:p>
                      <a:pPr fontAlgn="base" hangingPunct="0">
                        <a:spcAft>
                          <a:spcPts val="0"/>
                        </a:spcAft>
                      </a:pPr>
                      <a:r>
                        <a:rPr lang="en-GB" sz="1400" u="sng" dirty="0">
                          <a:solidFill>
                            <a:srgbClr val="0000FF"/>
                          </a:solidFill>
                          <a:effectLst/>
                          <a:latin typeface="Arial" panose="020B0604020202020204" pitchFamily="34" charset="0"/>
                          <a:ea typeface="游明朝" panose="02020400000000000000" pitchFamily="18" charset="-128"/>
                          <a:hlinkClick r:id="rId3"/>
                        </a:rPr>
                        <a:t>R4-2014492</a:t>
                      </a:r>
                      <a:endParaRPr lang="ja-JP"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0"/>
                        </a:spcAft>
                      </a:pPr>
                      <a:r>
                        <a:rPr lang="en-GB" sz="1400" dirty="0">
                          <a:solidFill>
                            <a:srgbClr val="000000"/>
                          </a:solidFill>
                          <a:effectLst/>
                          <a:latin typeface="Arial" panose="020B0604020202020204" pitchFamily="34" charset="0"/>
                          <a:ea typeface="游明朝" panose="02020400000000000000" pitchFamily="18" charset="-128"/>
                        </a:rPr>
                        <a:t>Fraunhofer HHI, Fraunhofer IIS</a:t>
                      </a:r>
                      <a:endParaRPr lang="ja-JP"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5725" indent="0" algn="l" fontAlgn="t"/>
                      <a:r>
                        <a:rPr lang="en-US" sz="1400" b="0" i="0" u="none" strike="noStrike" dirty="0">
                          <a:solidFill>
                            <a:srgbClr val="000000"/>
                          </a:solidFill>
                          <a:effectLst/>
                          <a:latin typeface="Arial" panose="020B0604020202020204" pitchFamily="34" charset="0"/>
                          <a:ea typeface="ＭＳ Ｐゴシック" panose="020B0600070205080204" pitchFamily="50" charset="-128"/>
                        </a:rPr>
                        <a:t>Beam correspondence performance measurement improvements of FR2 UEs using carrier aggregation and shared antenna arrays</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709774">
                <a:tc>
                  <a:txBody>
                    <a:bodyPr/>
                    <a:lstStyle/>
                    <a:p>
                      <a:pPr fontAlgn="base" hangingPunct="0">
                        <a:spcAft>
                          <a:spcPts val="0"/>
                        </a:spcAft>
                      </a:pPr>
                      <a:r>
                        <a:rPr lang="en-GB" sz="1400" u="sng" dirty="0">
                          <a:solidFill>
                            <a:srgbClr val="0000FF"/>
                          </a:solidFill>
                          <a:effectLst/>
                          <a:latin typeface="Arial" panose="020B0604020202020204" pitchFamily="34" charset="0"/>
                          <a:ea typeface="游明朝" panose="02020400000000000000" pitchFamily="18" charset="-128"/>
                          <a:hlinkClick r:id="rId4"/>
                        </a:rPr>
                        <a:t>R4-2014687</a:t>
                      </a:r>
                      <a:endParaRPr lang="ja-JP"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0"/>
                        </a:spcAft>
                      </a:pPr>
                      <a:r>
                        <a:rPr lang="en-GB" sz="1400" dirty="0">
                          <a:solidFill>
                            <a:srgbClr val="000000"/>
                          </a:solidFill>
                          <a:effectLst/>
                          <a:latin typeface="Arial" panose="020B0604020202020204" pitchFamily="34" charset="0"/>
                          <a:ea typeface="游明朝" panose="02020400000000000000" pitchFamily="18" charset="-128"/>
                        </a:rPr>
                        <a:t>Anritsu Corporation</a:t>
                      </a:r>
                      <a:endParaRPr lang="ja-JP"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5725" indent="0" algn="l" fontAlgn="t"/>
                      <a:r>
                        <a:rPr lang="en-US" sz="1400" b="0" i="0" u="none" strike="noStrike" dirty="0">
                          <a:solidFill>
                            <a:srgbClr val="000000"/>
                          </a:solidFill>
                          <a:effectLst/>
                          <a:latin typeface="Arial" panose="020B0604020202020204" pitchFamily="34" charset="0"/>
                          <a:ea typeface="ＭＳ Ｐゴシック" panose="020B0600070205080204" pitchFamily="50" charset="-128"/>
                        </a:rPr>
                        <a:t>Testability of FR2 inter-band DL 2CA EIS by non co-located antenna</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1446343"/>
                  </a:ext>
                </a:extLst>
              </a:tr>
              <a:tr h="709774">
                <a:tc>
                  <a:txBody>
                    <a:bodyPr/>
                    <a:lstStyle/>
                    <a:p>
                      <a:pPr fontAlgn="base" hangingPunct="0">
                        <a:spcAft>
                          <a:spcPts val="0"/>
                        </a:spcAft>
                      </a:pPr>
                      <a:r>
                        <a:rPr lang="en-GB" sz="1400" u="sng" dirty="0">
                          <a:solidFill>
                            <a:srgbClr val="0000FF"/>
                          </a:solidFill>
                          <a:effectLst/>
                          <a:latin typeface="Arial" panose="020B0604020202020204" pitchFamily="34" charset="0"/>
                          <a:ea typeface="游明朝" panose="02020400000000000000" pitchFamily="18" charset="-128"/>
                          <a:hlinkClick r:id="rId5"/>
                        </a:rPr>
                        <a:t>R4-2014921</a:t>
                      </a:r>
                      <a:endParaRPr lang="ja-JP"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0"/>
                        </a:spcAft>
                      </a:pPr>
                      <a:r>
                        <a:rPr lang="en-GB" sz="1400" dirty="0">
                          <a:solidFill>
                            <a:srgbClr val="000000"/>
                          </a:solidFill>
                          <a:effectLst/>
                          <a:latin typeface="Arial" panose="020B0604020202020204" pitchFamily="34" charset="0"/>
                          <a:ea typeface="游明朝" panose="02020400000000000000" pitchFamily="18" charset="-128"/>
                        </a:rPr>
                        <a:t>Apple Inc.</a:t>
                      </a:r>
                      <a:endParaRPr lang="ja-JP" sz="1400" dirty="0">
                        <a:effectLst/>
                        <a:latin typeface="Times New Roman" panose="02020603050405020304" pitchFamily="18" charset="0"/>
                        <a:ea typeface="SimSun" panose="02010600030101010101" pitchFamily="2" charset="-122"/>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85725" indent="0" algn="l" fontAlgn="t"/>
                      <a:r>
                        <a:rPr lang="en-US" sz="1400" b="0" i="0" u="none" strike="noStrike" dirty="0">
                          <a:solidFill>
                            <a:srgbClr val="000000"/>
                          </a:solidFill>
                          <a:effectLst/>
                          <a:latin typeface="Arial" panose="020B0604020202020204" pitchFamily="34" charset="0"/>
                          <a:ea typeface="ＭＳ Ｐゴシック" panose="020B0600070205080204" pitchFamily="50" charset="-128"/>
                        </a:rPr>
                        <a:t>Impact of </a:t>
                      </a:r>
                      <a:r>
                        <a:rPr lang="en-US" sz="1400" b="0" i="0" u="none" strike="noStrike" dirty="0" err="1">
                          <a:solidFill>
                            <a:srgbClr val="000000"/>
                          </a:solidFill>
                          <a:effectLst/>
                          <a:latin typeface="Arial" panose="020B0604020202020204" pitchFamily="34" charset="0"/>
                          <a:ea typeface="ＭＳ Ｐゴシック" panose="020B0600070205080204" pitchFamily="50" charset="-128"/>
                        </a:rPr>
                        <a:t>AoA</a:t>
                      </a:r>
                      <a:r>
                        <a:rPr lang="en-US" sz="1400" b="0" i="0" u="none" strike="noStrike" dirty="0">
                          <a:solidFill>
                            <a:srgbClr val="000000"/>
                          </a:solidFill>
                          <a:effectLst/>
                          <a:latin typeface="Arial" panose="020B0604020202020204" pitchFamily="34" charset="0"/>
                          <a:ea typeface="ＭＳ Ｐゴシック" panose="020B0600070205080204" pitchFamily="50" charset="-128"/>
                        </a:rPr>
                        <a:t> offset on inter-band CA PSD difference</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88024880"/>
                  </a:ext>
                </a:extLst>
              </a:tr>
            </a:tbl>
          </a:graphicData>
        </a:graphic>
      </p:graphicFrame>
    </p:spTree>
    <p:extLst>
      <p:ext uri="{BB962C8B-B14F-4D97-AF65-F5344CB8AC3E}">
        <p14:creationId xmlns:p14="http://schemas.microsoft.com/office/powerpoint/2010/main" val="22112564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ACB96-5EB9-4B53-9E45-26131119450E}"/>
              </a:ext>
            </a:extLst>
          </p:cNvPr>
          <p:cNvSpPr>
            <a:spLocks noGrp="1"/>
          </p:cNvSpPr>
          <p:nvPr>
            <p:ph type="title"/>
          </p:nvPr>
        </p:nvSpPr>
        <p:spPr>
          <a:xfrm>
            <a:off x="838200" y="365126"/>
            <a:ext cx="10515600" cy="530740"/>
          </a:xfrm>
        </p:spPr>
        <p:txBody>
          <a:bodyPr>
            <a:noAutofit/>
          </a:bodyPr>
          <a:lstStyle/>
          <a:p>
            <a:r>
              <a:rPr lang="en-US" altLang="ja-JP" sz="3600" b="1" dirty="0"/>
              <a:t>Status summary of the 1st round</a:t>
            </a:r>
            <a:endParaRPr lang="en-US" sz="3600" b="1" dirty="0"/>
          </a:p>
        </p:txBody>
      </p:sp>
      <p:sp>
        <p:nvSpPr>
          <p:cNvPr id="4" name="Slide Number Placeholder 3"/>
          <p:cNvSpPr>
            <a:spLocks noGrp="1"/>
          </p:cNvSpPr>
          <p:nvPr>
            <p:ph type="sldNum" sz="quarter" idx="12"/>
          </p:nvPr>
        </p:nvSpPr>
        <p:spPr/>
        <p:txBody>
          <a:bodyPr/>
          <a:lstStyle/>
          <a:p>
            <a:fld id="{285D926F-61E7-4178-9856-62CA148A80CF}" type="slidenum">
              <a:rPr lang="en-US" smtClean="0"/>
              <a:t>4</a:t>
            </a:fld>
            <a:endParaRPr lang="en-US"/>
          </a:p>
        </p:txBody>
      </p:sp>
      <p:graphicFrame>
        <p:nvGraphicFramePr>
          <p:cNvPr id="5" name="表 4">
            <a:extLst>
              <a:ext uri="{FF2B5EF4-FFF2-40B4-BE49-F238E27FC236}">
                <a16:creationId xmlns:a16="http://schemas.microsoft.com/office/drawing/2014/main" id="{9D1B4242-BDBC-4B6F-A16B-044BFDA8A126}"/>
              </a:ext>
            </a:extLst>
          </p:cNvPr>
          <p:cNvGraphicFramePr>
            <a:graphicFrameLocks noGrp="1"/>
          </p:cNvGraphicFramePr>
          <p:nvPr>
            <p:extLst>
              <p:ext uri="{D42A27DB-BD31-4B8C-83A1-F6EECF244321}">
                <p14:modId xmlns:p14="http://schemas.microsoft.com/office/powerpoint/2010/main" val="2839426087"/>
              </p:ext>
            </p:extLst>
          </p:nvPr>
        </p:nvGraphicFramePr>
        <p:xfrm>
          <a:off x="923925" y="1600199"/>
          <a:ext cx="9906000" cy="4638675"/>
        </p:xfrm>
        <a:graphic>
          <a:graphicData uri="http://schemas.openxmlformats.org/drawingml/2006/table">
            <a:tbl>
              <a:tblPr firstRow="1" firstCol="1" bandRow="1"/>
              <a:tblGrid>
                <a:gridCol w="1513002">
                  <a:extLst>
                    <a:ext uri="{9D8B030D-6E8A-4147-A177-3AD203B41FA5}">
                      <a16:colId xmlns:a16="http://schemas.microsoft.com/office/drawing/2014/main" val="894740553"/>
                    </a:ext>
                  </a:extLst>
                </a:gridCol>
                <a:gridCol w="8392998">
                  <a:extLst>
                    <a:ext uri="{9D8B030D-6E8A-4147-A177-3AD203B41FA5}">
                      <a16:colId xmlns:a16="http://schemas.microsoft.com/office/drawing/2014/main" val="60427867"/>
                    </a:ext>
                  </a:extLst>
                </a:gridCol>
              </a:tblGrid>
              <a:tr h="1391603">
                <a:tc>
                  <a:txBody>
                    <a:bodyPr/>
                    <a:lstStyle/>
                    <a:p>
                      <a:pPr fontAlgn="base" hangingPunct="0">
                        <a:spcAft>
                          <a:spcPts val="900"/>
                        </a:spcAft>
                      </a:pPr>
                      <a:r>
                        <a:rPr lang="en-US" sz="1400" dirty="0">
                          <a:solidFill>
                            <a:schemeClr val="tx1"/>
                          </a:solidFill>
                          <a:effectLst/>
                          <a:latin typeface="Times New Roman" panose="02020603050405020304" pitchFamily="18" charset="0"/>
                          <a:ea typeface="DengXian" panose="02010600030101010101" pitchFamily="2" charset="-122"/>
                        </a:rPr>
                        <a:t>Issue 3-1-1: Feasibility of offset test antennae for FR2 inter-band testing</a:t>
                      </a:r>
                      <a:endParaRPr lang="ja-JP" sz="1400" dirty="0">
                        <a:solidFill>
                          <a:schemeClr val="tx1"/>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sz="1600" i="1" dirty="0">
                          <a:solidFill>
                            <a:schemeClr val="tx1"/>
                          </a:solidFill>
                          <a:effectLst/>
                          <a:latin typeface="Times New Roman" panose="02020603050405020304" pitchFamily="18" charset="0"/>
                          <a:ea typeface="DengXian" panose="02010600030101010101" pitchFamily="2" charset="-122"/>
                        </a:rPr>
                        <a:t>It appears that views have converged that the offset test antenna method is feasible for IBM, at least for the configurations for which UE RF core requirements are currently defined.  It is recommended to capture this outcome in the WF; all open issues are part of Issue 3-1-2.</a:t>
                      </a:r>
                      <a:endParaRPr lang="ja-JP" sz="1600" dirty="0">
                        <a:solidFill>
                          <a:schemeClr val="tx1"/>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3099358"/>
                  </a:ext>
                </a:extLst>
              </a:tr>
              <a:tr h="1623536">
                <a:tc>
                  <a:txBody>
                    <a:bodyPr/>
                    <a:lstStyle/>
                    <a:p>
                      <a:pPr fontAlgn="base" hangingPunct="0">
                        <a:spcAft>
                          <a:spcPts val="900"/>
                        </a:spcAft>
                      </a:pPr>
                      <a:r>
                        <a:rPr lang="en-US" sz="1400" dirty="0">
                          <a:solidFill>
                            <a:schemeClr val="tx1"/>
                          </a:solidFill>
                          <a:effectLst/>
                          <a:latin typeface="Times New Roman" panose="02020603050405020304" pitchFamily="18" charset="0"/>
                          <a:ea typeface="DengXian" panose="02010600030101010101" pitchFamily="2" charset="-122"/>
                        </a:rPr>
                        <a:t>Issue 3-1-2: Remaining open issues with </a:t>
                      </a:r>
                      <a:r>
                        <a:rPr lang="en-US" sz="1400" dirty="0" err="1">
                          <a:solidFill>
                            <a:schemeClr val="tx1"/>
                          </a:solidFill>
                          <a:effectLst/>
                          <a:latin typeface="Times New Roman" panose="02020603050405020304" pitchFamily="18" charset="0"/>
                          <a:ea typeface="DengXian" panose="02010600030101010101" pitchFamily="2" charset="-122"/>
                        </a:rPr>
                        <a:t>offest</a:t>
                      </a:r>
                      <a:r>
                        <a:rPr lang="en-US" sz="1400" dirty="0">
                          <a:solidFill>
                            <a:schemeClr val="tx1"/>
                          </a:solidFill>
                          <a:effectLst/>
                          <a:latin typeface="Times New Roman" panose="02020603050405020304" pitchFamily="18" charset="0"/>
                          <a:ea typeface="DengXian" panose="02010600030101010101" pitchFamily="2" charset="-122"/>
                        </a:rPr>
                        <a:t> test antennae for FR2 inter-band testing</a:t>
                      </a:r>
                      <a:endParaRPr lang="ja-JP" sz="1400" dirty="0">
                        <a:solidFill>
                          <a:schemeClr val="tx1"/>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sz="1600" i="1" dirty="0">
                          <a:solidFill>
                            <a:schemeClr val="tx1"/>
                          </a:solidFill>
                          <a:effectLst/>
                          <a:latin typeface="Times New Roman" panose="02020603050405020304" pitchFamily="18" charset="0"/>
                          <a:ea typeface="DengXian" panose="02010600030101010101" pitchFamily="2" charset="-122"/>
                        </a:rPr>
                        <a:t>It is recommended to capture a list of remaining open issues with offset test antenna method, such as </a:t>
                      </a:r>
                      <a:r>
                        <a:rPr lang="en-US" sz="1600" i="1" dirty="0" err="1">
                          <a:solidFill>
                            <a:schemeClr val="tx1"/>
                          </a:solidFill>
                          <a:effectLst/>
                          <a:latin typeface="Times New Roman" panose="02020603050405020304" pitchFamily="18" charset="0"/>
                          <a:ea typeface="DengXian" panose="02010600030101010101" pitchFamily="2" charset="-122"/>
                        </a:rPr>
                        <a:t>QoQZ</a:t>
                      </a:r>
                      <a:r>
                        <a:rPr lang="en-US" sz="1600" i="1" dirty="0">
                          <a:solidFill>
                            <a:schemeClr val="tx1"/>
                          </a:solidFill>
                          <a:effectLst/>
                          <a:latin typeface="Times New Roman" panose="02020603050405020304" pitchFamily="18" charset="0"/>
                          <a:ea typeface="DengXian" panose="02010600030101010101" pitchFamily="2" charset="-122"/>
                        </a:rPr>
                        <a:t>, calibration, CBM, handling additional IBM configurations</a:t>
                      </a:r>
                      <a:endParaRPr lang="ja-JP" sz="1600" dirty="0">
                        <a:solidFill>
                          <a:schemeClr val="tx1"/>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8316333"/>
                  </a:ext>
                </a:extLst>
              </a:tr>
              <a:tr h="1623536">
                <a:tc>
                  <a:txBody>
                    <a:bodyPr/>
                    <a:lstStyle/>
                    <a:p>
                      <a:pPr fontAlgn="base" hangingPunct="0">
                        <a:spcAft>
                          <a:spcPts val="900"/>
                        </a:spcAft>
                      </a:pPr>
                      <a:r>
                        <a:rPr lang="en-US" sz="1400">
                          <a:solidFill>
                            <a:schemeClr val="tx1"/>
                          </a:solidFill>
                          <a:effectLst/>
                          <a:latin typeface="Times New Roman" panose="02020603050405020304" pitchFamily="18" charset="0"/>
                          <a:ea typeface="DengXian" panose="02010600030101010101" pitchFamily="2" charset="-122"/>
                        </a:rPr>
                        <a:t>Issue 3-2-1: Beam correspondence for FR2 inter-band CA and shared antenna arrays</a:t>
                      </a:r>
                      <a:endParaRPr lang="ja-JP" sz="1400">
                        <a:solidFill>
                          <a:schemeClr val="tx1"/>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base" hangingPunct="0">
                        <a:spcAft>
                          <a:spcPts val="900"/>
                        </a:spcAft>
                      </a:pPr>
                      <a:r>
                        <a:rPr lang="en-US" sz="1600" i="1" dirty="0">
                          <a:solidFill>
                            <a:schemeClr val="tx1"/>
                          </a:solidFill>
                          <a:effectLst/>
                          <a:latin typeface="Times New Roman" panose="02020603050405020304" pitchFamily="18" charset="0"/>
                          <a:ea typeface="DengXian" panose="02010600030101010101" pitchFamily="2" charset="-122"/>
                        </a:rPr>
                        <a:t>Further discussion to clarify the problem statement and potential questions/open issues is needed in the 2</a:t>
                      </a:r>
                      <a:r>
                        <a:rPr lang="en-US" sz="1600" i="1" baseline="30000" dirty="0">
                          <a:solidFill>
                            <a:schemeClr val="tx1"/>
                          </a:solidFill>
                          <a:effectLst/>
                          <a:latin typeface="Times New Roman" panose="02020603050405020304" pitchFamily="18" charset="0"/>
                          <a:ea typeface="DengXian" panose="02010600030101010101" pitchFamily="2" charset="-122"/>
                        </a:rPr>
                        <a:t>nd</a:t>
                      </a:r>
                      <a:r>
                        <a:rPr lang="en-US" sz="1600" i="1" dirty="0">
                          <a:solidFill>
                            <a:schemeClr val="tx1"/>
                          </a:solidFill>
                          <a:effectLst/>
                          <a:latin typeface="Times New Roman" panose="02020603050405020304" pitchFamily="18" charset="0"/>
                          <a:ea typeface="DengXian" panose="02010600030101010101" pitchFamily="2" charset="-122"/>
                        </a:rPr>
                        <a:t> round. This topic can be part of the WF and, if consensus can be achieved during the 2</a:t>
                      </a:r>
                      <a:r>
                        <a:rPr lang="en-US" sz="1600" i="1" baseline="30000" dirty="0">
                          <a:solidFill>
                            <a:schemeClr val="tx1"/>
                          </a:solidFill>
                          <a:effectLst/>
                          <a:latin typeface="Times New Roman" panose="02020603050405020304" pitchFamily="18" charset="0"/>
                          <a:ea typeface="DengXian" panose="02010600030101010101" pitchFamily="2" charset="-122"/>
                        </a:rPr>
                        <a:t>nd</a:t>
                      </a:r>
                      <a:r>
                        <a:rPr lang="en-US" sz="1600" i="1" dirty="0">
                          <a:solidFill>
                            <a:schemeClr val="tx1"/>
                          </a:solidFill>
                          <a:effectLst/>
                          <a:latin typeface="Times New Roman" panose="02020603050405020304" pitchFamily="18" charset="0"/>
                          <a:ea typeface="DengXian" panose="02010600030101010101" pitchFamily="2" charset="-122"/>
                        </a:rPr>
                        <a:t> round discussion, an LS to RAN1 could be one possible outcome.</a:t>
                      </a:r>
                      <a:endParaRPr lang="ja-JP" sz="1600" dirty="0">
                        <a:solidFill>
                          <a:schemeClr val="tx1"/>
                        </a:solidFill>
                        <a:effectLst/>
                        <a:latin typeface="Times New Roman" panose="02020603050405020304" pitchFamily="18" charset="0"/>
                        <a:ea typeface="SimSun"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09889785"/>
                  </a:ext>
                </a:extLst>
              </a:tr>
            </a:tbl>
          </a:graphicData>
        </a:graphic>
      </p:graphicFrame>
      <p:sp>
        <p:nvSpPr>
          <p:cNvPr id="7" name="テキスト ボックス 6">
            <a:extLst>
              <a:ext uri="{FF2B5EF4-FFF2-40B4-BE49-F238E27FC236}">
                <a16:creationId xmlns:a16="http://schemas.microsoft.com/office/drawing/2014/main" id="{1EB9543C-9710-4A88-BC68-795FAB8C5553}"/>
              </a:ext>
            </a:extLst>
          </p:cNvPr>
          <p:cNvSpPr txBox="1"/>
          <p:nvPr/>
        </p:nvSpPr>
        <p:spPr>
          <a:xfrm>
            <a:off x="923925" y="1152525"/>
            <a:ext cx="10172700" cy="369332"/>
          </a:xfrm>
          <a:prstGeom prst="rect">
            <a:avLst/>
          </a:prstGeom>
          <a:noFill/>
        </p:spPr>
        <p:txBody>
          <a:bodyPr wrap="square" rtlCol="0">
            <a:spAutoFit/>
          </a:bodyPr>
          <a:lstStyle/>
          <a:p>
            <a:r>
              <a:rPr kumimoji="1" lang="en-US" altLang="ja-JP" dirty="0"/>
              <a:t>Status of the discussions as of end of the 1st round are extracted below from the summary [1].</a:t>
            </a:r>
            <a:endParaRPr kumimoji="1" lang="ja-JP" altLang="en-US" dirty="0"/>
          </a:p>
        </p:txBody>
      </p:sp>
    </p:spTree>
    <p:extLst>
      <p:ext uri="{BB962C8B-B14F-4D97-AF65-F5344CB8AC3E}">
        <p14:creationId xmlns:p14="http://schemas.microsoft.com/office/powerpoint/2010/main" val="817880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ACB96-5EB9-4B53-9E45-26131119450E}"/>
              </a:ext>
            </a:extLst>
          </p:cNvPr>
          <p:cNvSpPr>
            <a:spLocks noGrp="1"/>
          </p:cNvSpPr>
          <p:nvPr>
            <p:ph type="title"/>
          </p:nvPr>
        </p:nvSpPr>
        <p:spPr>
          <a:xfrm>
            <a:off x="838200" y="365126"/>
            <a:ext cx="10515600" cy="530740"/>
          </a:xfrm>
        </p:spPr>
        <p:txBody>
          <a:bodyPr>
            <a:noAutofit/>
          </a:bodyPr>
          <a:lstStyle/>
          <a:p>
            <a:r>
              <a:rPr lang="en-US" sz="3600" b="1" dirty="0"/>
              <a:t>Outcome on issue 3-1-1</a:t>
            </a:r>
          </a:p>
        </p:txBody>
      </p:sp>
      <p:sp>
        <p:nvSpPr>
          <p:cNvPr id="3" name="Content Placeholder 2">
            <a:extLst>
              <a:ext uri="{FF2B5EF4-FFF2-40B4-BE49-F238E27FC236}">
                <a16:creationId xmlns:a16="http://schemas.microsoft.com/office/drawing/2014/main" id="{89FEB596-98D6-4046-98CD-784653D5AED3}"/>
              </a:ext>
            </a:extLst>
          </p:cNvPr>
          <p:cNvSpPr>
            <a:spLocks noGrp="1"/>
          </p:cNvSpPr>
          <p:nvPr>
            <p:ph idx="1"/>
          </p:nvPr>
        </p:nvSpPr>
        <p:spPr>
          <a:xfrm>
            <a:off x="838199" y="1112107"/>
            <a:ext cx="10777151" cy="5745893"/>
          </a:xfrm>
        </p:spPr>
        <p:txBody>
          <a:bodyPr>
            <a:normAutofit lnSpcReduction="10000"/>
          </a:bodyPr>
          <a:lstStyle/>
          <a:p>
            <a:pPr marL="0" indent="0">
              <a:buNone/>
            </a:pPr>
            <a:r>
              <a:rPr lang="en-US" altLang="ja-JP" sz="2400" dirty="0"/>
              <a:t>Outcome on the feasibility of offset test antennae for FR2 inter-band testing</a:t>
            </a:r>
          </a:p>
          <a:p>
            <a:pPr>
              <a:buFontTx/>
              <a:buChar char="-"/>
            </a:pPr>
            <a:r>
              <a:rPr lang="en-US" altLang="ja-JP" sz="2400" dirty="0"/>
              <a:t>RAN4 is converging to a view that the offset test antenna method is feasible for IBM at least for the configurations for which UE RF core requirements are currently defined. (i.e. </a:t>
            </a:r>
            <a:r>
              <a:rPr lang="en-US" altLang="ja-JP" sz="2400" dirty="0" err="1"/>
              <a:t>Refsens</a:t>
            </a:r>
            <a:r>
              <a:rPr lang="en-US" altLang="ja-JP" sz="2400" dirty="0"/>
              <a:t> and DL spherical coverage)</a:t>
            </a:r>
            <a:br>
              <a:rPr lang="en-US" altLang="ja-JP" sz="2400" dirty="0"/>
            </a:br>
            <a:r>
              <a:rPr lang="en-US" altLang="ja-JP" sz="2400" dirty="0"/>
              <a:t>Remaining open issues on the next slide shall be studied further. </a:t>
            </a:r>
          </a:p>
          <a:p>
            <a:pPr marL="0" indent="0">
              <a:buNone/>
            </a:pPr>
            <a:endParaRPr lang="en-US" altLang="ja-JP" sz="2400" dirty="0"/>
          </a:p>
          <a:p>
            <a:pPr marL="0" indent="0">
              <a:buNone/>
            </a:pPr>
            <a:r>
              <a:rPr lang="en-US" altLang="ja-JP" sz="2400" dirty="0"/>
              <a:t>Conditions on which the offset test antenna method has been studied:</a:t>
            </a:r>
          </a:p>
          <a:p>
            <a:pPr marL="0" indent="0">
              <a:buNone/>
            </a:pPr>
            <a:r>
              <a:rPr lang="en-US" altLang="ja-JP" sz="2400" dirty="0"/>
              <a:t>	Band combination			CA_n260-n261</a:t>
            </a:r>
          </a:p>
          <a:p>
            <a:pPr marL="0" indent="0">
              <a:buNone/>
            </a:pPr>
            <a:r>
              <a:rPr lang="en-US" altLang="ja-JP" sz="2400" dirty="0"/>
              <a:t>	Range length of the test system	800 mm to 1200 mm</a:t>
            </a:r>
          </a:p>
          <a:p>
            <a:pPr marL="0" indent="0">
              <a:buNone/>
            </a:pPr>
            <a:r>
              <a:rPr lang="en-US" altLang="ja-JP" sz="2400" dirty="0"/>
              <a:t>	Antenna offset distance		50 mm to 100 mm	</a:t>
            </a:r>
          </a:p>
          <a:p>
            <a:pPr marL="0" indent="0">
              <a:buNone/>
            </a:pPr>
            <a:r>
              <a:rPr lang="en-US" altLang="ja-JP" sz="2400" dirty="0"/>
              <a:t>	UE power class			PC3</a:t>
            </a:r>
          </a:p>
          <a:p>
            <a:pPr marL="0" indent="0">
              <a:buNone/>
            </a:pPr>
            <a:r>
              <a:rPr lang="en-US" altLang="ja-JP" sz="2400" dirty="0"/>
              <a:t>	UE beam management 		Independent BM</a:t>
            </a:r>
          </a:p>
          <a:p>
            <a:pPr marL="0" indent="0">
              <a:buNone/>
            </a:pPr>
            <a:r>
              <a:rPr lang="en-US" altLang="ja-JP" sz="2400" dirty="0"/>
              <a:t>The feasibility for other conditions (e.g. band combination, power class, range length…) is FFS.</a:t>
            </a:r>
          </a:p>
        </p:txBody>
      </p:sp>
      <p:sp>
        <p:nvSpPr>
          <p:cNvPr id="4" name="Slide Number Placeholder 3"/>
          <p:cNvSpPr>
            <a:spLocks noGrp="1"/>
          </p:cNvSpPr>
          <p:nvPr>
            <p:ph type="sldNum" sz="quarter" idx="12"/>
          </p:nvPr>
        </p:nvSpPr>
        <p:spPr/>
        <p:txBody>
          <a:bodyPr/>
          <a:lstStyle/>
          <a:p>
            <a:fld id="{285D926F-61E7-4178-9856-62CA148A80CF}" type="slidenum">
              <a:rPr lang="en-US" smtClean="0"/>
              <a:t>5</a:t>
            </a:fld>
            <a:endParaRPr lang="en-US"/>
          </a:p>
        </p:txBody>
      </p:sp>
    </p:spTree>
    <p:extLst>
      <p:ext uri="{BB962C8B-B14F-4D97-AF65-F5344CB8AC3E}">
        <p14:creationId xmlns:p14="http://schemas.microsoft.com/office/powerpoint/2010/main" val="34799577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ACB96-5EB9-4B53-9E45-26131119450E}"/>
              </a:ext>
            </a:extLst>
          </p:cNvPr>
          <p:cNvSpPr>
            <a:spLocks noGrp="1"/>
          </p:cNvSpPr>
          <p:nvPr>
            <p:ph type="title"/>
          </p:nvPr>
        </p:nvSpPr>
        <p:spPr>
          <a:xfrm>
            <a:off x="838200" y="365126"/>
            <a:ext cx="10515600" cy="530740"/>
          </a:xfrm>
        </p:spPr>
        <p:txBody>
          <a:bodyPr>
            <a:noAutofit/>
          </a:bodyPr>
          <a:lstStyle/>
          <a:p>
            <a:r>
              <a:rPr lang="en-US" sz="3600" b="1" dirty="0"/>
              <a:t>Way forward on issue 3-1-2  </a:t>
            </a:r>
          </a:p>
        </p:txBody>
      </p:sp>
      <p:sp>
        <p:nvSpPr>
          <p:cNvPr id="3" name="Content Placeholder 2">
            <a:extLst>
              <a:ext uri="{FF2B5EF4-FFF2-40B4-BE49-F238E27FC236}">
                <a16:creationId xmlns:a16="http://schemas.microsoft.com/office/drawing/2014/main" id="{89FEB596-98D6-4046-98CD-784653D5AED3}"/>
              </a:ext>
            </a:extLst>
          </p:cNvPr>
          <p:cNvSpPr>
            <a:spLocks noGrp="1"/>
          </p:cNvSpPr>
          <p:nvPr>
            <p:ph idx="1"/>
          </p:nvPr>
        </p:nvSpPr>
        <p:spPr>
          <a:xfrm>
            <a:off x="838199" y="1112107"/>
            <a:ext cx="10777151" cy="5064855"/>
          </a:xfrm>
        </p:spPr>
        <p:txBody>
          <a:bodyPr>
            <a:normAutofit/>
          </a:bodyPr>
          <a:lstStyle/>
          <a:p>
            <a:pPr marL="0" indent="0">
              <a:buNone/>
            </a:pPr>
            <a:r>
              <a:rPr lang="en-US" altLang="ja-JP" sz="2400" dirty="0"/>
              <a:t>Companies are encouraged to study the feasibility of the offset test antenna method </a:t>
            </a:r>
          </a:p>
          <a:p>
            <a:pPr marL="0" indent="0">
              <a:buNone/>
            </a:pPr>
            <a:r>
              <a:rPr lang="en-US" sz="2400" dirty="0"/>
              <a:t>especially with the following open issues which were identified during RAN4#97-e.</a:t>
            </a:r>
          </a:p>
          <a:p>
            <a:pPr marL="0" indent="0">
              <a:buNone/>
            </a:pPr>
            <a:endParaRPr lang="en-US" sz="2400" dirty="0"/>
          </a:p>
          <a:p>
            <a:pPr marL="0" indent="0">
              <a:buNone/>
            </a:pPr>
            <a:r>
              <a:rPr lang="en-US" sz="2400" dirty="0"/>
              <a:t>1) Impact on QZ size and quality</a:t>
            </a:r>
          </a:p>
          <a:p>
            <a:pPr marL="0" indent="0">
              <a:buNone/>
            </a:pPr>
            <a:r>
              <a:rPr lang="en-US" sz="2400" dirty="0"/>
              <a:t>2) Potential to trigger different choice of optimum UE beam facing each source and impact on beam management performance</a:t>
            </a:r>
          </a:p>
          <a:p>
            <a:pPr marL="0" indent="0">
              <a:buNone/>
            </a:pPr>
            <a:r>
              <a:rPr lang="en-US" sz="2400" dirty="0"/>
              <a:t>3) Applicability of potential power class specific manufacturer declarations (e.g. PC1 and PC5 may have a different optimum than PC3)</a:t>
            </a:r>
          </a:p>
          <a:p>
            <a:pPr marL="0" indent="0">
              <a:buNone/>
            </a:pPr>
            <a:r>
              <a:rPr lang="en-US" sz="2400" dirty="0"/>
              <a:t>4) Feasibility of the solution for inter-band CA with CBM</a:t>
            </a:r>
          </a:p>
          <a:p>
            <a:pPr marL="0" indent="0">
              <a:buNone/>
            </a:pPr>
            <a:r>
              <a:rPr lang="en-US" sz="2400" dirty="0"/>
              <a:t>5) Feasibility of the solution for inter-band CA with band n262 </a:t>
            </a:r>
          </a:p>
        </p:txBody>
      </p:sp>
      <p:sp>
        <p:nvSpPr>
          <p:cNvPr id="4" name="Slide Number Placeholder 3"/>
          <p:cNvSpPr>
            <a:spLocks noGrp="1"/>
          </p:cNvSpPr>
          <p:nvPr>
            <p:ph type="sldNum" sz="quarter" idx="12"/>
          </p:nvPr>
        </p:nvSpPr>
        <p:spPr/>
        <p:txBody>
          <a:bodyPr/>
          <a:lstStyle/>
          <a:p>
            <a:fld id="{285D926F-61E7-4178-9856-62CA148A80CF}" type="slidenum">
              <a:rPr lang="en-US" smtClean="0"/>
              <a:t>6</a:t>
            </a:fld>
            <a:endParaRPr lang="en-US"/>
          </a:p>
        </p:txBody>
      </p:sp>
    </p:spTree>
    <p:extLst>
      <p:ext uri="{BB962C8B-B14F-4D97-AF65-F5344CB8AC3E}">
        <p14:creationId xmlns:p14="http://schemas.microsoft.com/office/powerpoint/2010/main" val="19891637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ACB96-5EB9-4B53-9E45-26131119450E}"/>
              </a:ext>
            </a:extLst>
          </p:cNvPr>
          <p:cNvSpPr>
            <a:spLocks noGrp="1"/>
          </p:cNvSpPr>
          <p:nvPr>
            <p:ph type="title"/>
          </p:nvPr>
        </p:nvSpPr>
        <p:spPr>
          <a:xfrm>
            <a:off x="838200" y="365126"/>
            <a:ext cx="10515600" cy="530740"/>
          </a:xfrm>
        </p:spPr>
        <p:txBody>
          <a:bodyPr>
            <a:noAutofit/>
          </a:bodyPr>
          <a:lstStyle/>
          <a:p>
            <a:r>
              <a:rPr lang="en-US" sz="3600" b="1" dirty="0"/>
              <a:t>Reference</a:t>
            </a:r>
          </a:p>
        </p:txBody>
      </p:sp>
      <p:sp>
        <p:nvSpPr>
          <p:cNvPr id="3" name="Content Placeholder 2">
            <a:extLst>
              <a:ext uri="{FF2B5EF4-FFF2-40B4-BE49-F238E27FC236}">
                <a16:creationId xmlns:a16="http://schemas.microsoft.com/office/drawing/2014/main" id="{89FEB596-98D6-4046-98CD-784653D5AED3}"/>
              </a:ext>
            </a:extLst>
          </p:cNvPr>
          <p:cNvSpPr>
            <a:spLocks noGrp="1"/>
          </p:cNvSpPr>
          <p:nvPr>
            <p:ph idx="1"/>
          </p:nvPr>
        </p:nvSpPr>
        <p:spPr>
          <a:xfrm>
            <a:off x="838199" y="1112107"/>
            <a:ext cx="10777151" cy="5064855"/>
          </a:xfrm>
        </p:spPr>
        <p:txBody>
          <a:bodyPr>
            <a:normAutofit/>
          </a:bodyPr>
          <a:lstStyle/>
          <a:p>
            <a:pPr marL="0" indent="0">
              <a:buNone/>
            </a:pPr>
            <a:r>
              <a:rPr lang="en-US" altLang="ja-JP" sz="2000" dirty="0"/>
              <a:t>[1] R4-2017429, “Email discussion summary for [97e][331] FR2_enhTestMethods”, Moderator (Apple Inc.), RAN4 #97-e, Online</a:t>
            </a:r>
            <a:endParaRPr lang="ja-JP" altLang="ja-JP" sz="2000" dirty="0"/>
          </a:p>
          <a:p>
            <a:pPr marL="0" indent="0">
              <a:buNone/>
            </a:pPr>
            <a:r>
              <a:rPr lang="en-US" altLang="ja-JP" sz="2000" dirty="0"/>
              <a:t>[2] R4-2012715, “WF on the inter-band CA within FR2 objective”, Anritsu, RAN4 #96-e, Online</a:t>
            </a:r>
          </a:p>
          <a:p>
            <a:pPr marL="0" indent="0">
              <a:buNone/>
            </a:pPr>
            <a:r>
              <a:rPr lang="en-US" altLang="ja-JP" sz="2000" dirty="0"/>
              <a:t>[3] R4-2014492, “Beam correspondence performance measurement improvements of FR2 UEs using carrier aggregation and shared antenna arrays”, Fraunhofer HHI, RAN4 #97-e, Online</a:t>
            </a:r>
          </a:p>
          <a:p>
            <a:pPr marL="0" indent="0">
              <a:buNone/>
            </a:pPr>
            <a:r>
              <a:rPr lang="en-US" altLang="ja-JP" sz="2000" dirty="0"/>
              <a:t> </a:t>
            </a:r>
          </a:p>
        </p:txBody>
      </p:sp>
      <p:sp>
        <p:nvSpPr>
          <p:cNvPr id="4" name="Slide Number Placeholder 3"/>
          <p:cNvSpPr>
            <a:spLocks noGrp="1"/>
          </p:cNvSpPr>
          <p:nvPr>
            <p:ph type="sldNum" sz="quarter" idx="12"/>
          </p:nvPr>
        </p:nvSpPr>
        <p:spPr/>
        <p:txBody>
          <a:bodyPr/>
          <a:lstStyle/>
          <a:p>
            <a:fld id="{285D926F-61E7-4178-9856-62CA148A80CF}" type="slidenum">
              <a:rPr lang="en-US" smtClean="0"/>
              <a:t>7</a:t>
            </a:fld>
            <a:endParaRPr lang="en-US"/>
          </a:p>
        </p:txBody>
      </p:sp>
    </p:spTree>
    <p:extLst>
      <p:ext uri="{BB962C8B-B14F-4D97-AF65-F5344CB8AC3E}">
        <p14:creationId xmlns:p14="http://schemas.microsoft.com/office/powerpoint/2010/main" val="9051387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3ACB96-5EB9-4B53-9E45-26131119450E}"/>
              </a:ext>
            </a:extLst>
          </p:cNvPr>
          <p:cNvSpPr>
            <a:spLocks noGrp="1"/>
          </p:cNvSpPr>
          <p:nvPr>
            <p:ph type="title"/>
          </p:nvPr>
        </p:nvSpPr>
        <p:spPr>
          <a:xfrm>
            <a:off x="838200" y="365126"/>
            <a:ext cx="10515600" cy="530740"/>
          </a:xfrm>
        </p:spPr>
        <p:txBody>
          <a:bodyPr>
            <a:noAutofit/>
          </a:bodyPr>
          <a:lstStyle/>
          <a:p>
            <a:r>
              <a:rPr lang="en-US" sz="3600" b="1" dirty="0"/>
              <a:t>Appendix A: </a:t>
            </a:r>
          </a:p>
        </p:txBody>
      </p:sp>
      <p:sp>
        <p:nvSpPr>
          <p:cNvPr id="3" name="Content Placeholder 2">
            <a:extLst>
              <a:ext uri="{FF2B5EF4-FFF2-40B4-BE49-F238E27FC236}">
                <a16:creationId xmlns:a16="http://schemas.microsoft.com/office/drawing/2014/main" id="{89FEB596-98D6-4046-98CD-784653D5AED3}"/>
              </a:ext>
            </a:extLst>
          </p:cNvPr>
          <p:cNvSpPr>
            <a:spLocks noGrp="1"/>
          </p:cNvSpPr>
          <p:nvPr>
            <p:ph idx="1"/>
          </p:nvPr>
        </p:nvSpPr>
        <p:spPr>
          <a:xfrm>
            <a:off x="838199" y="1112108"/>
            <a:ext cx="10777151" cy="530740"/>
          </a:xfrm>
        </p:spPr>
        <p:txBody>
          <a:bodyPr>
            <a:normAutofit/>
          </a:bodyPr>
          <a:lstStyle/>
          <a:p>
            <a:pPr marL="0" indent="0">
              <a:buNone/>
            </a:pPr>
            <a:r>
              <a:rPr lang="en-US" altLang="ja-JP" sz="2400" dirty="0"/>
              <a:t>Applicability of offset antenna method to inter-band CA test (DL test for now)</a:t>
            </a:r>
            <a:endParaRPr lang="en-US" sz="2400" dirty="0"/>
          </a:p>
        </p:txBody>
      </p:sp>
      <p:sp>
        <p:nvSpPr>
          <p:cNvPr id="4" name="Slide Number Placeholder 3"/>
          <p:cNvSpPr>
            <a:spLocks noGrp="1"/>
          </p:cNvSpPr>
          <p:nvPr>
            <p:ph type="sldNum" sz="quarter" idx="12"/>
          </p:nvPr>
        </p:nvSpPr>
        <p:spPr/>
        <p:txBody>
          <a:bodyPr/>
          <a:lstStyle/>
          <a:p>
            <a:fld id="{285D926F-61E7-4178-9856-62CA148A80CF}" type="slidenum">
              <a:rPr lang="en-US" smtClean="0"/>
              <a:t>8</a:t>
            </a:fld>
            <a:endParaRPr lang="en-US"/>
          </a:p>
        </p:txBody>
      </p:sp>
      <p:graphicFrame>
        <p:nvGraphicFramePr>
          <p:cNvPr id="7" name="表 7">
            <a:extLst>
              <a:ext uri="{FF2B5EF4-FFF2-40B4-BE49-F238E27FC236}">
                <a16:creationId xmlns:a16="http://schemas.microsoft.com/office/drawing/2014/main" id="{6FE3535E-FC50-44EC-8B1F-9F045FEA0AAF}"/>
              </a:ext>
            </a:extLst>
          </p:cNvPr>
          <p:cNvGraphicFramePr>
            <a:graphicFrameLocks noGrp="1"/>
          </p:cNvGraphicFramePr>
          <p:nvPr>
            <p:extLst>
              <p:ext uri="{D42A27DB-BD31-4B8C-83A1-F6EECF244321}">
                <p14:modId xmlns:p14="http://schemas.microsoft.com/office/powerpoint/2010/main" val="2382742206"/>
              </p:ext>
            </p:extLst>
          </p:nvPr>
        </p:nvGraphicFramePr>
        <p:xfrm>
          <a:off x="2032000" y="1991828"/>
          <a:ext cx="8128000" cy="2946400"/>
        </p:xfrm>
        <a:graphic>
          <a:graphicData uri="http://schemas.openxmlformats.org/drawingml/2006/table">
            <a:tbl>
              <a:tblPr firstRow="1" bandRow="1">
                <a:tableStyleId>{5940675A-B579-460E-94D1-54222C63F5DA}</a:tableStyleId>
              </a:tblPr>
              <a:tblGrid>
                <a:gridCol w="2032000">
                  <a:extLst>
                    <a:ext uri="{9D8B030D-6E8A-4147-A177-3AD203B41FA5}">
                      <a16:colId xmlns:a16="http://schemas.microsoft.com/office/drawing/2014/main" val="1551570745"/>
                    </a:ext>
                  </a:extLst>
                </a:gridCol>
                <a:gridCol w="2032000">
                  <a:extLst>
                    <a:ext uri="{9D8B030D-6E8A-4147-A177-3AD203B41FA5}">
                      <a16:colId xmlns:a16="http://schemas.microsoft.com/office/drawing/2014/main" val="2150194140"/>
                    </a:ext>
                  </a:extLst>
                </a:gridCol>
                <a:gridCol w="2032000">
                  <a:extLst>
                    <a:ext uri="{9D8B030D-6E8A-4147-A177-3AD203B41FA5}">
                      <a16:colId xmlns:a16="http://schemas.microsoft.com/office/drawing/2014/main" val="2323815885"/>
                    </a:ext>
                  </a:extLst>
                </a:gridCol>
                <a:gridCol w="2032000">
                  <a:extLst>
                    <a:ext uri="{9D8B030D-6E8A-4147-A177-3AD203B41FA5}">
                      <a16:colId xmlns:a16="http://schemas.microsoft.com/office/drawing/2014/main" val="2207204049"/>
                    </a:ext>
                  </a:extLst>
                </a:gridCol>
              </a:tblGrid>
              <a:tr h="370840">
                <a:tc rowSpan="2">
                  <a:txBody>
                    <a:bodyPr/>
                    <a:lstStyle/>
                    <a:p>
                      <a:r>
                        <a:rPr kumimoji="1" lang="en-US" altLang="ja-JP" dirty="0"/>
                        <a:t>UE beam management</a:t>
                      </a:r>
                      <a:endParaRPr kumimoji="1" lang="ja-JP" altLang="en-US" dirty="0"/>
                    </a:p>
                  </a:txBody>
                  <a:tcPr/>
                </a:tc>
                <a:tc gridSpan="3">
                  <a:txBody>
                    <a:bodyPr/>
                    <a:lstStyle/>
                    <a:p>
                      <a:r>
                        <a:rPr kumimoji="1" lang="en-US" altLang="ja-JP" dirty="0"/>
                        <a:t>Band combination</a:t>
                      </a:r>
                      <a:endParaRPr kumimoji="1" lang="ja-JP" altLang="en-US" dirty="0"/>
                    </a:p>
                  </a:txBody>
                  <a:tcPr/>
                </a:tc>
                <a:tc hMerge="1">
                  <a:txBody>
                    <a:bodyPr/>
                    <a:lstStyle/>
                    <a:p>
                      <a:endParaRPr kumimoji="1" lang="ja-JP" altLang="en-US"/>
                    </a:p>
                  </a:txBody>
                  <a:tcPr/>
                </a:tc>
                <a:tc hMerge="1">
                  <a:txBody>
                    <a:bodyPr/>
                    <a:lstStyle/>
                    <a:p>
                      <a:endParaRPr kumimoji="1" lang="ja-JP" altLang="en-US" dirty="0"/>
                    </a:p>
                  </a:txBody>
                  <a:tcPr/>
                </a:tc>
                <a:extLst>
                  <a:ext uri="{0D108BD9-81ED-4DB2-BD59-A6C34878D82A}">
                    <a16:rowId xmlns:a16="http://schemas.microsoft.com/office/drawing/2014/main" val="2191720097"/>
                  </a:ext>
                </a:extLst>
              </a:tr>
              <a:tr h="370840">
                <a:tc vMerge="1">
                  <a:txBody>
                    <a:bodyPr/>
                    <a:lstStyle/>
                    <a:p>
                      <a:endParaRPr kumimoji="1" lang="ja-JP" altLang="en-US" dirty="0"/>
                    </a:p>
                  </a:txBody>
                  <a:tcPr/>
                </a:tc>
                <a:tc>
                  <a:txBody>
                    <a:bodyPr/>
                    <a:lstStyle/>
                    <a:p>
                      <a:r>
                        <a:rPr kumimoji="1" lang="en-US" altLang="ja-JP" dirty="0"/>
                        <a:t>28 + 28 GHz (L+L)</a:t>
                      </a:r>
                      <a:endParaRPr kumimoji="1" lang="ja-JP" altLang="en-US" dirty="0"/>
                    </a:p>
                  </a:txBody>
                  <a:tcPr/>
                </a:tc>
                <a:tc>
                  <a:txBody>
                    <a:bodyPr/>
                    <a:lstStyle/>
                    <a:p>
                      <a:r>
                        <a:rPr kumimoji="1" lang="en-US" altLang="ja-JP" dirty="0"/>
                        <a:t>39 + 39 GHz (H+H)</a:t>
                      </a:r>
                      <a:endParaRPr kumimoji="1" lang="ja-JP" altLang="en-US" dirty="0"/>
                    </a:p>
                  </a:txBody>
                  <a:tcPr/>
                </a:tc>
                <a:tc>
                  <a:txBody>
                    <a:bodyPr/>
                    <a:lstStyle/>
                    <a:p>
                      <a:r>
                        <a:rPr kumimoji="1" lang="en-US" altLang="ja-JP" dirty="0"/>
                        <a:t>28 + 39 GHz (L+H)</a:t>
                      </a:r>
                      <a:endParaRPr kumimoji="1" lang="ja-JP" altLang="en-US" dirty="0"/>
                    </a:p>
                  </a:txBody>
                  <a:tcPr/>
                </a:tc>
                <a:extLst>
                  <a:ext uri="{0D108BD9-81ED-4DB2-BD59-A6C34878D82A}">
                    <a16:rowId xmlns:a16="http://schemas.microsoft.com/office/drawing/2014/main" val="152272826"/>
                  </a:ext>
                </a:extLst>
              </a:tr>
              <a:tr h="370840">
                <a:tc>
                  <a:txBody>
                    <a:bodyPr/>
                    <a:lstStyle/>
                    <a:p>
                      <a:r>
                        <a:rPr kumimoji="1" lang="en-US" altLang="ja-JP" dirty="0"/>
                        <a:t>CBM</a:t>
                      </a:r>
                      <a:endParaRPr kumimoji="1" lang="ja-JP" altLang="en-US" dirty="0"/>
                    </a:p>
                  </a:txBody>
                  <a:tcPr/>
                </a:tc>
                <a:tc>
                  <a:txBody>
                    <a:bodyPr/>
                    <a:lstStyle/>
                    <a:p>
                      <a:r>
                        <a:rPr kumimoji="1" lang="en-US" altLang="ja-JP" dirty="0"/>
                        <a:t>FFS</a:t>
                      </a:r>
                      <a:r>
                        <a:rPr kumimoji="1" lang="en-US" altLang="ja-JP" baseline="30000" dirty="0"/>
                        <a:t>2</a:t>
                      </a:r>
                      <a:endParaRPr kumimoji="1" lang="ja-JP" altLang="en-US" dirty="0"/>
                    </a:p>
                  </a:txBody>
                  <a:tcPr/>
                </a:tc>
                <a:tc>
                  <a:txBody>
                    <a:bodyPr/>
                    <a:lstStyle/>
                    <a:p>
                      <a:r>
                        <a:rPr kumimoji="1" lang="en-US" altLang="ja-JP" dirty="0"/>
                        <a:t>FFS</a:t>
                      </a:r>
                      <a:r>
                        <a:rPr kumimoji="1" lang="en-US" altLang="ja-JP" baseline="30000" dirty="0"/>
                        <a:t>2</a:t>
                      </a:r>
                      <a:endParaRPr kumimoji="1" lang="ja-JP" altLang="en-US" dirty="0"/>
                    </a:p>
                  </a:txBody>
                  <a:tcPr/>
                </a:tc>
                <a:tc>
                  <a:txBody>
                    <a:bodyPr/>
                    <a:lstStyle/>
                    <a:p>
                      <a:r>
                        <a:rPr kumimoji="1" lang="en-US" altLang="ja-JP" dirty="0"/>
                        <a:t>N/A</a:t>
                      </a:r>
                      <a:endParaRPr kumimoji="1" lang="ja-JP" altLang="en-US" dirty="0"/>
                    </a:p>
                  </a:txBody>
                  <a:tcPr/>
                </a:tc>
                <a:extLst>
                  <a:ext uri="{0D108BD9-81ED-4DB2-BD59-A6C34878D82A}">
                    <a16:rowId xmlns:a16="http://schemas.microsoft.com/office/drawing/2014/main" val="3950645249"/>
                  </a:ext>
                </a:extLst>
              </a:tr>
              <a:tr h="370840">
                <a:tc>
                  <a:txBody>
                    <a:bodyPr/>
                    <a:lstStyle/>
                    <a:p>
                      <a:r>
                        <a:rPr kumimoji="1" lang="en-US" altLang="ja-JP" dirty="0"/>
                        <a:t>IBM</a:t>
                      </a:r>
                      <a:endParaRPr kumimoji="1" lang="ja-JP" altLang="en-US" dirty="0"/>
                    </a:p>
                  </a:txBody>
                  <a:tcPr/>
                </a:tc>
                <a:tc>
                  <a:txBody>
                    <a:bodyPr/>
                    <a:lstStyle/>
                    <a:p>
                      <a:r>
                        <a:rPr kumimoji="1" lang="en-US" altLang="ja-JP" dirty="0"/>
                        <a:t>FFS</a:t>
                      </a:r>
                      <a:r>
                        <a:rPr kumimoji="1" lang="en-US" altLang="ja-JP" baseline="30000" dirty="0"/>
                        <a:t>2</a:t>
                      </a:r>
                      <a:endParaRPr kumimoji="1" lang="ja-JP" altLang="en-US" dirty="0"/>
                    </a:p>
                  </a:txBody>
                  <a:tcPr/>
                </a:tc>
                <a:tc>
                  <a:txBody>
                    <a:bodyPr/>
                    <a:lstStyle/>
                    <a:p>
                      <a:r>
                        <a:rPr kumimoji="1" lang="en-US" altLang="ja-JP" dirty="0"/>
                        <a:t>FFS</a:t>
                      </a:r>
                      <a:r>
                        <a:rPr kumimoji="1" lang="en-US" altLang="ja-JP" baseline="30000" dirty="0"/>
                        <a:t>2</a:t>
                      </a:r>
                      <a:endParaRPr kumimoji="1" lang="ja-JP" altLang="en-US" dirty="0"/>
                    </a:p>
                  </a:txBody>
                  <a:tcPr/>
                </a:tc>
                <a:tc>
                  <a:txBody>
                    <a:bodyPr/>
                    <a:lstStyle/>
                    <a:p>
                      <a:r>
                        <a:rPr kumimoji="1" lang="en-US" altLang="ja-JP" dirty="0"/>
                        <a:t>Feasible </a:t>
                      </a:r>
                      <a:r>
                        <a:rPr kumimoji="1" lang="en-US" altLang="ja-JP" baseline="30000" dirty="0"/>
                        <a:t>1</a:t>
                      </a:r>
                      <a:endParaRPr kumimoji="1" lang="ja-JP" altLang="en-US" dirty="0"/>
                    </a:p>
                  </a:txBody>
                  <a:tcPr/>
                </a:tc>
                <a:extLst>
                  <a:ext uri="{0D108BD9-81ED-4DB2-BD59-A6C34878D82A}">
                    <a16:rowId xmlns:a16="http://schemas.microsoft.com/office/drawing/2014/main" val="2510296183"/>
                  </a:ext>
                </a:extLst>
              </a:tr>
              <a:tr h="370840">
                <a:tc gridSpan="4">
                  <a:txBody>
                    <a:bodyPr/>
                    <a:lstStyle/>
                    <a:p>
                      <a:r>
                        <a:rPr kumimoji="1" lang="en-US" altLang="ja-JP" dirty="0"/>
                        <a:t>Note 1: Under limited conditions listed on slide 5. FFS with open issues on </a:t>
                      </a:r>
                      <a:r>
                        <a:rPr kumimoji="1" lang="en-US" altLang="ja-JP"/>
                        <a:t>slide 6.</a:t>
                      </a:r>
                      <a:endParaRPr kumimoji="1" lang="en-US" altLang="ja-JP" dirty="0"/>
                    </a:p>
                    <a:p>
                      <a:r>
                        <a:rPr kumimoji="1" lang="en-US" altLang="ja-JP" dirty="0"/>
                        <a:t>Note 2: Described as FFS due to the lack of band combination definitions in Rel-16.</a:t>
                      </a:r>
                    </a:p>
                    <a:p>
                      <a:r>
                        <a:rPr kumimoji="1" lang="en-US" altLang="ja-JP" dirty="0"/>
                        <a:t>Note 3: 28 GHz denotes band n257/n258/n261. 39GHz denotes band n259/n260.</a:t>
                      </a:r>
                    </a:p>
                    <a:p>
                      <a:r>
                        <a:rPr kumimoji="1" lang="en-US" altLang="ja-JP" dirty="0"/>
                        <a:t>CBM: Common Beam Management</a:t>
                      </a:r>
                    </a:p>
                    <a:p>
                      <a:r>
                        <a:rPr kumimoji="1" lang="en-US" altLang="ja-JP" dirty="0"/>
                        <a:t>IBM: Independent Beam Management</a:t>
                      </a:r>
                      <a:endParaRPr kumimoji="1" lang="ja-JP" altLang="en-US" dirty="0"/>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dirty="0"/>
                    </a:p>
                  </a:txBody>
                  <a:tcPr/>
                </a:tc>
                <a:extLst>
                  <a:ext uri="{0D108BD9-81ED-4DB2-BD59-A6C34878D82A}">
                    <a16:rowId xmlns:a16="http://schemas.microsoft.com/office/drawing/2014/main" val="2585902953"/>
                  </a:ext>
                </a:extLst>
              </a:tr>
            </a:tbl>
          </a:graphicData>
        </a:graphic>
      </p:graphicFrame>
    </p:spTree>
    <p:extLst>
      <p:ext uri="{BB962C8B-B14F-4D97-AF65-F5344CB8AC3E}">
        <p14:creationId xmlns:p14="http://schemas.microsoft.com/office/powerpoint/2010/main" val="39856373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4865</TotalTime>
  <Words>901</Words>
  <Application>Microsoft Office PowerPoint</Application>
  <PresentationFormat>ワイド画面</PresentationFormat>
  <Paragraphs>107</Paragraphs>
  <Slides>8</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8</vt:i4>
      </vt:variant>
    </vt:vector>
  </HeadingPairs>
  <TitlesOfParts>
    <vt:vector size="14" baseType="lpstr">
      <vt:lpstr>ＭＳ Ｐゴシック</vt:lpstr>
      <vt:lpstr>Arial</vt:lpstr>
      <vt:lpstr>Calibri</vt:lpstr>
      <vt:lpstr>Calibri Light</vt:lpstr>
      <vt:lpstr>Times New Roman</vt:lpstr>
      <vt:lpstr>Office Theme</vt:lpstr>
      <vt:lpstr>WF on testability enhancements to support the verification of RF requirements for inter-band (FR2+FR2) CA</vt:lpstr>
      <vt:lpstr>Background: Use of offset antenna test method</vt:lpstr>
      <vt:lpstr>Contributions to sub-topic 3</vt:lpstr>
      <vt:lpstr>Status summary of the 1st round</vt:lpstr>
      <vt:lpstr>Outcome on issue 3-1-1</vt:lpstr>
      <vt:lpstr>Way forward on issue 3-1-2  </vt:lpstr>
      <vt:lpstr>Reference</vt:lpstr>
      <vt:lpstr>Appendix A: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further clarification for wideband operation</dc:title>
  <dc:creator>Anritsu</dc:creator>
  <cp:lastModifiedBy>Anritsu</cp:lastModifiedBy>
  <cp:revision>701</cp:revision>
  <dcterms:created xsi:type="dcterms:W3CDTF">2017-05-16T04:27:47Z</dcterms:created>
  <dcterms:modified xsi:type="dcterms:W3CDTF">2020-11-12T00:00:13Z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6bd48086-dee8-488e-8462-ca57077ee532</vt:lpwstr>
  </property>
  <property fmtid="{D5CDD505-2E9C-101B-9397-08002B2CF9AE}" pid="3" name="CTP_TimeStamp">
    <vt:lpwstr>2017-12-02 00:42:09Z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_NewReviewCycle">
    <vt:lpwstr/>
  </property>
  <property fmtid="{D5CDD505-2E9C-101B-9397-08002B2CF9AE}" pid="8" name="CTPClassification">
    <vt:lpwstr>CTP_PUBLIC</vt:lpwstr>
  </property>
  <property fmtid="{D5CDD505-2E9C-101B-9397-08002B2CF9AE}" pid="9" name="_2015_ms_pID_725343">
    <vt:lpwstr>(2)lIqUfW4FW4zzZrG5M1/zGyFvWddclHi1m5Z3NXis/N7w8LA2iMMJNJ/af4sKQ4cEq1E4UN7N
j6y0v9+5jnMebuLqI4pyPwMAcVHI8cLO/gf65XNt4oO9DdqfkUBVE5bzGksABB3rzr2CHv5i
N3BhQyKAcmFQoDAcfOfawZUVMh+m4KwBhBTPElTj6d3FucjDGz+C/ils9FhIkEhXW5yLsRQ1
zGJgcKyw3estrIBe25</vt:lpwstr>
  </property>
  <property fmtid="{D5CDD505-2E9C-101B-9397-08002B2CF9AE}" pid="10" name="_2015_ms_pID_7253431">
    <vt:lpwstr>AfqzLHF7sZASFO7BJ2kT7CjcLgp9TOFPX3blgoksfIfgRymhledWat
186ZysMHid8OLJb/7HAlV/g3qvRd8EJuVAJkTMFBb547fYpUlXcnFOPkOl+lAn02HRBuhFyu
E4Gi6Iqo7HA/FQcx1Lvjhn0D5qiX+kK+5NxRyR7ddjcPTOaFobqgntXTBhjG0WTAS8o=</vt:lpwstr>
  </property>
  <property fmtid="{D5CDD505-2E9C-101B-9397-08002B2CF9AE}" pid="11" name="_readonly">
    <vt:lpwstr/>
  </property>
  <property fmtid="{D5CDD505-2E9C-101B-9397-08002B2CF9AE}" pid="12" name="_change">
    <vt:lpwstr/>
  </property>
  <property fmtid="{D5CDD505-2E9C-101B-9397-08002B2CF9AE}" pid="13" name="_full-control">
    <vt:lpwstr/>
  </property>
  <property fmtid="{D5CDD505-2E9C-101B-9397-08002B2CF9AE}" pid="14" name="sflag">
    <vt:lpwstr>1573437380</vt:lpwstr>
  </property>
  <property fmtid="{D5CDD505-2E9C-101B-9397-08002B2CF9AE}" pid="15" name="NSCPROP_SA">
    <vt:lpwstr>C:\Users\Administrator\Downloads\draft_R4-201xxxx_WF_on_inter-band-CA_rev1.pptx</vt:lpwstr>
  </property>
</Properties>
</file>