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0"/>
  </p:notesMasterIdLst>
  <p:sldIdLst>
    <p:sldId id="289" r:id="rId5"/>
    <p:sldId id="298" r:id="rId6"/>
    <p:sldId id="308" r:id="rId7"/>
    <p:sldId id="299" r:id="rId8"/>
    <p:sldId id="310" r:id="rId9"/>
    <p:sldId id="314" r:id="rId10"/>
    <p:sldId id="311" r:id="rId11"/>
    <p:sldId id="300" r:id="rId12"/>
    <p:sldId id="301" r:id="rId13"/>
    <p:sldId id="312" r:id="rId14"/>
    <p:sldId id="303" r:id="rId15"/>
    <p:sldId id="304" r:id="rId16"/>
    <p:sldId id="305" r:id="rId17"/>
    <p:sldId id="313" r:id="rId18"/>
    <p:sldId id="307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257"/>
  </p:normalViewPr>
  <p:slideViewPr>
    <p:cSldViewPr showGuides="1">
      <p:cViewPr varScale="1">
        <p:scale>
          <a:sx n="89" d="100"/>
          <a:sy n="89" d="100"/>
        </p:scale>
        <p:origin x="1330" y="72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8553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075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944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3416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4354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80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69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5814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9511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2034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054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800" dirty="0"/>
              <a:t>WF on R16 RRM enhancement part 2 – SRS Carrier switching, CGI reading, Mandatory MG patterns</a:t>
            </a:r>
            <a:br>
              <a:rPr lang="en-US" altLang="zh-CN" sz="2800" dirty="0"/>
            </a:br>
            <a:endParaRPr lang="en-US" altLang="zh-CN" sz="28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ZTE, …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6085656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#97-e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Nov. 2</a:t>
            </a:r>
            <a:r>
              <a:rPr lang="en-GB" altLang="zh-CN" sz="2400" b="1" baseline="30000" dirty="0"/>
              <a:t>nd</a:t>
            </a:r>
            <a:r>
              <a:rPr lang="en-GB" altLang="zh-CN" sz="2400" b="1" dirty="0"/>
              <a:t> – Nov. 13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R4-2017180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TC list for CGI reading</a:t>
            </a:r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10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366070"/>
              </p:ext>
            </p:extLst>
          </p:nvPr>
        </p:nvGraphicFramePr>
        <p:xfrm>
          <a:off x="683568" y="1700808"/>
          <a:ext cx="8003232" cy="2060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7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4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261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No.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 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Company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intra-frequency CGI identification of NR neighbor cell in FR1 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FR1 </a:t>
                      </a:r>
                      <a:r>
                        <a:rPr lang="en-US" sz="1000" dirty="0" err="1">
                          <a:effectLst/>
                        </a:rPr>
                        <a:t>PCell</a:t>
                      </a:r>
                      <a:r>
                        <a:rPr lang="en-US" sz="1000" dirty="0">
                          <a:effectLst/>
                        </a:rPr>
                        <a:t>, FR1 target cell (Test 3a)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inter-frequency CGI identification of NR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in FR2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FR2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FR2 target cell (Test 4b)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intra-frequency CGI identification of NR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in FR1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FR1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FR1 target cell (Test 5a)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inter-frequency CGI identification of NR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in FR2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FR2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FR2 target cell (Test 6c)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243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CGI identification of E-UTRA 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neighbor 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</a:rPr>
                        <a:t>FR1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  (Test 3a)</a:t>
                      </a:r>
                      <a:endParaRPr lang="zh-CN" altLang="zh-CN" sz="1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657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Open issues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fi-FI" altLang="zh-CN" sz="1600" dirty="0"/>
              <a:t>Issue 2-1-5a: How to calculate missed ACK/NACK during CGI reading </a:t>
            </a:r>
            <a:endParaRPr lang="zh-CN" altLang="zh-CN" sz="1600" dirty="0"/>
          </a:p>
          <a:p>
            <a:pPr lvl="1"/>
            <a:r>
              <a:rPr lang="en-US" altLang="zh-CN" sz="1400" dirty="0"/>
              <a:t>Option 1: Missed ACK/NACK is tested based on total allowed interruption during entire CGI reading, with the total number</a:t>
            </a:r>
            <a:endParaRPr lang="zh-CN" altLang="zh-CN" sz="1400" dirty="0"/>
          </a:p>
          <a:p>
            <a:pPr marL="1200150" lvl="3" indent="-342900"/>
            <a:r>
              <a:rPr lang="en-US" altLang="zh-CN" sz="1050" dirty="0"/>
              <a:t>Option 1a: number of interrupted slots + K1</a:t>
            </a:r>
            <a:endParaRPr lang="zh-CN" altLang="zh-CN" sz="1050" dirty="0"/>
          </a:p>
          <a:p>
            <a:pPr marL="1200150" lvl="3" indent="-342900"/>
            <a:r>
              <a:rPr lang="en-US" altLang="zh-CN" sz="1050" dirty="0"/>
              <a:t>Option 1b: 2 * number of interrupted slots</a:t>
            </a:r>
            <a:endParaRPr lang="zh-CN" altLang="zh-CN" sz="1050" dirty="0"/>
          </a:p>
          <a:p>
            <a:pPr marL="1200150" lvl="3" indent="-342900"/>
            <a:r>
              <a:rPr lang="en-US" altLang="zh-CN" sz="1050" dirty="0"/>
              <a:t>Option 1c: FFS</a:t>
            </a:r>
            <a:endParaRPr lang="zh-CN" altLang="zh-CN" sz="1050" dirty="0"/>
          </a:p>
          <a:p>
            <a:endParaRPr lang="fi-FI" altLang="zh-CN" sz="1600" u="sng" dirty="0"/>
          </a:p>
          <a:p>
            <a:pPr marL="0" indent="0">
              <a:buNone/>
            </a:pPr>
            <a:r>
              <a:rPr lang="fi-FI" altLang="zh-CN" sz="1600" dirty="0"/>
              <a:t>For SA </a:t>
            </a:r>
            <a:r>
              <a:rPr lang="en-GB" altLang="zh-CN" sz="1600" dirty="0"/>
              <a:t>CGI identification of E-UTRA </a:t>
            </a:r>
            <a:r>
              <a:rPr lang="en-GB" altLang="zh-CN" sz="1600" dirty="0" err="1"/>
              <a:t>neighbor</a:t>
            </a:r>
            <a:r>
              <a:rPr lang="en-GB" altLang="zh-CN" sz="1600" dirty="0"/>
              <a:t> cell</a:t>
            </a:r>
            <a:endParaRPr lang="fi-FI" altLang="zh-CN" sz="1600" u="sng" dirty="0"/>
          </a:p>
          <a:p>
            <a:r>
              <a:rPr lang="fi-FI" altLang="zh-CN" sz="1600" dirty="0"/>
              <a:t>Issue 2-1-7a: LTE power up time, as defined in 6.1.2.1.2 inter-RAT HO, 30ms is needed for LTE power up. How to capture in the spec?</a:t>
            </a:r>
            <a:endParaRPr lang="zh-CN" altLang="zh-CN" sz="1600" dirty="0"/>
          </a:p>
          <a:p>
            <a:pPr lvl="1"/>
            <a:r>
              <a:rPr lang="en-US" altLang="zh-CN" sz="1200" dirty="0" smtClean="0"/>
              <a:t>Option </a:t>
            </a:r>
            <a:r>
              <a:rPr lang="en-US" altLang="zh-CN" sz="1200" dirty="0"/>
              <a:t>2: In core requirement, embedded in RRC procedure delay, specifying that 15ms RRC procedure delay for intra-RAT CGI reading, additional 30ms is added for inter-RAT CGI reading.</a:t>
            </a:r>
            <a:endParaRPr lang="zh-CN" altLang="zh-CN" sz="1200" dirty="0"/>
          </a:p>
          <a:p>
            <a:r>
              <a:rPr lang="en-GB" altLang="zh-CN" sz="1600" dirty="0"/>
              <a:t> </a:t>
            </a:r>
            <a:r>
              <a:rPr lang="fi-FI" altLang="zh-CN" sz="1600" dirty="0"/>
              <a:t>Issue 2-1-7b: LTE power off time takes another 20ms. How to capture in the spec?</a:t>
            </a:r>
            <a:endParaRPr lang="zh-CN" altLang="zh-CN" sz="1600" dirty="0"/>
          </a:p>
          <a:p>
            <a:pPr lvl="1"/>
            <a:r>
              <a:rPr lang="en-US" altLang="zh-CN" sz="1200" dirty="0"/>
              <a:t>Option 1: In test requirement, add 20ms LTE power off time</a:t>
            </a:r>
            <a:endParaRPr lang="zh-CN" altLang="zh-CN" sz="1200" dirty="0"/>
          </a:p>
          <a:p>
            <a:pPr lvl="1"/>
            <a:r>
              <a:rPr lang="en-US" altLang="zh-CN" sz="1200" dirty="0"/>
              <a:t>Option 2: In core requirement</a:t>
            </a:r>
          </a:p>
          <a:p>
            <a:pPr lvl="1"/>
            <a:r>
              <a:rPr lang="en-US" altLang="zh-CN" sz="1200" dirty="0"/>
              <a:t>Option 3: Do not count LTE power off time in CGI reading delay</a:t>
            </a:r>
            <a:endParaRPr lang="zh-CN" altLang="zh-CN" sz="12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806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Mandatory gap pattern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Test cases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413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Use existing tests for inter frequency measurement without SSB index detection and with no DRX as baseline</a:t>
            </a:r>
          </a:p>
          <a:p>
            <a:pPr lvl="0"/>
            <a:r>
              <a:rPr lang="en-US" altLang="zh-CN" sz="2000" dirty="0"/>
              <a:t>Introduce test cases only for some of the new mandatory gap patterns</a:t>
            </a:r>
            <a:endParaRPr lang="zh-CN" altLang="zh-CN" sz="2000" dirty="0"/>
          </a:p>
          <a:p>
            <a:pPr marL="742950" lvl="2" indent="-342900"/>
            <a:r>
              <a:rPr lang="en-US" altLang="zh-CN" sz="1600" dirty="0" smtClean="0"/>
              <a:t>#3 </a:t>
            </a:r>
            <a:r>
              <a:rPr lang="en-US" altLang="zh-CN" sz="1600" dirty="0"/>
              <a:t>for per-UE gap capable UE in FR1 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 smtClean="0"/>
              <a:t>#2 </a:t>
            </a:r>
            <a:r>
              <a:rPr lang="en-US" altLang="zh-CN" sz="1600" dirty="0"/>
              <a:t>for per-FR gap capable UE in FR1 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#17 in FR2</a:t>
            </a:r>
            <a:endParaRPr lang="zh-CN" altLang="zh-CN" sz="1600" dirty="0"/>
          </a:p>
          <a:p>
            <a:endParaRPr lang="en-GB" altLang="zh-CN" sz="2000" dirty="0" smtClean="0"/>
          </a:p>
          <a:p>
            <a:r>
              <a:rPr lang="en-GB" altLang="zh-CN" sz="2000" dirty="0" smtClean="0"/>
              <a:t>FFS </a:t>
            </a:r>
            <a:r>
              <a:rPr lang="en-GB" altLang="zh-CN" sz="2000" dirty="0"/>
              <a:t>if Rel-16 UE is allowed to skip some of the Rel-15 tests</a:t>
            </a:r>
          </a:p>
          <a:p>
            <a:endParaRPr lang="en-GB" altLang="zh-CN" sz="2000" dirty="0"/>
          </a:p>
          <a:p>
            <a:r>
              <a:rPr lang="en-GB" altLang="zh-CN" sz="2000" dirty="0" smtClean="0"/>
              <a:t>Separated </a:t>
            </a:r>
            <a:r>
              <a:rPr lang="en-GB" altLang="zh-CN" sz="2000" dirty="0"/>
              <a:t>test cases for additional mandatory gap pattern are specified for Rel-16, i.e. test cases are introduced in different clauses than Rel-15 test cases which is baseline for Rel-16 test cases</a:t>
            </a:r>
            <a:endParaRPr lang="zh-CN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37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TC list for mandatory gap pattern</a:t>
            </a:r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61810"/>
              </p:ext>
            </p:extLst>
          </p:nvPr>
        </p:nvGraphicFramePr>
        <p:xfrm>
          <a:off x="683568" y="1700808"/>
          <a:ext cx="8003232" cy="1956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7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4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261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No.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 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Company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event triggered reporting tests with additional mandatory gap pattern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FR1 </a:t>
                      </a:r>
                      <a:r>
                        <a:rPr lang="en-US" sz="1000" dirty="0" err="1">
                          <a:effectLst/>
                        </a:rPr>
                        <a:t>PCell</a:t>
                      </a:r>
                      <a:r>
                        <a:rPr lang="en-US" sz="1000" dirty="0">
                          <a:effectLst/>
                        </a:rPr>
                        <a:t>, FR1 neighbor cell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1: [GP#2] for UE capable of per-UE</a:t>
                      </a:r>
                      <a:r>
                        <a:rPr lang="en-US" sz="1000" baseline="0" dirty="0">
                          <a:effectLst/>
                        </a:rPr>
                        <a:t> gap only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2: [GP#11]</a:t>
                      </a:r>
                      <a:r>
                        <a:rPr lang="en-US" sz="1000" baseline="0" dirty="0">
                          <a:effectLst/>
                        </a:rPr>
                        <a:t> for UE capable of per-FR gap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 event triggered reporting tests with additional mandatory gap pattern</a:t>
                      </a:r>
                      <a:endParaRPr lang="zh-CN" alt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FR2 </a:t>
                      </a:r>
                      <a:r>
                        <a:rPr lang="en-US" altLang="zh-CN" sz="1000" dirty="0" err="1">
                          <a:effectLst/>
                        </a:rPr>
                        <a:t>PCell</a:t>
                      </a:r>
                      <a:r>
                        <a:rPr lang="en-US" altLang="zh-CN" sz="1000" dirty="0">
                          <a:effectLst/>
                        </a:rPr>
                        <a:t>, FR2 neighbor cell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effectLst/>
                        </a:rPr>
                        <a:t>Test</a:t>
                      </a:r>
                      <a:r>
                        <a:rPr lang="en-US" altLang="zh-CN" sz="1000" baseline="0" dirty="0">
                          <a:effectLst/>
                        </a:rPr>
                        <a:t> 1: </a:t>
                      </a:r>
                      <a:r>
                        <a:rPr lang="en-US" altLang="zh-CN" sz="1000" dirty="0">
                          <a:effectLst/>
                        </a:rPr>
                        <a:t>GP#17</a:t>
                      </a:r>
                      <a:endParaRPr lang="en-US" altLang="zh-CN" sz="1000" baseline="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8937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Open issues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000" dirty="0"/>
              <a:t>FFS if Rel-16 UE is allowed to skip some of the Rel-15 tests</a:t>
            </a:r>
            <a:endParaRPr lang="en-US" altLang="zh-CN" sz="1600" dirty="0"/>
          </a:p>
          <a:p>
            <a:pPr>
              <a:defRPr/>
            </a:pPr>
            <a:endParaRPr lang="en-US" altLang="zh-CN" sz="16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52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SRS carrier based switching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Core maintenance</a:t>
            </a:r>
          </a:p>
          <a:p>
            <a:r>
              <a:rPr lang="en-US" altLang="zh-CN" dirty="0"/>
              <a:t>Test cases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4423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core requirements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buNone/>
            </a:pPr>
            <a:r>
              <a:rPr lang="en-US" altLang="zh-CN" sz="2000" dirty="0"/>
              <a:t>Agreements: </a:t>
            </a:r>
          </a:p>
          <a:p>
            <a:pPr marL="0" indent="0">
              <a:buNone/>
            </a:pPr>
            <a:r>
              <a:rPr lang="en-US" altLang="zh-CN" sz="2000" dirty="0"/>
              <a:t>Introduce requirements in TS 36.133 for interruption on LTE victim cell for LTE SRS carrier based switching under EN-DC and NE-DC</a:t>
            </a:r>
            <a:endParaRPr lang="zh-CN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r>
              <a:rPr lang="en-GB" altLang="zh-CN" sz="2000" dirty="0" smtClean="0"/>
              <a:t>Collision </a:t>
            </a:r>
            <a:r>
              <a:rPr lang="en-GB" altLang="zh-CN" sz="2000" dirty="0"/>
              <a:t>of NR SRS carrier based switching and UE BWP switching</a:t>
            </a:r>
          </a:p>
          <a:p>
            <a:pPr marL="685800" lvl="1"/>
            <a:r>
              <a:rPr lang="en-GB" altLang="zh-CN" sz="1600" i="1" dirty="0"/>
              <a:t>UE is not expected to execute SRS carrier switching when it is colliding with UL BWP switching on either carrier</a:t>
            </a:r>
            <a:endParaRPr lang="en-GB" altLang="zh-CN" sz="1600" dirty="0"/>
          </a:p>
          <a:p>
            <a:pPr marL="0" indent="0">
              <a:buNone/>
            </a:pPr>
            <a:r>
              <a:rPr lang="en-GB" altLang="zh-CN" sz="2000" dirty="0" smtClean="0"/>
              <a:t>Note: This condition will not be captured in the spec.</a:t>
            </a:r>
            <a:endParaRPr lang="en-GB" altLang="zh-CN" sz="2000" dirty="0"/>
          </a:p>
          <a:p>
            <a:pPr lvl="0" fontAlgn="auto" hangingPunct="1"/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027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Do not define delay test cases for SRS carrier-based switching for NR deployments, similar to LTE.</a:t>
            </a:r>
            <a:endParaRPr lang="zh-CN" altLang="zh-CN" sz="20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For NR SRS carrier based switching define tests for SA and EN-DC</a:t>
            </a:r>
            <a:endParaRPr lang="zh-CN" altLang="zh-CN" sz="2000" dirty="0"/>
          </a:p>
          <a:p>
            <a:pPr marL="685800" lvl="1"/>
            <a:r>
              <a:rPr lang="en-US" altLang="zh-CN" sz="1600" i="1" dirty="0"/>
              <a:t>For EN-DC the interruptions for LTE and NR carriers are tested.</a:t>
            </a:r>
            <a:endParaRPr lang="zh-CN" altLang="zh-CN" sz="1600" i="1" dirty="0"/>
          </a:p>
          <a:p>
            <a:pPr marL="685800" lvl="1"/>
            <a:r>
              <a:rPr lang="en-US" altLang="zh-CN" sz="1600" i="1" dirty="0"/>
              <a:t>For SA the following combinations are tested</a:t>
            </a:r>
            <a:endParaRPr lang="zh-CN" altLang="zh-CN" sz="1600" i="1" dirty="0"/>
          </a:p>
          <a:p>
            <a:pPr marL="1085850" lvl="2"/>
            <a:r>
              <a:rPr lang="en-US" altLang="zh-CN" sz="1200" i="1" dirty="0"/>
              <a:t>FR1 CA</a:t>
            </a:r>
            <a:endParaRPr lang="zh-CN" altLang="zh-CN" sz="1200" i="1" dirty="0"/>
          </a:p>
          <a:p>
            <a:pPr marL="1085850" lvl="2"/>
            <a:r>
              <a:rPr lang="en-US" altLang="zh-CN" sz="1200" i="1" dirty="0"/>
              <a:t>FR2 CA</a:t>
            </a:r>
            <a:endParaRPr lang="zh-CN" altLang="zh-CN" sz="1200" i="1" dirty="0"/>
          </a:p>
          <a:p>
            <a:pPr marL="1085850" lvl="2"/>
            <a:r>
              <a:rPr lang="en-US" altLang="zh-CN" sz="1200" i="1" dirty="0"/>
              <a:t>FFS: FR1+FR2 CA with SRS switching within same FR</a:t>
            </a:r>
            <a:endParaRPr lang="zh-CN" altLang="zh-CN" sz="1200" i="1" dirty="0"/>
          </a:p>
          <a:p>
            <a:pPr marL="1085850" lvl="2"/>
            <a:r>
              <a:rPr lang="en-US" altLang="zh-CN" sz="1200" i="1" dirty="0"/>
              <a:t>FFS: FR1+FR2 CA with SRS switching between different FRs</a:t>
            </a:r>
            <a:endParaRPr lang="zh-CN" altLang="zh-CN" sz="1200" i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For E-UTRA SRS carrier based switching define tests for EN-DC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Capture all test cases in TS 38.133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TC </a:t>
            </a:r>
            <a:r>
              <a:rPr lang="en-US" altLang="zh-CN" sz="2000" dirty="0" smtClean="0"/>
              <a:t>list </a:t>
            </a:r>
            <a:r>
              <a:rPr lang="en-US" altLang="zh-CN" sz="2000" dirty="0"/>
              <a:t>for SRS carrier based switching </a:t>
            </a:r>
            <a:r>
              <a:rPr lang="en-US" altLang="zh-CN" sz="2000" dirty="0" smtClean="0"/>
              <a:t>in </a:t>
            </a:r>
            <a:r>
              <a:rPr lang="en-US" altLang="zh-CN" sz="2000" dirty="0"/>
              <a:t>this </a:t>
            </a:r>
            <a:r>
              <a:rPr lang="en-US" altLang="zh-CN" sz="2000" dirty="0" smtClean="0"/>
              <a:t>meeting</a:t>
            </a:r>
          </a:p>
          <a:p>
            <a:pPr lvl="1"/>
            <a:r>
              <a:rPr lang="en-US" altLang="zh-CN" sz="1600" dirty="0" smtClean="0"/>
              <a:t>FR1 CA</a:t>
            </a:r>
          </a:p>
          <a:p>
            <a:pPr lvl="1"/>
            <a:r>
              <a:rPr lang="en-US" altLang="zh-CN" sz="1600" dirty="0" smtClean="0"/>
              <a:t>FR2 CA</a:t>
            </a:r>
          </a:p>
          <a:p>
            <a:pPr lvl="1"/>
            <a:r>
              <a:rPr lang="en-US" altLang="zh-CN" sz="1600" dirty="0" smtClean="0"/>
              <a:t>EN-DC for E-UTRA SRS carrier based switching.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en-US" altLang="zh-CN" sz="2000" dirty="0" smtClean="0"/>
              <a:t>TC list based on below scenario will be further discussed in the next meeting.</a:t>
            </a:r>
          </a:p>
          <a:p>
            <a:pPr lvl="1"/>
            <a:r>
              <a:rPr lang="en-US" altLang="zh-CN" sz="1600" dirty="0"/>
              <a:t>FFS: FR1+FR2 CA with SRS switching within same FR</a:t>
            </a:r>
            <a:endParaRPr lang="zh-CN" altLang="zh-CN" sz="1600" dirty="0"/>
          </a:p>
          <a:p>
            <a:pPr lvl="1"/>
            <a:r>
              <a:rPr lang="en-US" altLang="zh-CN" sz="1600" dirty="0"/>
              <a:t>FFS: FR1+FR2 CA with SRS switching between different FRs</a:t>
            </a:r>
            <a:endParaRPr lang="zh-CN" altLang="zh-CN" sz="1600" dirty="0"/>
          </a:p>
          <a:p>
            <a:endParaRPr lang="en-US" altLang="zh-CN" sz="2000" dirty="0" smtClean="0"/>
          </a:p>
          <a:p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258027"/>
              </p:ext>
            </p:extLst>
          </p:nvPr>
        </p:nvGraphicFramePr>
        <p:xfrm>
          <a:off x="611560" y="2492896"/>
          <a:ext cx="8003232" cy="2232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7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4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261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 No.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Test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Test configuration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Company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SA interruptions at NR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PCell in FR1, SCell in FR1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ZTE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SA interruptions at NR SRS carrier based switching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PCell in FR2, SCell in FR2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Ericsson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E-UTRAN – NR interruptions at NR SRS carrier based switching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PSCell in FR1, SCell in FR1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Nokia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E-UTRAN – NR interruptions at NR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</a:rPr>
                        <a:t>PSCell</a:t>
                      </a:r>
                      <a:r>
                        <a:rPr lang="en-US" sz="1000" dirty="0">
                          <a:effectLst/>
                        </a:rPr>
                        <a:t> in FR2, </a:t>
                      </a:r>
                      <a:r>
                        <a:rPr lang="en-US" sz="1000" dirty="0" err="1">
                          <a:effectLst/>
                        </a:rPr>
                        <a:t>SCell</a:t>
                      </a:r>
                      <a:r>
                        <a:rPr lang="en-US" sz="1000" dirty="0">
                          <a:effectLst/>
                        </a:rPr>
                        <a:t> in FR2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Apple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243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TC5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E-UTRAN – NR interruptions at E-UTRA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</a:rPr>
                        <a:t>PSCell</a:t>
                      </a:r>
                      <a:r>
                        <a:rPr lang="en-US" sz="1000" dirty="0">
                          <a:effectLst/>
                        </a:rPr>
                        <a:t> in FR1, E-UTRA </a:t>
                      </a:r>
                      <a:r>
                        <a:rPr lang="en-US" sz="1000" dirty="0" err="1">
                          <a:effectLst/>
                        </a:rPr>
                        <a:t>SCell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Huawei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TC6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E-UTRAN – NR interruptions at E-UTRA SRS carrier based switching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dirty="0" err="1">
                          <a:effectLst/>
                        </a:rPr>
                        <a:t>PSCell</a:t>
                      </a:r>
                      <a:r>
                        <a:rPr lang="en-US" sz="1000" dirty="0">
                          <a:effectLst/>
                        </a:rPr>
                        <a:t> in FR2, E-UTRA </a:t>
                      </a:r>
                      <a:r>
                        <a:rPr lang="en-US" sz="1000" dirty="0" err="1">
                          <a:effectLst/>
                        </a:rPr>
                        <a:t>SCell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OPPO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771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 configuration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000" dirty="0" smtClean="0"/>
              <a:t>Sounding </a:t>
            </a:r>
            <a:r>
              <a:rPr lang="en-GB" altLang="zh-CN" sz="2000" dirty="0"/>
              <a:t>Reference Symbol </a:t>
            </a:r>
            <a:r>
              <a:rPr lang="en-GB" altLang="zh-CN" sz="2000" dirty="0" smtClean="0"/>
              <a:t>Configuration</a:t>
            </a:r>
          </a:p>
          <a:p>
            <a:pPr lvl="1"/>
            <a:r>
              <a:rPr lang="en-GB" altLang="zh-CN" sz="1600" dirty="0" smtClean="0"/>
              <a:t>Note: it can be revisited in the next meeting</a:t>
            </a:r>
          </a:p>
          <a:p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71611"/>
              </p:ext>
            </p:extLst>
          </p:nvPr>
        </p:nvGraphicFramePr>
        <p:xfrm>
          <a:off x="827584" y="1818861"/>
          <a:ext cx="7488831" cy="49225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36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30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521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9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Field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Value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Comment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2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c-SRS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</a:t>
                      </a:r>
                      <a:r>
                        <a:rPr lang="en-GB" sz="1400" baseline="0" dirty="0">
                          <a:effectLst/>
                        </a:rPr>
                        <a:t> for 10MHz CBW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for 40MHz CBW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for 100MHz</a:t>
                      </a: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CBW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Frequency hopping is disabled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b-SRS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b-hop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freqDomainPosition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Frequency domain position of SRS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freqDomainShift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groupOrSequenceHopping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neither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 group or sequence hopping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pathlossReferenceRS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ssb-Index=0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#0 is used for SRS path loss estimation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usage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Codebook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Codebook based UL transmission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startPosition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resourceMapping setting. SRS on last 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nrofSymbols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n1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symbol of slot, and 1symbols for SRS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repetitionFactor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n1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without repetition.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combOffset-n2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transmissionComb setting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14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cyclicShift-n2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428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nrofSRS</a:t>
                      </a:r>
                      <a:r>
                        <a:rPr lang="en-GB" sz="1400" dirty="0">
                          <a:effectLst/>
                        </a:rPr>
                        <a:t>-Ports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port1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antenna ports used for SRS transmission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92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err="1">
                          <a:effectLst/>
                        </a:rPr>
                        <a:t>transmissionComb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92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resourceType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7167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sl1, 0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 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 of </a:t>
                      </a:r>
                      <a:r>
                        <a:rPr lang="en-GB" altLang="zh-CN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altLang="zh-CN" sz="1400" kern="120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slot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01242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Note:	For further information see clause 6.3.2 in TS 38.331 [2].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342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Open issues on test cases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FFS: FR1+FR2 CA with SRS switching within same FR</a:t>
            </a:r>
          </a:p>
          <a:p>
            <a:r>
              <a:rPr lang="en-US" altLang="zh-CN" sz="2000" dirty="0"/>
              <a:t>FFS: FR1+FR2 CA with SRS switching between different FRs</a:t>
            </a:r>
          </a:p>
          <a:p>
            <a:endParaRPr lang="en-US" altLang="zh-CN" sz="2000" dirty="0"/>
          </a:p>
          <a:p>
            <a:r>
              <a:rPr lang="en-US" altLang="zh-CN" sz="2000" dirty="0"/>
              <a:t>FR1+FR2 CA tests should be considered in following scenarios</a:t>
            </a:r>
          </a:p>
          <a:p>
            <a:pPr lvl="1"/>
            <a:r>
              <a:rPr lang="en-US" altLang="zh-CN" sz="1600" dirty="0"/>
              <a:t>SA interruptions at NR SRS carrier based switching</a:t>
            </a:r>
          </a:p>
          <a:p>
            <a:pPr lvl="1"/>
            <a:r>
              <a:rPr lang="en-US" altLang="zh-CN" sz="1600" dirty="0"/>
              <a:t>E-UTRAN – NR interruptions at NR SRS carrier based switching</a:t>
            </a:r>
          </a:p>
          <a:p>
            <a:pPr lvl="1"/>
            <a:r>
              <a:rPr lang="en-US" altLang="zh-CN" sz="1600" dirty="0"/>
              <a:t>E-UTRAN – NR interruptions at E-UTRA SRS carrier based switching</a:t>
            </a:r>
          </a:p>
          <a:p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/>
              <a:t>Companies are encouraged to bring further analysis on the necessity and testability of above test cases.</a:t>
            </a:r>
          </a:p>
          <a:p>
            <a:endParaRPr lang="en-GB" altLang="zh-CN" sz="2000" dirty="0"/>
          </a:p>
          <a:p>
            <a:r>
              <a:rPr lang="en-GB" altLang="zh-CN" sz="2000" dirty="0"/>
              <a:t>UE type for test</a:t>
            </a:r>
            <a:endParaRPr lang="zh-CN" altLang="zh-CN" sz="2000" dirty="0"/>
          </a:p>
          <a:p>
            <a:pPr lvl="1"/>
            <a:r>
              <a:rPr lang="en-US" altLang="zh-CN" sz="1600" dirty="0"/>
              <a:t>Option 1: Tests are specified for UE capable of/configured with per-UE gap and capable of/configured with per-FR gap</a:t>
            </a:r>
            <a:endParaRPr lang="zh-CN" altLang="zh-CN" sz="1600" dirty="0"/>
          </a:p>
          <a:p>
            <a:pPr lvl="1"/>
            <a:r>
              <a:rPr lang="en-US" altLang="zh-CN" sz="1600" dirty="0"/>
              <a:t>Option 2: No mention of UE type in the test</a:t>
            </a:r>
            <a:endParaRPr lang="zh-CN" altLang="zh-CN" sz="1600" dirty="0"/>
          </a:p>
          <a:p>
            <a:endParaRPr lang="en-GB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7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74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CGI reading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Core maintenance</a:t>
            </a:r>
          </a:p>
          <a:p>
            <a:r>
              <a:rPr lang="en-US" altLang="zh-CN" dirty="0"/>
              <a:t>Test cases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433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>
                <a:solidFill>
                  <a:srgbClr val="00B050"/>
                </a:solidFill>
              </a:rPr>
              <a:t>Agreements on tests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/>
              <a:t>Requirements for both CGI reading delay, and interruptions to serving cell during CGI reading should be verified by the same tests </a:t>
            </a:r>
            <a:endParaRPr lang="zh-CN" altLang="zh-CN" sz="2000" dirty="0"/>
          </a:p>
          <a:p>
            <a:r>
              <a:rPr lang="en-US" altLang="zh-CN" sz="2000" dirty="0"/>
              <a:t>Test requirement for interruption during CGI reading should be defined by counting number of total missed ACK/NACKs during the CGI reading procedure.</a:t>
            </a:r>
            <a:endParaRPr lang="zh-CN" altLang="zh-CN" sz="2000" dirty="0"/>
          </a:p>
          <a:p>
            <a:r>
              <a:rPr lang="en-US" altLang="zh-CN" sz="2000" dirty="0"/>
              <a:t>20ms NR SMTC periodicity is used in the test</a:t>
            </a:r>
          </a:p>
          <a:p>
            <a:r>
              <a:rPr lang="en-GB" altLang="zh-CN" sz="2000" dirty="0"/>
              <a:t>Test configuration for SI-RNTI scheduling periodicity	</a:t>
            </a:r>
            <a:endParaRPr lang="zh-CN" altLang="zh-CN" sz="2000" dirty="0"/>
          </a:p>
          <a:p>
            <a:pPr lvl="1"/>
            <a:r>
              <a:rPr lang="en-GB" altLang="zh-CN" sz="1600" dirty="0"/>
              <a:t>FR1: 20ms</a:t>
            </a:r>
            <a:endParaRPr lang="zh-CN" altLang="zh-CN" sz="1600" dirty="0"/>
          </a:p>
          <a:p>
            <a:pPr lvl="1"/>
            <a:r>
              <a:rPr lang="en-GB" altLang="zh-CN" sz="1600" dirty="0"/>
              <a:t>FR2: 40ms</a:t>
            </a:r>
            <a:endParaRPr lang="zh-CN" altLang="zh-CN" sz="1600" dirty="0"/>
          </a:p>
          <a:p>
            <a:r>
              <a:rPr lang="en-GB" altLang="zh-CN" sz="2000" dirty="0"/>
              <a:t>Do not define test cases for CGI reading in LTE SA</a:t>
            </a:r>
          </a:p>
          <a:p>
            <a:r>
              <a:rPr lang="en-GB" altLang="zh-CN" sz="2000" dirty="0"/>
              <a:t>Test cases for CGI reading in NR SA </a:t>
            </a:r>
            <a:endParaRPr lang="zh-CN" altLang="zh-CN" sz="2000" dirty="0"/>
          </a:p>
          <a:p>
            <a:pPr marL="742950" lvl="2" indent="-342900"/>
            <a:r>
              <a:rPr lang="en-US" altLang="zh-CN" sz="1600" dirty="0"/>
              <a:t>Test 2a: LTE CGI reading in NR SA, FR1 </a:t>
            </a:r>
            <a:r>
              <a:rPr lang="en-US" altLang="zh-CN" sz="1600" dirty="0" err="1"/>
              <a:t>PCell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Test 3a: NR intra-frequency CGI reading in NR SA, FR1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and FR1 target cell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Test 4b: NR inter-frequency CGI reading in NR SA, FR2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and FR2 target cell</a:t>
            </a:r>
          </a:p>
          <a:p>
            <a:r>
              <a:rPr lang="en-GB" altLang="zh-CN" sz="2000" dirty="0"/>
              <a:t>Test cases for CGI reading in EN-DC </a:t>
            </a:r>
            <a:endParaRPr lang="zh-CN" altLang="zh-CN" sz="2000" dirty="0"/>
          </a:p>
          <a:p>
            <a:pPr marL="742950" lvl="2" indent="-342900"/>
            <a:r>
              <a:rPr lang="en-US" altLang="zh-CN" sz="1600" dirty="0"/>
              <a:t>Test 5a: NR intra-frequency CGI reading in EN-DC, FR1 </a:t>
            </a:r>
            <a:r>
              <a:rPr lang="en-US" altLang="zh-CN" sz="1600" dirty="0" err="1"/>
              <a:t>PSCell</a:t>
            </a:r>
            <a:r>
              <a:rPr lang="en-US" altLang="zh-CN" sz="1600" dirty="0"/>
              <a:t> and FR1 target cell</a:t>
            </a:r>
            <a:endParaRPr lang="zh-CN" altLang="zh-CN" sz="1600" dirty="0"/>
          </a:p>
          <a:p>
            <a:pPr marL="742950" lvl="2" indent="-342900"/>
            <a:r>
              <a:rPr lang="en-US" altLang="zh-CN" sz="1600" dirty="0"/>
              <a:t>Test 6b: NR inter-frequency CGI reading in EN-DC, FR2 </a:t>
            </a:r>
            <a:r>
              <a:rPr lang="en-US" altLang="zh-CN" sz="1600" dirty="0" err="1"/>
              <a:t>PSCell</a:t>
            </a:r>
            <a:r>
              <a:rPr lang="en-US" altLang="zh-CN" sz="1600" dirty="0"/>
              <a:t> and FR2 target cell</a:t>
            </a:r>
            <a:endParaRPr lang="zh-CN" altLang="zh-CN" sz="1600" dirty="0"/>
          </a:p>
          <a:p>
            <a:pPr marL="0" indent="0">
              <a:buNone/>
            </a:pPr>
            <a:endParaRPr lang="en-GB" altLang="zh-CN" sz="2000" dirty="0"/>
          </a:p>
          <a:p>
            <a:pPr lvl="0" fontAlgn="auto" hangingPunct="1"/>
            <a:endParaRPr lang="en-US" altLang="zh-CN" sz="1800" dirty="0"/>
          </a:p>
          <a:p>
            <a:pPr fontAlgn="auto" hangingPunct="1">
              <a:defRPr/>
            </a:pPr>
            <a:endParaRPr lang="en-US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9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052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EBA3E58-7043-46B4-9F39-D098450AF8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66843A-A7A7-41D4-AC05-8F74A829DC1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96E8B6-B613-42B2-BD3B-540D392BDC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964</Words>
  <Application>Microsoft Office PowerPoint</Application>
  <PresentationFormat>全屏显示(4:3)</PresentationFormat>
  <Paragraphs>255</Paragraphs>
  <Slides>15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宋体</vt:lpstr>
      <vt:lpstr>Arial</vt:lpstr>
      <vt:lpstr>Calibri</vt:lpstr>
      <vt:lpstr>Times New Roman</vt:lpstr>
      <vt:lpstr>Office 主题​​</vt:lpstr>
      <vt:lpstr> WF on R16 RRM enhancement part 2 – SRS Carrier switching, CGI reading, Mandatory MG patterns </vt:lpstr>
      <vt:lpstr>SRS carrier based switching</vt:lpstr>
      <vt:lpstr>Agreements on core requirements</vt:lpstr>
      <vt:lpstr>Agreements on test cases</vt:lpstr>
      <vt:lpstr>Agreements on test cases</vt:lpstr>
      <vt:lpstr>Agreements on test configuration</vt:lpstr>
      <vt:lpstr>Open issues on test cases</vt:lpstr>
      <vt:lpstr>CGI reading</vt:lpstr>
      <vt:lpstr>Agreements on tests</vt:lpstr>
      <vt:lpstr>Agreements on test cases</vt:lpstr>
      <vt:lpstr>Open issues</vt:lpstr>
      <vt:lpstr>Mandatory gap pattern</vt:lpstr>
      <vt:lpstr>Agreements on test cases</vt:lpstr>
      <vt:lpstr>Agreements on test cases</vt:lpstr>
      <vt:lpstr>Open issues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ZTE</cp:lastModifiedBy>
  <cp:revision>282</cp:revision>
  <dcterms:created xsi:type="dcterms:W3CDTF">2016-10-20T10:53:00Z</dcterms:created>
  <dcterms:modified xsi:type="dcterms:W3CDTF">2020-11-12T01:07:23Z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  <property fmtid="{D5CDD505-2E9C-101B-9397-08002B2CF9AE}" pid="7" name="ContentTypeId">
    <vt:lpwstr>0x0101004257954231A76C44B0D04C9AEE4292A8</vt:lpwstr>
  </property>
</Properties>
</file>