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73" r:id="rId5"/>
    <p:sldId id="268" r:id="rId6"/>
    <p:sldId id="269" r:id="rId7"/>
    <p:sldId id="265" r:id="rId8"/>
    <p:sldId id="266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 autoAdjust="0"/>
    <p:restoredTop sz="84379" autoAdjust="0"/>
  </p:normalViewPr>
  <p:slideViewPr>
    <p:cSldViewPr snapToGrid="0">
      <p:cViewPr varScale="1">
        <p:scale>
          <a:sx n="95" d="100"/>
          <a:sy n="95" d="100"/>
        </p:scale>
        <p:origin x="88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link tests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97-e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/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 – 13 Nov., </a:t>
            </a: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2020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7.3.7.1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lvl="0" latinLnBrk="0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b="1" kern="0" dirty="0" smtClean="0">
                <a:solidFill>
                  <a:prstClr val="black"/>
                </a:solidFill>
                <a:latin typeface="Arial" charset="0"/>
                <a:ea typeface="ＭＳ Ｐゴシック" panose="020B0600070205080204" pitchFamily="34" charset="-128"/>
              </a:rPr>
              <a:t>R4-2017687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PSFCH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Feedback mode</a:t>
            </a:r>
          </a:p>
          <a:p>
            <a:pPr lvl="1"/>
            <a:r>
              <a:rPr lang="en-US" altLang="ko-KR" dirty="0" smtClean="0"/>
              <a:t>NACK only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Test </a:t>
            </a:r>
            <a:r>
              <a:rPr lang="en-US" altLang="ko-KR" dirty="0" smtClean="0"/>
              <a:t>metric </a:t>
            </a:r>
            <a:r>
              <a:rPr lang="en-US" altLang="ko-KR" dirty="0" smtClean="0"/>
              <a:t> </a:t>
            </a:r>
            <a:endParaRPr lang="en-US" altLang="ko-KR" dirty="0" smtClean="0"/>
          </a:p>
          <a:p>
            <a:pPr lvl="1"/>
            <a:r>
              <a:rPr lang="en-US" altLang="ko-KR" dirty="0" err="1" smtClean="0"/>
              <a:t>Pr</a:t>
            </a:r>
            <a:r>
              <a:rPr lang="en-US" altLang="ko-KR" dirty="0" smtClean="0"/>
              <a:t>(NACK </a:t>
            </a:r>
            <a:r>
              <a:rPr lang="en-US" altLang="ko-KR" dirty="0"/>
              <a:t>miss)&lt;1% </a:t>
            </a:r>
            <a:r>
              <a:rPr lang="en-US" altLang="ko-KR" dirty="0" smtClean="0"/>
              <a:t>and </a:t>
            </a:r>
            <a:r>
              <a:rPr lang="en-US" altLang="ko-KR" dirty="0" err="1" smtClean="0"/>
              <a:t>Pr</a:t>
            </a:r>
            <a:r>
              <a:rPr lang="en-US" altLang="ko-KR" dirty="0" smtClean="0"/>
              <a:t>(DTX </a:t>
            </a:r>
            <a:r>
              <a:rPr lang="en-US" altLang="ko-KR" dirty="0"/>
              <a:t>to </a:t>
            </a:r>
            <a:r>
              <a:rPr lang="en-US" altLang="ko-KR" dirty="0" smtClean="0"/>
              <a:t>NACK</a:t>
            </a:r>
            <a:r>
              <a:rPr lang="en-US" altLang="ko-KR" dirty="0"/>
              <a:t>)&lt;1</a:t>
            </a:r>
            <a:r>
              <a:rPr lang="en-US" altLang="ko-KR" dirty="0" smtClean="0"/>
              <a:t>%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PSFCH periodicity</a:t>
            </a:r>
          </a:p>
          <a:p>
            <a:pPr lvl="1"/>
            <a:r>
              <a:rPr lang="en-US" altLang="ko-KR" dirty="0" smtClean="0"/>
              <a:t>1 periodicity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Number of cyclic shift pair</a:t>
            </a:r>
          </a:p>
          <a:p>
            <a:pPr lvl="1"/>
            <a:r>
              <a:rPr lang="en-US" altLang="ko-KR" dirty="0" smtClean="0"/>
              <a:t>1 cyclic shift pair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Relative </a:t>
            </a:r>
            <a:r>
              <a:rPr lang="en-US" altLang="ko-KR" dirty="0"/>
              <a:t>velocity </a:t>
            </a:r>
          </a:p>
          <a:p>
            <a:pPr lvl="1"/>
            <a:r>
              <a:rPr lang="en-US" altLang="ko-KR" dirty="0" smtClean="0"/>
              <a:t>30km/h </a:t>
            </a:r>
            <a:r>
              <a:rPr lang="en-US" altLang="ko-KR" dirty="0"/>
              <a:t>(</a:t>
            </a:r>
            <a:r>
              <a:rPr lang="en-US" altLang="ko-KR" dirty="0" smtClean="0"/>
              <a:t>TDLA30-180</a:t>
            </a:r>
            <a:r>
              <a:rPr lang="en-US" altLang="ko-KR" dirty="0"/>
              <a:t>)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359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Draft CR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 volunteering for draft CR are encouraged to provide draft CR for single link tests by referring to the following table in RAN4#98e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653096"/>
              </p:ext>
            </p:extLst>
          </p:nvPr>
        </p:nvGraphicFramePr>
        <p:xfrm>
          <a:off x="865846" y="1862834"/>
          <a:ext cx="10212150" cy="18318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22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1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986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530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Volunteer company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General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part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Intel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  <a:endParaRPr lang="ko-KR" sz="2000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MediaTek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44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 receiver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Common assumptions for reference receiver</a:t>
            </a:r>
          </a:p>
          <a:p>
            <a:pPr lvl="1"/>
            <a:r>
              <a:rPr lang="en-US" altLang="ko-KR" dirty="0" smtClean="0"/>
              <a:t>CFO </a:t>
            </a:r>
            <a:r>
              <a:rPr lang="en-US" altLang="ko-KR" dirty="0"/>
              <a:t>estimation: Cross-DMRS symbol CFO estimation.</a:t>
            </a:r>
          </a:p>
          <a:p>
            <a:pPr lvl="1"/>
            <a:r>
              <a:rPr lang="en-US" altLang="ko-KR" dirty="0" smtClean="0"/>
              <a:t>CE </a:t>
            </a:r>
            <a:r>
              <a:rPr lang="en-US" altLang="ko-KR" dirty="0"/>
              <a:t>channel estimation:</a:t>
            </a:r>
          </a:p>
          <a:p>
            <a:pPr lvl="2"/>
            <a:r>
              <a:rPr lang="en-US" altLang="ko-KR" dirty="0" smtClean="0"/>
              <a:t>Frequency </a:t>
            </a:r>
            <a:r>
              <a:rPr lang="en-US" altLang="ko-KR" dirty="0"/>
              <a:t>domain interpolation: MMSE interpolation</a:t>
            </a:r>
          </a:p>
          <a:p>
            <a:pPr lvl="2"/>
            <a:r>
              <a:rPr lang="en-US" altLang="ko-KR" dirty="0" smtClean="0"/>
              <a:t>Time </a:t>
            </a:r>
            <a:r>
              <a:rPr lang="en-US" altLang="ko-KR" dirty="0"/>
              <a:t>domain interpolation: Linear interpolation</a:t>
            </a:r>
          </a:p>
          <a:p>
            <a:pPr lvl="1"/>
            <a:r>
              <a:rPr lang="en-US" altLang="ko-KR" dirty="0" smtClean="0"/>
              <a:t>RX </a:t>
            </a:r>
            <a:r>
              <a:rPr lang="en-US" altLang="ko-KR" dirty="0"/>
              <a:t>window: CP/2 from GNSS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3750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Test 1: QPSK for 500km/h relative velocity (already agreed the test)</a:t>
            </a:r>
          </a:p>
          <a:p>
            <a:pPr lvl="1"/>
            <a:r>
              <a:rPr lang="en-US" altLang="ko-KR" dirty="0" smtClean="0"/>
              <a:t>20 PRB for PSSCH resource allocation, FFS for Sub-channel size with following options </a:t>
            </a:r>
          </a:p>
          <a:p>
            <a:pPr lvl="2"/>
            <a:r>
              <a:rPr lang="en-GB" altLang="ko-KR" dirty="0" smtClean="0"/>
              <a:t>Option 1: 10 </a:t>
            </a:r>
            <a:r>
              <a:rPr lang="en-GB" altLang="ko-KR" dirty="0"/>
              <a:t>PRB sub-channel </a:t>
            </a:r>
            <a:r>
              <a:rPr lang="en-GB" altLang="ko-KR" dirty="0" smtClean="0"/>
              <a:t>size </a:t>
            </a:r>
            <a:r>
              <a:rPr lang="en-US" altLang="ko-KR" dirty="0"/>
              <a:t>and number of allocated sub-channels is 2</a:t>
            </a:r>
            <a:endParaRPr lang="en-GB" altLang="ko-KR" dirty="0" smtClean="0"/>
          </a:p>
          <a:p>
            <a:pPr lvl="2"/>
            <a:r>
              <a:rPr lang="en-US" altLang="ko-KR" dirty="0" smtClean="0"/>
              <a:t>Option 2: 20 PRB sub-channel size with 10 RB size for PSCCH</a:t>
            </a:r>
          </a:p>
          <a:p>
            <a:pPr lvl="1"/>
            <a:r>
              <a:rPr lang="en-US" altLang="ko-KR" dirty="0" smtClean="0"/>
              <a:t>PSFCH periodicity : keep both option open and encourage companies to bring results for both options in next meeting and planed to make decision in RAN4#98e</a:t>
            </a:r>
          </a:p>
          <a:p>
            <a:pPr lvl="2"/>
            <a:r>
              <a:rPr lang="en-US" altLang="ko-KR" dirty="0" smtClean="0"/>
              <a:t>Option 1: 1 periodicity</a:t>
            </a:r>
          </a:p>
          <a:p>
            <a:pPr lvl="2"/>
            <a:r>
              <a:rPr lang="en-US" altLang="ko-KR" dirty="0" smtClean="0"/>
              <a:t>Option 2: 4 periodicity</a:t>
            </a:r>
          </a:p>
          <a:p>
            <a:pPr lvl="1"/>
            <a:r>
              <a:rPr lang="en-US" altLang="ko-KR" dirty="0" smtClean="0"/>
              <a:t>DMRS pattern</a:t>
            </a:r>
          </a:p>
          <a:p>
            <a:pPr lvl="2"/>
            <a:r>
              <a:rPr lang="en-GB" altLang="ko-KR" dirty="0" smtClean="0"/>
              <a:t>{</a:t>
            </a:r>
            <a:r>
              <a:rPr lang="en-GB" altLang="ko-KR" dirty="0"/>
              <a:t>3,4} DMRS symbols </a:t>
            </a:r>
            <a:r>
              <a:rPr lang="en-GB" altLang="ko-KR" dirty="0" smtClean="0"/>
              <a:t>if PSFCH </a:t>
            </a:r>
            <a:r>
              <a:rPr lang="en-GB" altLang="ko-KR" dirty="0"/>
              <a:t>periodicity is </a:t>
            </a:r>
            <a:r>
              <a:rPr lang="en-GB" altLang="ko-KR" dirty="0" smtClean="0"/>
              <a:t>4</a:t>
            </a:r>
            <a:endParaRPr lang="ko-KR" altLang="ko-KR"/>
          </a:p>
          <a:p>
            <a:pPr lvl="2"/>
            <a:r>
              <a:rPr lang="en-GB" altLang="ko-KR" dirty="0" smtClean="0"/>
              <a:t>3 </a:t>
            </a:r>
            <a:r>
              <a:rPr lang="en-GB" altLang="ko-KR" dirty="0"/>
              <a:t>DMRS symbols </a:t>
            </a:r>
            <a:r>
              <a:rPr lang="en-GB" altLang="ko-KR" dirty="0" smtClean="0"/>
              <a:t>if PSFCH </a:t>
            </a:r>
            <a:r>
              <a:rPr lang="en-GB" altLang="ko-KR" dirty="0"/>
              <a:t>periodicity </a:t>
            </a:r>
            <a:r>
              <a:rPr lang="en-GB" altLang="ko-KR" dirty="0" smtClean="0"/>
              <a:t>is 1</a:t>
            </a:r>
          </a:p>
          <a:p>
            <a:pPr lvl="1"/>
            <a:r>
              <a:rPr lang="en-GB" altLang="ko-KR" dirty="0" smtClean="0"/>
              <a:t>Propagation condition </a:t>
            </a:r>
          </a:p>
          <a:p>
            <a:pPr lvl="2"/>
            <a:r>
              <a:rPr lang="en-GB" altLang="ko-KR" dirty="0" smtClean="0"/>
              <a:t>Option 1: TDLA30</a:t>
            </a:r>
          </a:p>
          <a:p>
            <a:pPr lvl="2"/>
            <a:r>
              <a:rPr lang="en-GB" altLang="ko-KR" dirty="0" smtClean="0"/>
              <a:t>Option 2: TDLB100 or allocation 3symbol for PSCCH</a:t>
            </a:r>
          </a:p>
          <a:p>
            <a:pPr marL="914400" lvl="2" indent="0">
              <a:buNone/>
            </a:pPr>
            <a:r>
              <a:rPr lang="en-GB" altLang="ko-KR" dirty="0" smtClean="0">
                <a:sym typeface="Wingdings" panose="05000000000000000000" pitchFamily="2" charset="2"/>
              </a:rPr>
              <a:t>  </a:t>
            </a:r>
            <a:r>
              <a:rPr lang="en-GB" altLang="ko-KR" dirty="0">
                <a:sym typeface="Wingdings" panose="05000000000000000000" pitchFamily="2" charset="2"/>
              </a:rPr>
              <a:t>Option </a:t>
            </a:r>
            <a:r>
              <a:rPr lang="en-GB" altLang="ko-KR" dirty="0" smtClean="0">
                <a:sym typeface="Wingdings" panose="05000000000000000000" pitchFamily="2" charset="2"/>
              </a:rPr>
              <a:t>1 is baseline and companies are encouraged to provide analysis for option 2 (error floor and margin to 10% BLER).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Beta value for 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stage SCI</a:t>
            </a:r>
          </a:p>
          <a:p>
            <a:pPr lvl="2"/>
            <a:r>
              <a:rPr lang="en-GB" altLang="ko-KR" dirty="0" smtClean="0"/>
              <a:t>Beta value = </a:t>
            </a:r>
            <a:r>
              <a:rPr lang="en-GB" altLang="ko-KR" dirty="0"/>
              <a:t>3.5 and if technical issue will be observed, beta value can be revised in the next meeting.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Additional following test is introduced </a:t>
            </a:r>
          </a:p>
          <a:p>
            <a:pPr lvl="1"/>
            <a:r>
              <a:rPr lang="en-US" altLang="ko-KR" dirty="0" smtClean="0"/>
              <a:t>Option 1: [Test 2] 16QAM </a:t>
            </a:r>
            <a:r>
              <a:rPr lang="en-US" altLang="ko-KR" dirty="0"/>
              <a:t>for 260km/h 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Option 2: [Test 3] 64QAM </a:t>
            </a:r>
            <a:r>
              <a:rPr lang="en-US" altLang="ko-KR" dirty="0"/>
              <a:t>for 30km/h 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Option 3: both option 1 and option 2</a:t>
            </a:r>
            <a:endParaRPr lang="en-US" altLang="ko-KR" dirty="0"/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US" altLang="ko-KR" dirty="0" smtClean="0"/>
              <a:t>Keep FFS for above options and make decision in RAN4#98e</a:t>
            </a:r>
          </a:p>
        </p:txBody>
      </p:sp>
    </p:spTree>
    <p:extLst>
      <p:ext uri="{BB962C8B-B14F-4D97-AF65-F5344CB8AC3E}">
        <p14:creationId xmlns:p14="http://schemas.microsoft.com/office/powerpoint/2010/main" val="4277371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2: 16QAM </a:t>
            </a:r>
            <a:r>
              <a:rPr lang="en-US" altLang="ko-KR" dirty="0"/>
              <a:t>for </a:t>
            </a:r>
            <a:r>
              <a:rPr lang="en-US" altLang="ko-KR" dirty="0" smtClean="0"/>
              <a:t>260km/h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  <a:endParaRPr lang="en-US" altLang="ko-KR" dirty="0"/>
          </a:p>
          <a:p>
            <a:pPr lvl="1"/>
            <a:r>
              <a:rPr lang="en-US" altLang="ko-KR" dirty="0" smtClean="0"/>
              <a:t>If the test is introduced, following parameters are considered</a:t>
            </a:r>
          </a:p>
          <a:p>
            <a:pPr lvl="1"/>
            <a:r>
              <a:rPr lang="en-US" altLang="ko-KR" dirty="0"/>
              <a:t>PRB for PSSCH resource </a:t>
            </a:r>
            <a:r>
              <a:rPr lang="en-US" altLang="ko-KR" dirty="0" smtClean="0"/>
              <a:t>allocation </a:t>
            </a:r>
            <a:endParaRPr lang="en-US" altLang="ko-KR" dirty="0"/>
          </a:p>
          <a:p>
            <a:pPr lvl="2"/>
            <a:r>
              <a:rPr lang="en-GB" altLang="ko-KR" dirty="0" smtClean="0"/>
              <a:t>Option 1: </a:t>
            </a:r>
            <a:r>
              <a:rPr lang="en-GB" altLang="ko-KR" dirty="0"/>
              <a:t>10 </a:t>
            </a:r>
            <a:r>
              <a:rPr lang="en-GB" altLang="ko-KR" dirty="0" smtClean="0"/>
              <a:t>PRB</a:t>
            </a:r>
            <a:endParaRPr lang="en-GB" altLang="ko-KR" dirty="0"/>
          </a:p>
          <a:p>
            <a:pPr lvl="2"/>
            <a:r>
              <a:rPr lang="en-US" altLang="ko-KR" dirty="0"/>
              <a:t>Option </a:t>
            </a:r>
            <a:r>
              <a:rPr lang="en-US" altLang="ko-KR" dirty="0" smtClean="0"/>
              <a:t>2: </a:t>
            </a:r>
            <a:r>
              <a:rPr lang="en-US" altLang="ko-KR" dirty="0"/>
              <a:t>20 PRB and FFS for </a:t>
            </a:r>
            <a:r>
              <a:rPr lang="en-US" altLang="ko-KR" dirty="0" smtClean="0"/>
              <a:t>sub-channel </a:t>
            </a:r>
            <a:r>
              <a:rPr lang="en-US" altLang="ko-KR" dirty="0"/>
              <a:t>size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</a:t>
            </a:r>
            <a:r>
              <a:rPr lang="en-US" altLang="ko-KR" dirty="0"/>
              <a:t>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/>
              <a:t>Option 1: {3,4} DMRS symbols if PSFCH periodicity is 4 </a:t>
            </a:r>
          </a:p>
          <a:p>
            <a:pPr lvl="2"/>
            <a:r>
              <a:rPr lang="en-US" altLang="ko-KR" dirty="0"/>
              <a:t>Option 2: {2,3} DMRS symbols if PSFCH periodicity is 4 </a:t>
            </a:r>
          </a:p>
          <a:p>
            <a:pPr marL="914400" lvl="2" indent="0">
              <a:buNone/>
            </a:pPr>
            <a:endParaRPr lang="en-GB" altLang="ko-KR" dirty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/>
              <a:t>Beta value = 5 and if technical issue will be observed, beta value can be revised in </a:t>
            </a:r>
            <a:r>
              <a:rPr lang="en-GB" altLang="ko-KR" dirty="0" smtClean="0"/>
              <a:t>the next meeting.</a:t>
            </a:r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3: 64QAM </a:t>
            </a:r>
            <a:r>
              <a:rPr lang="en-US" altLang="ko-KR" dirty="0"/>
              <a:t>for </a:t>
            </a:r>
            <a:r>
              <a:rPr lang="en-US" altLang="ko-KR" dirty="0" smtClean="0"/>
              <a:t>30km/h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If the test is introduced, following parameters are considered</a:t>
            </a:r>
          </a:p>
          <a:p>
            <a:pPr lvl="1"/>
            <a:r>
              <a:rPr lang="en-US" altLang="ko-KR" dirty="0"/>
              <a:t>PRB for PSSCH resource allocation </a:t>
            </a:r>
          </a:p>
          <a:p>
            <a:pPr lvl="2"/>
            <a:r>
              <a:rPr lang="en-GB" altLang="ko-KR" dirty="0" smtClean="0"/>
              <a:t>Option 1: </a:t>
            </a:r>
            <a:r>
              <a:rPr lang="en-US" altLang="ko-KR" dirty="0" smtClean="0"/>
              <a:t>Align with Test 1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Option 2: </a:t>
            </a:r>
            <a:r>
              <a:rPr lang="en-GB" altLang="ko-KR" dirty="0"/>
              <a:t>10 </a:t>
            </a:r>
            <a:r>
              <a:rPr lang="en-GB" altLang="ko-KR" dirty="0" smtClean="0"/>
              <a:t>PRB</a:t>
            </a:r>
            <a:endParaRPr lang="en-GB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</a:t>
            </a:r>
            <a:r>
              <a:rPr lang="en-US" altLang="ko-KR" dirty="0"/>
              <a:t>periodicity</a:t>
            </a:r>
          </a:p>
          <a:p>
            <a:pPr lvl="2"/>
            <a:r>
              <a:rPr lang="en-US" altLang="ko-KR" dirty="0"/>
              <a:t>Option 1: 1 periodicity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Option </a:t>
            </a:r>
            <a:r>
              <a:rPr lang="en-US" altLang="ko-KR" dirty="0"/>
              <a:t>2: 4 periodicity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2 </a:t>
            </a:r>
            <a:r>
              <a:rPr lang="en-US" altLang="ko-KR" dirty="0"/>
              <a:t>DMRS symbols when PSFCH periodicity is 1 or </a:t>
            </a:r>
            <a:r>
              <a:rPr lang="en-US" altLang="ko-KR" dirty="0" smtClean="0"/>
              <a:t>4</a:t>
            </a:r>
            <a:endParaRPr lang="en-US" altLang="ko-KR" dirty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 smtClean="0"/>
              <a:t>Beta </a:t>
            </a:r>
            <a:r>
              <a:rPr lang="en-GB" altLang="ko-KR" dirty="0"/>
              <a:t>value = </a:t>
            </a:r>
            <a:r>
              <a:rPr lang="en-GB" altLang="ko-KR" dirty="0" smtClean="0"/>
              <a:t>5 and if technical issue will be observed, beta value can be revised in the next meeting.</a:t>
            </a:r>
          </a:p>
        </p:txBody>
      </p:sp>
    </p:spTree>
    <p:extLst>
      <p:ext uri="{BB962C8B-B14F-4D97-AF65-F5344CB8AC3E}">
        <p14:creationId xmlns:p14="http://schemas.microsoft.com/office/powerpoint/2010/main" val="2511903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for 256QAM modulation order</a:t>
            </a:r>
          </a:p>
          <a:p>
            <a:pPr lvl="1"/>
            <a:r>
              <a:rPr lang="en-US" altLang="ko-KR" dirty="0" smtClean="0"/>
              <a:t>Option 1: Define performance requirement </a:t>
            </a:r>
          </a:p>
          <a:p>
            <a:pPr lvl="2"/>
            <a:r>
              <a:rPr lang="en-US" altLang="ko-KR" dirty="0" smtClean="0"/>
              <a:t>Applicability rule can be considered if the test is introduced. </a:t>
            </a:r>
          </a:p>
          <a:p>
            <a:pPr lvl="1"/>
            <a:r>
              <a:rPr lang="en-US" altLang="ko-KR" dirty="0" smtClean="0"/>
              <a:t>Option 2: Do not define performance requirement</a:t>
            </a:r>
          </a:p>
          <a:p>
            <a:pPr lvl="1">
              <a:buFont typeface="Wingdings" panose="05000000000000000000" pitchFamily="2" charset="2"/>
              <a:buChar char="T"/>
            </a:pPr>
            <a:r>
              <a:rPr lang="en-US" altLang="ko-KR" dirty="0">
                <a:sym typeface="Wingdings" panose="05000000000000000000" pitchFamily="2" charset="2"/>
              </a:rPr>
              <a:t> The final decision will be made in </a:t>
            </a:r>
            <a:r>
              <a:rPr lang="en-US" altLang="ko-KR" dirty="0"/>
              <a:t>RAN4#98e</a:t>
            </a:r>
            <a:r>
              <a:rPr lang="en-US" altLang="ko-KR" dirty="0" smtClean="0">
                <a:sym typeface="Wingdings" panose="05000000000000000000" pitchFamily="2" charset="2"/>
              </a:rPr>
              <a:t>.</a:t>
            </a:r>
            <a:endParaRPr lang="en-US" altLang="ko-KR" dirty="0"/>
          </a:p>
          <a:p>
            <a:pPr lvl="1">
              <a:buFont typeface="Wingdings" panose="05000000000000000000" pitchFamily="2" charset="2"/>
              <a:buChar char="T"/>
            </a:pPr>
            <a:endParaRPr lang="en-US" altLang="ko-KR" dirty="0" smtClean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T"/>
            </a:pPr>
            <a:endParaRPr lang="en-US" altLang="ko-KR" dirty="0"/>
          </a:p>
          <a:p>
            <a:r>
              <a:rPr lang="en-US" altLang="ko-KR" dirty="0" smtClean="0"/>
              <a:t>Test for gNB based sync</a:t>
            </a:r>
          </a:p>
          <a:p>
            <a:pPr lvl="1"/>
            <a:r>
              <a:rPr lang="en-US" altLang="ko-KR" dirty="0" smtClean="0"/>
              <a:t>Option 1: </a:t>
            </a:r>
            <a:r>
              <a:rPr lang="en-GB" altLang="ko-KR" dirty="0"/>
              <a:t>Define performance requirement with 1300Hz FO and </a:t>
            </a:r>
            <a:r>
              <a:rPr lang="ko-KR" altLang="ko-KR"/>
              <a:t>±</a:t>
            </a:r>
            <a:r>
              <a:rPr lang="en-GB" altLang="ko-KR" dirty="0"/>
              <a:t>24Ts </a:t>
            </a:r>
            <a:r>
              <a:rPr lang="en-GB" altLang="ko-KR" dirty="0" smtClean="0"/>
              <a:t>TO</a:t>
            </a:r>
          </a:p>
          <a:p>
            <a:pPr lvl="1"/>
            <a:r>
              <a:rPr lang="en-US" altLang="ko-KR" dirty="0" smtClean="0"/>
              <a:t>Option </a:t>
            </a:r>
            <a:r>
              <a:rPr lang="en-US" altLang="ko-KR" dirty="0"/>
              <a:t>2: Do not define performance </a:t>
            </a:r>
            <a:r>
              <a:rPr lang="en-US" altLang="ko-KR" dirty="0" smtClean="0"/>
              <a:t>requirement</a:t>
            </a:r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US" altLang="ko-KR" dirty="0">
                <a:sym typeface="Wingdings" panose="05000000000000000000" pitchFamily="2" charset="2"/>
              </a:rPr>
              <a:t>The final decision will be made in </a:t>
            </a:r>
            <a:r>
              <a:rPr lang="en-US" altLang="ko-KR" dirty="0"/>
              <a:t>RAN4#98e</a:t>
            </a:r>
            <a:r>
              <a:rPr lang="en-US" altLang="ko-KR" dirty="0" smtClean="0">
                <a:sym typeface="Wingdings" panose="05000000000000000000" pitchFamily="2" charset="2"/>
              </a:rPr>
              <a:t>.</a:t>
            </a:r>
            <a:endParaRPr lang="en-US" altLang="ko-KR" dirty="0"/>
          </a:p>
          <a:p>
            <a:pPr marL="457200" lvl="1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0721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PSCCH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Payload size</a:t>
            </a:r>
          </a:p>
          <a:p>
            <a:pPr lvl="1"/>
            <a:r>
              <a:rPr lang="en-US" altLang="ko-KR" dirty="0" smtClean="0"/>
              <a:t>Option 1: 26bit</a:t>
            </a:r>
            <a:endParaRPr lang="en-US" altLang="ko-KR" dirty="0"/>
          </a:p>
          <a:p>
            <a:pPr lvl="1"/>
            <a:r>
              <a:rPr lang="en-US" altLang="ko-KR" dirty="0" smtClean="0"/>
              <a:t>Option 2: 24bits</a:t>
            </a:r>
          </a:p>
          <a:p>
            <a:pPr marL="457200" lvl="1" indent="0">
              <a:buNone/>
            </a:pPr>
            <a:r>
              <a:rPr lang="en-GB" altLang="ko-KR" dirty="0">
                <a:sym typeface="Wingdings" panose="05000000000000000000" pitchFamily="2" charset="2"/>
              </a:rPr>
              <a:t> </a:t>
            </a:r>
            <a:r>
              <a:rPr lang="en-GB" altLang="ko-KR" dirty="0" smtClean="0">
                <a:sym typeface="Wingdings" panose="05000000000000000000" pitchFamily="2" charset="2"/>
              </a:rPr>
              <a:t>Depending on decision of </a:t>
            </a:r>
            <a:r>
              <a:rPr lang="en-US" altLang="ko-KR" dirty="0" smtClean="0">
                <a:sym typeface="Wingdings" panose="05000000000000000000" pitchFamily="2" charset="2"/>
              </a:rPr>
              <a:t>sub-channel size</a:t>
            </a:r>
            <a:r>
              <a:rPr lang="en-US" altLang="ko-KR" dirty="0">
                <a:sym typeface="Wingdings" panose="05000000000000000000" pitchFamily="2" charset="2"/>
              </a:rPr>
              <a:t>, </a:t>
            </a:r>
            <a:r>
              <a:rPr lang="en-US" altLang="ko-KR" dirty="0" smtClean="0">
                <a:sym typeface="Wingdings" panose="05000000000000000000" pitchFamily="2" charset="2"/>
              </a:rPr>
              <a:t>the </a:t>
            </a:r>
            <a:r>
              <a:rPr lang="en-US" altLang="ko-KR" dirty="0">
                <a:sym typeface="Wingdings" panose="05000000000000000000" pitchFamily="2" charset="2"/>
              </a:rPr>
              <a:t>final decision will be made in RAN4#98e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Relative velocity </a:t>
            </a:r>
          </a:p>
          <a:p>
            <a:pPr lvl="1"/>
            <a:r>
              <a:rPr lang="en-US" altLang="ko-KR" dirty="0" smtClean="0"/>
              <a:t>260km/h (TDLA30-1400)</a:t>
            </a:r>
            <a:endParaRPr lang="en-US" altLang="ko-KR" dirty="0"/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706017"/>
              </p:ext>
            </p:extLst>
          </p:nvPr>
        </p:nvGraphicFramePr>
        <p:xfrm>
          <a:off x="3977486" y="2311400"/>
          <a:ext cx="8214514" cy="454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502"/>
                <a:gridCol w="995320"/>
                <a:gridCol w="949643"/>
                <a:gridCol w="3324049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r>
                        <a:rPr lang="en-US" altLang="ko-K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11876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 resource assignment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is based on 10 PRB subchannel size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is based on 20 PRB subchannel size</a:t>
                      </a:r>
                      <a:endParaRPr lang="ko-KR" altLang="en-US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8899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 resource assignment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90388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Resource reservation period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43229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DMRS pattern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60807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2nd-stage SCI format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792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Beta_offset</a:t>
                      </a:r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indicator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DMRS port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89264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Modulation and coding scheme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MCS table indicator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PSFCH overhead indication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Reserved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PSBCH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number of S-SSB per one period</a:t>
            </a:r>
          </a:p>
          <a:p>
            <a:pPr lvl="1"/>
            <a:r>
              <a:rPr lang="en-US" altLang="ko-KR" dirty="0" smtClean="0"/>
              <a:t>1 S-SSB</a:t>
            </a:r>
          </a:p>
          <a:p>
            <a:pPr marL="457200" lvl="1" indent="0">
              <a:buNone/>
            </a:pP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Relative velocity </a:t>
            </a:r>
          </a:p>
          <a:p>
            <a:pPr lvl="1"/>
            <a:r>
              <a:rPr lang="en-US" altLang="ko-KR" dirty="0" smtClean="0"/>
              <a:t>30km/h </a:t>
            </a:r>
            <a:r>
              <a:rPr lang="en-US" altLang="ko-KR" dirty="0"/>
              <a:t>(</a:t>
            </a:r>
            <a:r>
              <a:rPr lang="en-US" altLang="ko-KR" dirty="0" smtClean="0"/>
              <a:t>TDLA30-180)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3557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</TotalTime>
  <Words>777</Words>
  <Application>Microsoft Office PowerPoint</Application>
  <PresentationFormat>와이드스크린</PresentationFormat>
  <Paragraphs>173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ＭＳ Ｐゴシック</vt:lpstr>
      <vt:lpstr>ＭＳ Ｐゴシック</vt:lpstr>
      <vt:lpstr>SimSun</vt:lpstr>
      <vt:lpstr>맑은 고딕</vt:lpstr>
      <vt:lpstr>Batang</vt:lpstr>
      <vt:lpstr>Arial</vt:lpstr>
      <vt:lpstr>Times New Roman</vt:lpstr>
      <vt:lpstr>Wingdings</vt:lpstr>
      <vt:lpstr>Office 테마</vt:lpstr>
      <vt:lpstr>PowerPoint 프레젠테이션</vt:lpstr>
      <vt:lpstr>Reference receiver </vt:lpstr>
      <vt:lpstr>PSSCH demodulation </vt:lpstr>
      <vt:lpstr>PSSCH demodulation </vt:lpstr>
      <vt:lpstr>PSSCH demodulation</vt:lpstr>
      <vt:lpstr>PSSCH demodulation</vt:lpstr>
      <vt:lpstr>PSSCH demodulation</vt:lpstr>
      <vt:lpstr>PSCCH demodulation</vt:lpstr>
      <vt:lpstr>PSBCH demodulation</vt:lpstr>
      <vt:lpstr>PSFCH demodulation</vt:lpstr>
      <vt:lpstr>Draft CR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107</cp:revision>
  <dcterms:created xsi:type="dcterms:W3CDTF">2020-08-24T07:05:59Z</dcterms:created>
  <dcterms:modified xsi:type="dcterms:W3CDTF">2020-11-13T15:48:23Z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