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  <p:sldId id="259" r:id="rId8"/>
    <p:sldId id="261" r:id="rId9"/>
    <p:sldId id="260" r:id="rId10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DA55C6B-B1F0-4B87-9518-F255F3BE7131}" v="1" dt="2020-11-11T18:06:57.826"/>
    <p1510:client id="{D2C6ED0A-C074-4E2D-AE6B-4E6AA94C434A}" v="13" dt="2020-11-11T08:49:22.92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8642" autoAdjust="0"/>
  </p:normalViewPr>
  <p:slideViewPr>
    <p:cSldViewPr snapToGrid="0">
      <p:cViewPr varScale="1">
        <p:scale>
          <a:sx n="97" d="100"/>
          <a:sy n="97" d="100"/>
        </p:scale>
        <p:origin x="468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D15013-4BC3-431C-A9A7-2190B78FC7D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531F9E7-4B3D-44E6-9F52-04D7CC1599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D9DA7A-A0EF-460A-BCDA-9BBE637501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9E767-EA68-4523-835F-E9A0CA7487DA}" type="datetimeFigureOut">
              <a:rPr lang="sv-SE" smtClean="0"/>
              <a:t>2020-11-12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924EE4-8FA8-41D2-9AF2-9D8F173163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123F66-3C1C-4F00-93D7-961F2E7994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81E48-6162-4494-87E8-10A48CC2ECD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404659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68D704-6E89-4BE5-8176-CC92397F18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8FF36FC-5358-4F41-9795-1884BF7E1B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1FC680-2036-43B3-9D35-7CC7776DB5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9E767-EA68-4523-835F-E9A0CA7487DA}" type="datetimeFigureOut">
              <a:rPr lang="sv-SE" smtClean="0"/>
              <a:t>2020-11-12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48D021-C274-4A44-ABF2-2E8E0C98A8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17E44C-9009-45F7-B45E-12678EB21A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81E48-6162-4494-87E8-10A48CC2ECD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726468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D1AF51E-5177-4378-A369-892610B72C4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E1F3601-80C8-4B37-A3D1-3E0BC45EDC0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EF3630-4F91-4744-9DAE-5B32691317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9E767-EA68-4523-835F-E9A0CA7487DA}" type="datetimeFigureOut">
              <a:rPr lang="sv-SE" smtClean="0"/>
              <a:t>2020-11-12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897634-99D7-4EC1-9929-DA68F438C5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5A8567-37D7-4759-B7D3-04580C7514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81E48-6162-4494-87E8-10A48CC2ECD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754639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0D7AFF-CD7D-4A26-A7D1-62D4FF5F92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8686F5-7D5B-4BC8-9ECE-E2A43104AA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D9B1EC-DD65-42D8-BFE3-C6A18975B7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9E767-EA68-4523-835F-E9A0CA7487DA}" type="datetimeFigureOut">
              <a:rPr lang="sv-SE" smtClean="0"/>
              <a:t>2020-11-12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EBB7C7-F69B-4DF7-8C04-C56F79C566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BE087C-32E1-424B-B972-CE05B14544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81E48-6162-4494-87E8-10A48CC2ECD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976719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7A221D-2563-483D-809E-A551BE098D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F833AD-C8B4-4037-8A5A-E8ADD15222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7CD485-F0DA-46F6-BB35-891EEC7903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9E767-EA68-4523-835F-E9A0CA7487DA}" type="datetimeFigureOut">
              <a:rPr lang="sv-SE" smtClean="0"/>
              <a:t>2020-11-12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48EA6E-053F-4B0F-B299-8A093A14A0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5178B5-C023-4376-B0A7-564BAC3FA1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81E48-6162-4494-87E8-10A48CC2ECD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728076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6CF60-D430-428F-ADB6-7CD3350AA3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AB67E3-A734-40D4-8837-B93481F7B8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2CE1442-59EB-4FC9-929E-A3164ADDF8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9C73C83-24A3-4A3F-AE4A-E04881811D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9E767-EA68-4523-835F-E9A0CA7487DA}" type="datetimeFigureOut">
              <a:rPr lang="sv-SE" smtClean="0"/>
              <a:t>2020-11-12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B2572F-3E49-4A78-B406-7A33D22812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D6DAAED-1FD5-4065-87A3-CDED4EDFFE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81E48-6162-4494-87E8-10A48CC2ECD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830409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CC65EA-E264-43F1-99C5-EADED6EF6E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BC52A0-88F2-48C8-8F1B-8C688C77E8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84AE272-60BC-4A6B-AA91-5222DBAB83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C6E99E8-D3A4-4E17-9490-130503836D0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9F92ABB-1ADD-4090-A8D5-4E18CA1DE10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8C1CC59-084A-40CF-BC2B-A4236C3188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9E767-EA68-4523-835F-E9A0CA7487DA}" type="datetimeFigureOut">
              <a:rPr lang="sv-SE" smtClean="0"/>
              <a:t>2020-11-12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EB5CDF2-84D7-41A9-AC94-3BDD7BFDC5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8824B85-B355-42F6-A25F-679031CC91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81E48-6162-4494-87E8-10A48CC2ECD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09545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F8B373-ABEE-4218-B3BA-634CCCAD56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2968A9E-8A68-4D99-8818-E75AF64B6C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9E767-EA68-4523-835F-E9A0CA7487DA}" type="datetimeFigureOut">
              <a:rPr lang="sv-SE" smtClean="0"/>
              <a:t>2020-11-12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0821F33-B1B8-4DB5-8414-91D5C18BB3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11BA69D-13DB-40D6-AF47-7A391E43AA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81E48-6162-4494-87E8-10A48CC2ECD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293663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81E81B7-A433-4BB9-A5C8-A77E93527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9E767-EA68-4523-835F-E9A0CA7487DA}" type="datetimeFigureOut">
              <a:rPr lang="sv-SE" smtClean="0"/>
              <a:t>2020-11-12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6232C5E-A06D-4CBF-95DB-DCC53118D5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5D9590-ED75-4521-9035-D3C0FA2606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81E48-6162-4494-87E8-10A48CC2ECD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443347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201A5A-33A8-4EE3-8F71-104B661E3E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25F469-1C42-4509-AF69-3AD13FD810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55E8CA0-6D8F-4BB8-B723-D73020AC7D3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B441DF-3D92-42AC-AF78-D40982DDB2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9E767-EA68-4523-835F-E9A0CA7487DA}" type="datetimeFigureOut">
              <a:rPr lang="sv-SE" smtClean="0"/>
              <a:t>2020-11-12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C97650D-BD04-40BC-8B98-3DC7FD3891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9F58064-DE30-4CB0-B2D1-3C79F9858F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81E48-6162-4494-87E8-10A48CC2ECD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798439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BEDF63-8829-4961-8AC7-8B850120C4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7D70D8-04E1-4E99-B53A-5879DC0DA07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9FF9308-1AFE-45E8-A600-7EBB4C5844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C2D3F-DA71-4388-AA60-3C89846733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9E767-EA68-4523-835F-E9A0CA7487DA}" type="datetimeFigureOut">
              <a:rPr lang="sv-SE" smtClean="0"/>
              <a:t>2020-11-12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C04F5B6-47E8-4308-A483-856A6B7CA5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83FE83-3D68-4819-B019-9AFA6A839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81E48-6162-4494-87E8-10A48CC2ECD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001875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16E875B-62B9-4591-8358-B701F165A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B69B351-7397-47A4-B94C-E09D4466FF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979229-4B8E-4BF7-91D2-2C6D651ADBD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E9E767-EA68-4523-835F-E9A0CA7487DA}" type="datetimeFigureOut">
              <a:rPr lang="sv-SE" smtClean="0"/>
              <a:t>2020-11-12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39846B-21C4-4D2E-8123-9ADB4A669F6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732AED-1FEB-4FE5-B24A-3474DADCC0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681E48-6162-4494-87E8-10A48CC2ECD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362015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2209E6-7457-46CD-8948-6027343E280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b="1" dirty="0"/>
              <a:t>WF on ultra-low BLER requirements</a:t>
            </a:r>
            <a:endParaRPr lang="sv-S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69CC679-8369-4733-A121-507CA561F70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R4-2017674</a:t>
            </a:r>
          </a:p>
          <a:p>
            <a:r>
              <a:rPr lang="sv-SE" dirty="0"/>
              <a:t>Moderator (Ericsson)</a:t>
            </a:r>
          </a:p>
        </p:txBody>
      </p:sp>
    </p:spTree>
    <p:extLst>
      <p:ext uri="{BB962C8B-B14F-4D97-AF65-F5344CB8AC3E}">
        <p14:creationId xmlns:p14="http://schemas.microsoft.com/office/powerpoint/2010/main" val="3399786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44FABC-78D5-43E1-8A7D-B70D72F2CD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Agreements from first round (UE FMCS)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60BBD2-39F8-4C9B-8C03-F64EA09582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Preliminary requirement values for UE:</a:t>
            </a:r>
          </a:p>
          <a:p>
            <a:pPr lvl="1"/>
            <a:r>
              <a:rPr lang="en-US" dirty="0"/>
              <a:t>15kHz, 2RX: [3.2] dB</a:t>
            </a:r>
            <a:endParaRPr lang="sv-SE" dirty="0"/>
          </a:p>
          <a:p>
            <a:pPr lvl="1"/>
            <a:r>
              <a:rPr lang="en-US" dirty="0"/>
              <a:t>15kHz, 4RX: [3.3] dB</a:t>
            </a:r>
            <a:endParaRPr lang="sv-SE" dirty="0"/>
          </a:p>
          <a:p>
            <a:pPr lvl="1"/>
            <a:r>
              <a:rPr lang="en-US" dirty="0"/>
              <a:t>30kHz 2RX: [0.6] dB</a:t>
            </a:r>
            <a:endParaRPr lang="sv-SE" dirty="0"/>
          </a:p>
          <a:p>
            <a:pPr lvl="1"/>
            <a:r>
              <a:rPr lang="en-US" dirty="0"/>
              <a:t>30kHz, 4RX: [0.7] dB</a:t>
            </a:r>
          </a:p>
          <a:p>
            <a:pPr lvl="1"/>
            <a:r>
              <a:rPr lang="en-US" dirty="0"/>
              <a:t>Can be updated next meeting if further simulations available</a:t>
            </a:r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1502640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2BB961-2F3C-4946-BB9A-44E4977B21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Agreements from first round (BS)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D6E598-0D91-4202-A8B5-DFB0D635E7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Requirement values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E99974D-C579-4D56-9CCA-3E859FAA367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0001023"/>
              </p:ext>
            </p:extLst>
          </p:nvPr>
        </p:nvGraphicFramePr>
        <p:xfrm>
          <a:off x="2394857" y="2667000"/>
          <a:ext cx="8327572" cy="33636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163354">
                  <a:extLst>
                    <a:ext uri="{9D8B030D-6E8A-4147-A177-3AD203B41FA5}">
                      <a16:colId xmlns:a16="http://schemas.microsoft.com/office/drawing/2014/main" val="2727834450"/>
                    </a:ext>
                  </a:extLst>
                </a:gridCol>
                <a:gridCol w="4164218">
                  <a:extLst>
                    <a:ext uri="{9D8B030D-6E8A-4147-A177-3AD203B41FA5}">
                      <a16:colId xmlns:a16="http://schemas.microsoft.com/office/drawing/2014/main" val="1783807902"/>
                    </a:ext>
                  </a:extLst>
                </a:gridCol>
              </a:tblGrid>
              <a:tr h="420461"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15kHz, 5MHz Bandwidth, Type A mapping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000">
                          <a:effectLst/>
                        </a:rPr>
                        <a:t>-5.1 dB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89267656"/>
                  </a:ext>
                </a:extLst>
              </a:tr>
              <a:tr h="420461"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15kHz, 10MHz Bandwidth, Type A mapping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000">
                          <a:effectLst/>
                        </a:rPr>
                        <a:t>-5.9 dB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65486249"/>
                  </a:ext>
                </a:extLst>
              </a:tr>
              <a:tr h="420461"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30kHz, 10MHz Bandwidth, Type A mapping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000">
                          <a:effectLst/>
                        </a:rPr>
                        <a:t>-5.4 dB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66125168"/>
                  </a:ext>
                </a:extLst>
              </a:tr>
              <a:tr h="420461"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30kHz, 40MHz Bandwidth, Type A mapping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000">
                          <a:effectLst/>
                        </a:rPr>
                        <a:t>-6.2 dB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72548198"/>
                  </a:ext>
                </a:extLst>
              </a:tr>
              <a:tr h="420461"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15kHz, 5MHz Bandwidth, Type B mapping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000">
                          <a:effectLst/>
                        </a:rPr>
                        <a:t>-5.2 dB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44564366"/>
                  </a:ext>
                </a:extLst>
              </a:tr>
              <a:tr h="420461"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15kHz, 10MHz Bandwidth, Type B mapping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000">
                          <a:effectLst/>
                        </a:rPr>
                        <a:t>-5.9 dB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28896"/>
                  </a:ext>
                </a:extLst>
              </a:tr>
              <a:tr h="420461"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30kHz, 10MHz Bandwidth, Type B mapping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000">
                          <a:effectLst/>
                        </a:rPr>
                        <a:t>-5.5 dB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48774425"/>
                  </a:ext>
                </a:extLst>
              </a:tr>
              <a:tr h="420461"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30kHz, 40MHz Bandwidth, Type B mapping</a:t>
                      </a:r>
                      <a:endParaRPr lang="sv-SE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000" dirty="0">
                          <a:effectLst/>
                        </a:rPr>
                        <a:t>-6.2 dB</a:t>
                      </a:r>
                      <a:endParaRPr lang="sv-SE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323592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453349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2A1CC5-0D94-482A-AE9E-2C614E1376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Agreements from the first round (CQI)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DD3C99-D985-4782-B557-D877CB4F0E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Use pass/fail criteria for the CQI test</a:t>
            </a:r>
          </a:p>
          <a:p>
            <a:r>
              <a:rPr lang="sv-SE" dirty="0"/>
              <a:t>LS to be sent to RAN5 once CQI requirement is finalized</a:t>
            </a:r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1053832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E9D4CF-578F-4620-8CC2-1C1176B8F7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Agreements from the second round (CQI)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B4EE43-EEF5-41CA-AB18-BD30C4D8C6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4441723" cy="4351338"/>
          </a:xfrm>
        </p:spPr>
        <p:txBody>
          <a:bodyPr/>
          <a:lstStyle/>
          <a:p>
            <a:r>
              <a:rPr lang="sv-SE" dirty="0"/>
              <a:t>Parameters</a:t>
            </a:r>
          </a:p>
          <a:p>
            <a:pPr lvl="1"/>
            <a:r>
              <a:rPr lang="sv-SE" dirty="0"/>
              <a:t>Can be fine tuned in the next meeting, but these parameters are suggested for simulation</a:t>
            </a:r>
          </a:p>
          <a:p>
            <a:r>
              <a:rPr lang="en-US" dirty="0"/>
              <a:t> CQI requirement should be defined on SNR pairs that are 1dB apart (test is passed at either of the pair)</a:t>
            </a:r>
          </a:p>
          <a:p>
            <a:endParaRPr lang="sv-SE" dirty="0"/>
          </a:p>
          <a:p>
            <a:pPr marL="457200" lvl="1" indent="0">
              <a:buNone/>
            </a:pPr>
            <a:endParaRPr lang="sv-SE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6F09220-53CF-4732-AC13-AA61E5F46D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6227932"/>
              </p:ext>
            </p:extLst>
          </p:nvPr>
        </p:nvGraphicFramePr>
        <p:xfrm>
          <a:off x="5708073" y="1394698"/>
          <a:ext cx="5809674" cy="509817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06735">
                  <a:extLst>
                    <a:ext uri="{9D8B030D-6E8A-4147-A177-3AD203B41FA5}">
                      <a16:colId xmlns:a16="http://schemas.microsoft.com/office/drawing/2014/main" val="3387078522"/>
                    </a:ext>
                  </a:extLst>
                </a:gridCol>
                <a:gridCol w="483872">
                  <a:extLst>
                    <a:ext uri="{9D8B030D-6E8A-4147-A177-3AD203B41FA5}">
                      <a16:colId xmlns:a16="http://schemas.microsoft.com/office/drawing/2014/main" val="4272303058"/>
                    </a:ext>
                  </a:extLst>
                </a:gridCol>
                <a:gridCol w="1506735">
                  <a:extLst>
                    <a:ext uri="{9D8B030D-6E8A-4147-A177-3AD203B41FA5}">
                      <a16:colId xmlns:a16="http://schemas.microsoft.com/office/drawing/2014/main" val="483271394"/>
                    </a:ext>
                  </a:extLst>
                </a:gridCol>
                <a:gridCol w="736052">
                  <a:extLst>
                    <a:ext uri="{9D8B030D-6E8A-4147-A177-3AD203B41FA5}">
                      <a16:colId xmlns:a16="http://schemas.microsoft.com/office/drawing/2014/main" val="2379180118"/>
                    </a:ext>
                  </a:extLst>
                </a:gridCol>
                <a:gridCol w="736052">
                  <a:extLst>
                    <a:ext uri="{9D8B030D-6E8A-4147-A177-3AD203B41FA5}">
                      <a16:colId xmlns:a16="http://schemas.microsoft.com/office/drawing/2014/main" val="2870922576"/>
                    </a:ext>
                  </a:extLst>
                </a:gridCol>
                <a:gridCol w="128566">
                  <a:extLst>
                    <a:ext uri="{9D8B030D-6E8A-4147-A177-3AD203B41FA5}">
                      <a16:colId xmlns:a16="http://schemas.microsoft.com/office/drawing/2014/main" val="997040256"/>
                    </a:ext>
                  </a:extLst>
                </a:gridCol>
                <a:gridCol w="711662">
                  <a:extLst>
                    <a:ext uri="{9D8B030D-6E8A-4147-A177-3AD203B41FA5}">
                      <a16:colId xmlns:a16="http://schemas.microsoft.com/office/drawing/2014/main" val="660767655"/>
                    </a:ext>
                  </a:extLst>
                </a:gridCol>
              </a:tblGrid>
              <a:tr h="73205"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Parameter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Unit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FDD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TDD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extLst>
                  <a:ext uri="{0D108BD9-81ED-4DB2-BD59-A6C34878D82A}">
                    <a16:rowId xmlns:a16="http://schemas.microsoft.com/office/drawing/2014/main" val="1074771450"/>
                  </a:ext>
                </a:extLst>
              </a:tr>
              <a:tr h="73205">
                <a:tc gridSpan="3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Bandwidth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MHz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10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40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1053276"/>
                  </a:ext>
                </a:extLst>
              </a:tr>
              <a:tr h="73205">
                <a:tc gridSpan="3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">
                          <a:effectLst/>
                        </a:rPr>
                        <a:t>Number of allocated PDSCH resource blocks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">
                          <a:effectLst/>
                        </a:rPr>
                        <a:t> 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52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106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6665126"/>
                  </a:ext>
                </a:extLst>
              </a:tr>
              <a:tr h="73205">
                <a:tc gridSpan="3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Subcarrier spacing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kHz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15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30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1678535"/>
                  </a:ext>
                </a:extLst>
              </a:tr>
              <a:tr h="73205">
                <a:tc gridSpan="3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MCS table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 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Table 3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4033308"/>
                  </a:ext>
                </a:extLst>
              </a:tr>
              <a:tr h="73205">
                <a:tc gridSpan="3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PDSCH starting symbol/length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 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2/12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76340808"/>
                  </a:ext>
                </a:extLst>
              </a:tr>
              <a:tr h="73205">
                <a:tc gridSpan="3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">
                          <a:effectLst/>
                        </a:rPr>
                        <a:t>Number of PDSCH MIMO layers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">
                          <a:effectLst/>
                        </a:rPr>
                        <a:t> 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1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1173559"/>
                  </a:ext>
                </a:extLst>
              </a:tr>
              <a:tr h="73205">
                <a:tc gridSpan="3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PDSCH mapping type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 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Type A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93304028"/>
                  </a:ext>
                </a:extLst>
              </a:tr>
              <a:tr h="73205">
                <a:tc gridSpan="3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DMRS type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 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Type 1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92610"/>
                  </a:ext>
                </a:extLst>
              </a:tr>
              <a:tr h="73205">
                <a:tc gridSpan="3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DMRS duration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 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single-symbol DMRS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5512206"/>
                  </a:ext>
                </a:extLst>
              </a:tr>
              <a:tr h="73205">
                <a:tc gridSpan="3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Number of additional DMRS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 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1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27289711"/>
                  </a:ext>
                </a:extLst>
              </a:tr>
              <a:tr h="219615">
                <a:tc gridSpan="3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Slot pattern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 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N/A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">
                          <a:effectLst/>
                        </a:rPr>
                        <a:t>7D1S2U, S=6D: 4G: 4U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3564339"/>
                  </a:ext>
                </a:extLst>
              </a:tr>
              <a:tr h="73205">
                <a:tc gridSpan="3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Propagation channel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 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AWGN 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1146132"/>
                  </a:ext>
                </a:extLst>
              </a:tr>
              <a:tr h="146410">
                <a:tc gridSpan="3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Antenna configuration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 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">
                          <a:effectLst/>
                        </a:rPr>
                        <a:t>1x2, ULA low​</a:t>
                      </a:r>
                      <a:endParaRPr lang="sv-SE" sz="50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">
                          <a:effectLst/>
                        </a:rPr>
                        <a:t>1x4, ULA low​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9204404"/>
                  </a:ext>
                </a:extLst>
              </a:tr>
              <a:tr h="73205">
                <a:tc gridSpan="3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Beamforming Model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 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">
                          <a:effectLst/>
                        </a:rPr>
                        <a:t>As specified in Annex B.4.1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0570273"/>
                  </a:ext>
                </a:extLst>
              </a:tr>
              <a:tr h="73205">
                <a:tc rowSpan="7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ZP CSI-RS configuration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CSI-RS resource Type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 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Periodic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4706701"/>
                  </a:ext>
                </a:extLst>
              </a:tr>
              <a:tr h="73205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">
                          <a:effectLst/>
                        </a:rPr>
                        <a:t>Number of CSI-RS ports (X)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">
                          <a:effectLst/>
                        </a:rPr>
                        <a:t> 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1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5674214"/>
                  </a:ext>
                </a:extLst>
              </a:tr>
              <a:tr h="73205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CDM Type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 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No CDM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6080747"/>
                  </a:ext>
                </a:extLst>
              </a:tr>
              <a:tr h="73205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Density (ρ)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 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1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7443136"/>
                  </a:ext>
                </a:extLst>
              </a:tr>
              <a:tr h="146410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">
                          <a:effectLst/>
                        </a:rPr>
                        <a:t>First subcarrier index in the PRB used for CSI-RS (k</a:t>
                      </a:r>
                      <a:r>
                        <a:rPr lang="en-US" sz="400" baseline="-25000">
                          <a:effectLst/>
                        </a:rPr>
                        <a:t>0</a:t>
                      </a:r>
                      <a:r>
                        <a:rPr lang="en-US" sz="400">
                          <a:effectLst/>
                        </a:rPr>
                        <a:t>)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">
                          <a:effectLst/>
                        </a:rPr>
                        <a:t> 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Row 2,4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231917"/>
                  </a:ext>
                </a:extLst>
              </a:tr>
              <a:tr h="146410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">
                          <a:effectLst/>
                        </a:rPr>
                        <a:t>First OFDM symbol in the PRB used for CSI-RS (l</a:t>
                      </a:r>
                      <a:r>
                        <a:rPr lang="en-US" sz="400" baseline="-25000">
                          <a:effectLst/>
                        </a:rPr>
                        <a:t>0</a:t>
                      </a:r>
                      <a:r>
                        <a:rPr lang="en-US" sz="400">
                          <a:effectLst/>
                        </a:rPr>
                        <a:t>)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">
                          <a:effectLst/>
                        </a:rPr>
                        <a:t> 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9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23123708"/>
                  </a:ext>
                </a:extLst>
              </a:tr>
              <a:tr h="146410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">
                          <a:effectLst/>
                        </a:rPr>
                        <a:t>CSI-RS</a:t>
                      </a:r>
                      <a:endParaRPr lang="sv-SE" sz="5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">
                          <a:effectLst/>
                        </a:rPr>
                        <a:t>periodicity and offset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slot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5/1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10/1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778791"/>
                  </a:ext>
                </a:extLst>
              </a:tr>
              <a:tr h="73205">
                <a:tc rowSpan="7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">
                          <a:effectLst/>
                        </a:rPr>
                        <a:t>NZP CSI-RS for CSI acquisition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CSI-RS resource Type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 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Periodic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6776868"/>
                  </a:ext>
                </a:extLst>
              </a:tr>
              <a:tr h="73205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">
                          <a:effectLst/>
                        </a:rPr>
                        <a:t>Number of CSI-RS ports (X)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">
                          <a:effectLst/>
                        </a:rPr>
                        <a:t> 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1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02464060"/>
                  </a:ext>
                </a:extLst>
              </a:tr>
              <a:tr h="73205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CDM Type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 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No CDM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2878889"/>
                  </a:ext>
                </a:extLst>
              </a:tr>
              <a:tr h="73205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Density (ρ)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 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3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49862301"/>
                  </a:ext>
                </a:extLst>
              </a:tr>
              <a:tr h="146410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" dirty="0">
                          <a:effectLst/>
                        </a:rPr>
                        <a:t>First subcarrier index in the PRB used for CSI-RS (k</a:t>
                      </a:r>
                      <a:r>
                        <a:rPr lang="en-US" sz="400" baseline="-25000" dirty="0">
                          <a:effectLst/>
                        </a:rPr>
                        <a:t>0</a:t>
                      </a:r>
                      <a:r>
                        <a:rPr lang="en-US" sz="400" dirty="0">
                          <a:effectLst/>
                        </a:rPr>
                        <a:t>, k</a:t>
                      </a:r>
                      <a:r>
                        <a:rPr lang="en-US" sz="400" baseline="-25000" dirty="0">
                          <a:effectLst/>
                        </a:rPr>
                        <a:t>1</a:t>
                      </a:r>
                      <a:r>
                        <a:rPr lang="en-US" sz="400" dirty="0">
                          <a:effectLst/>
                        </a:rPr>
                        <a:t>)</a:t>
                      </a:r>
                      <a:endParaRPr lang="sv-SE" sz="5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">
                          <a:effectLst/>
                        </a:rPr>
                        <a:t> 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Row 1,(0,-)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4733966"/>
                  </a:ext>
                </a:extLst>
              </a:tr>
              <a:tr h="146410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">
                          <a:effectLst/>
                        </a:rPr>
                        <a:t>First OFDM symbol in the PRB used for CSI-RS (l</a:t>
                      </a:r>
                      <a:r>
                        <a:rPr lang="en-US" sz="400" baseline="-25000">
                          <a:effectLst/>
                        </a:rPr>
                        <a:t>0</a:t>
                      </a:r>
                      <a:r>
                        <a:rPr lang="en-US" sz="400">
                          <a:effectLst/>
                        </a:rPr>
                        <a:t>)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">
                          <a:effectLst/>
                        </a:rPr>
                        <a:t> 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13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3977299"/>
                  </a:ext>
                </a:extLst>
              </a:tr>
              <a:tr h="146410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">
                          <a:effectLst/>
                        </a:rPr>
                        <a:t>NZP CSI-RS-timeConfig</a:t>
                      </a:r>
                      <a:endParaRPr lang="sv-SE" sz="5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">
                          <a:effectLst/>
                        </a:rPr>
                        <a:t>periodicity and offset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slot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5/1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10/1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4525019"/>
                  </a:ext>
                </a:extLst>
              </a:tr>
              <a:tr h="73205">
                <a:tc rowSpan="4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CSI-IM configuration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CSI-IM resource Type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 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Periodic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2472253"/>
                  </a:ext>
                </a:extLst>
              </a:tr>
              <a:tr h="73205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CSI-IM RE pattern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 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0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8665024"/>
                  </a:ext>
                </a:extLst>
              </a:tr>
              <a:tr h="146410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">
                          <a:effectLst/>
                        </a:rPr>
                        <a:t>CSI-IM Resource Mapping</a:t>
                      </a:r>
                      <a:endParaRPr lang="sv-SE" sz="5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">
                          <a:effectLst/>
                        </a:rPr>
                        <a:t>(k</a:t>
                      </a:r>
                      <a:r>
                        <a:rPr lang="en-US" sz="400" baseline="-25000">
                          <a:effectLst/>
                        </a:rPr>
                        <a:t>CSI-IM</a:t>
                      </a:r>
                      <a:r>
                        <a:rPr lang="en-US" sz="400">
                          <a:effectLst/>
                        </a:rPr>
                        <a:t>,l</a:t>
                      </a:r>
                      <a:r>
                        <a:rPr lang="en-US" sz="400" baseline="-25000">
                          <a:effectLst/>
                        </a:rPr>
                        <a:t>CSI-IM</a:t>
                      </a:r>
                      <a:r>
                        <a:rPr lang="en-US" sz="400">
                          <a:effectLst/>
                        </a:rPr>
                        <a:t>)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">
                          <a:effectLst/>
                        </a:rPr>
                        <a:t> 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(4, 9)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69670469"/>
                  </a:ext>
                </a:extLst>
              </a:tr>
              <a:tr h="146410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">
                          <a:effectLst/>
                        </a:rPr>
                        <a:t>CSI-IM timeConfig</a:t>
                      </a:r>
                      <a:endParaRPr lang="sv-SE" sz="5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">
                          <a:effectLst/>
                        </a:rPr>
                        <a:t>periodicity and offset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slot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5/1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10/1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003317"/>
                  </a:ext>
                </a:extLst>
              </a:tr>
              <a:tr h="73205">
                <a:tc gridSpan="3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ReportConfigType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 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Periodic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6357364"/>
                  </a:ext>
                </a:extLst>
              </a:tr>
              <a:tr h="73205">
                <a:tc gridSpan="3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CQI-table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 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Table 3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1539822"/>
                  </a:ext>
                </a:extLst>
              </a:tr>
              <a:tr h="73205">
                <a:tc gridSpan="3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reportQuantity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 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cri-RI-PMI-CQI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759291"/>
                  </a:ext>
                </a:extLst>
              </a:tr>
              <a:tr h="73205">
                <a:tc gridSpan="3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timeRestrictionForChannelMeasurements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 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Not configured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7179784"/>
                  </a:ext>
                </a:extLst>
              </a:tr>
              <a:tr h="73205">
                <a:tc gridSpan="3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timeRestrictionForInterferenceMeasurements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 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Not configured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3341526"/>
                  </a:ext>
                </a:extLst>
              </a:tr>
              <a:tr h="73205">
                <a:tc gridSpan="3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cqi-FormatIndicator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 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">
                          <a:effectLst/>
                        </a:rPr>
                        <a:t>Wide</a:t>
                      </a:r>
                      <a:r>
                        <a:rPr lang="en-GB" sz="400">
                          <a:effectLst/>
                        </a:rPr>
                        <a:t>band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00089296"/>
                  </a:ext>
                </a:extLst>
              </a:tr>
              <a:tr h="73205">
                <a:tc gridSpan="3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pmi-FormatIndicator  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 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Wideband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6768459"/>
                  </a:ext>
                </a:extLst>
              </a:tr>
              <a:tr h="73205">
                <a:tc gridSpan="3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Sub-band Size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RB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8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16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7308713"/>
                  </a:ext>
                </a:extLst>
              </a:tr>
              <a:tr h="73205">
                <a:tc gridSpan="3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Csi-ReportingBand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 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1111111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53028515"/>
                  </a:ext>
                </a:extLst>
              </a:tr>
              <a:tr h="73205">
                <a:tc gridSpan="3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">
                          <a:effectLst/>
                        </a:rPr>
                        <a:t>CSI-Report periodicity and offset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slot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5/0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10/9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46006"/>
                  </a:ext>
                </a:extLst>
              </a:tr>
              <a:tr h="73205">
                <a:tc gridSpan="3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aperiodicTriggeringOffset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 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Not configured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7290626"/>
                  </a:ext>
                </a:extLst>
              </a:tr>
              <a:tr h="73205">
                <a:tc rowSpan="5"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Codebook configuration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rowSpan="5"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Codebook Type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 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typeI-SinglePanel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7746029"/>
                  </a:ext>
                </a:extLst>
              </a:tr>
              <a:tr h="73205">
                <a:tc gridSpan="2"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Codebook Mode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 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1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6175346"/>
                  </a:ext>
                </a:extLst>
              </a:tr>
              <a:tr h="146410">
                <a:tc gridSpan="2"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(CodebookConfig-N1,CodebookConfig-N2)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 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Not configured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7677934"/>
                  </a:ext>
                </a:extLst>
              </a:tr>
              <a:tr h="73205">
                <a:tc gridSpan="2"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CodebookSubsetRestriction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 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010000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0437633"/>
                  </a:ext>
                </a:extLst>
              </a:tr>
              <a:tr h="73205">
                <a:tc gridSpan="2"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RI Restriction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 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00000001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6577516"/>
                  </a:ext>
                </a:extLst>
              </a:tr>
              <a:tr h="73205">
                <a:tc gridSpan="3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">
                          <a:effectLst/>
                        </a:rPr>
                        <a:t>Physical channel for CSI report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">
                          <a:effectLst/>
                        </a:rPr>
                        <a:t> 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PUCCH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6479882"/>
                  </a:ext>
                </a:extLst>
              </a:tr>
              <a:tr h="73205">
                <a:tc gridSpan="3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CQI/RI/PMI delay 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ms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8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9.5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7859765"/>
                  </a:ext>
                </a:extLst>
              </a:tr>
              <a:tr h="73205">
                <a:tc gridSpan="3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">
                          <a:effectLst/>
                        </a:rPr>
                        <a:t>Maximum number of HARQ transmission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">
                          <a:effectLst/>
                        </a:rPr>
                        <a:t> 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1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6166519"/>
                  </a:ext>
                </a:extLst>
              </a:tr>
              <a:tr h="73205">
                <a:tc gridSpan="3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Target BLER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 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10^-5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77898589"/>
                  </a:ext>
                </a:extLst>
              </a:tr>
              <a:tr h="177764">
                <a:tc gridSpan="3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PBCH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 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500">
                          <a:effectLst/>
                        </a:rPr>
                        <a:t>slot#0 per 20ms periodicity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8073401"/>
                  </a:ext>
                </a:extLst>
              </a:tr>
              <a:tr h="88883">
                <a:tc gridSpan="3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PT-RS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</a:rPr>
                        <a:t> 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500">
                          <a:effectLst/>
                        </a:rPr>
                        <a:t>Disabled</a:t>
                      </a:r>
                      <a:endParaRPr lang="sv-SE" sz="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380" marR="313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3633743"/>
                  </a:ext>
                </a:extLst>
              </a:tr>
              <a:tr h="73205">
                <a:tc gridSpan="7">
                  <a:txBody>
                    <a:bodyPr/>
                    <a:lstStyle/>
                    <a:p>
                      <a:pPr marL="540385" marR="0" indent="-540385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400" dirty="0">
                          <a:effectLst/>
                        </a:rPr>
                        <a:t>PDSCH is not scheduled on slots containing CSI-RS or slots which are not full DL</a:t>
                      </a:r>
                      <a:endParaRPr lang="sv-SE" sz="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380" marR="313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73157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19437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8866D3-DCD6-41AC-89F5-2EBB8C50A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Open issues (CQI)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852D5D-0C65-4354-A1D0-81F2FFBCBE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/>
              <a:t>Issue 1 Confidence level and X:  </a:t>
            </a:r>
            <a:r>
              <a:rPr lang="en-US" altLang="zh-CN" dirty="0"/>
              <a:t>Make decision in RAN4#98e</a:t>
            </a:r>
            <a:endParaRPr lang="sv-SE" dirty="0"/>
          </a:p>
          <a:p>
            <a:pPr lvl="1" hangingPunct="0"/>
            <a:r>
              <a:rPr lang="en-GB" dirty="0"/>
              <a:t>Op1: 98.6% Confidence level with X = 0 dB </a:t>
            </a:r>
            <a:endParaRPr lang="sv-SE" dirty="0"/>
          </a:p>
          <a:p>
            <a:pPr lvl="1" hangingPunct="0"/>
            <a:r>
              <a:rPr lang="en-GB" dirty="0"/>
              <a:t>Op2: 99% Confidence level with X = 0 dB </a:t>
            </a:r>
            <a:endParaRPr lang="sv-SE" dirty="0"/>
          </a:p>
          <a:p>
            <a:pPr lvl="1" hangingPunct="0"/>
            <a:r>
              <a:rPr lang="en-GB" dirty="0"/>
              <a:t>Op3: 99.999% Confidence level with X = [0.5] dB </a:t>
            </a:r>
            <a:endParaRPr lang="sv-SE" dirty="0"/>
          </a:p>
          <a:p>
            <a:r>
              <a:rPr lang="en-GB" dirty="0"/>
              <a:t>Issue 2: CQI Lower bound</a:t>
            </a:r>
            <a:endParaRPr lang="sv-SE" dirty="0"/>
          </a:p>
          <a:p>
            <a:pPr lvl="1" hangingPunct="0"/>
            <a:r>
              <a:rPr lang="en-GB" dirty="0"/>
              <a:t>Option 1: Lower bound</a:t>
            </a:r>
          </a:p>
          <a:p>
            <a:pPr lvl="1" hangingPunct="0"/>
            <a:r>
              <a:rPr lang="en-GB" dirty="0"/>
              <a:t>Option 2: No lower bound</a:t>
            </a:r>
          </a:p>
          <a:p>
            <a:pPr hangingPunct="0"/>
            <a:r>
              <a:rPr lang="en-GB" dirty="0"/>
              <a:t>Issue 3: </a:t>
            </a:r>
            <a:r>
              <a:rPr lang="en-US" altLang="zh-CN" dirty="0"/>
              <a:t>FFS 1 or </a:t>
            </a:r>
            <a:r>
              <a:rPr lang="en-GB" dirty="0"/>
              <a:t>2 SNR test points</a:t>
            </a:r>
          </a:p>
          <a:p>
            <a:pPr lvl="1" hangingPunct="0"/>
            <a:r>
              <a:rPr lang="en-GB" dirty="0"/>
              <a:t>2 SNR test points means that two SNR pairs are defined and that the UE must pass at both SNR </a:t>
            </a:r>
            <a:r>
              <a:rPr lang="en-US" altLang="zh-CN" dirty="0"/>
              <a:t>pairs</a:t>
            </a:r>
          </a:p>
          <a:p>
            <a:pPr lvl="1" hangingPunct="0"/>
            <a:r>
              <a:rPr lang="en-GB" dirty="0"/>
              <a:t>Companies are requested to provide views on whether to define 1 </a:t>
            </a:r>
            <a:r>
              <a:rPr lang="en-US" altLang="zh-CN" dirty="0"/>
              <a:t>or</a:t>
            </a:r>
            <a:r>
              <a:rPr lang="en-GB" dirty="0"/>
              <a:t> 2 SNR </a:t>
            </a:r>
            <a:r>
              <a:rPr lang="en-US" altLang="zh-CN" dirty="0"/>
              <a:t>pairs </a:t>
            </a:r>
            <a:r>
              <a:rPr lang="en-GB" dirty="0"/>
              <a:t>at the next meeting</a:t>
            </a:r>
          </a:p>
          <a:p>
            <a:pPr hangingPunct="0"/>
            <a:r>
              <a:rPr lang="en-GB" dirty="0"/>
              <a:t>Issue 4: Applicability rule for FMCS and CQI </a:t>
            </a:r>
            <a:r>
              <a:rPr lang="en-US" altLang="zh-CN" dirty="0"/>
              <a:t>if op3 in issue 1 agreed</a:t>
            </a:r>
            <a:endParaRPr lang="sv-SE" dirty="0"/>
          </a:p>
          <a:p>
            <a:pPr lvl="1" hangingPunct="0"/>
            <a:r>
              <a:rPr lang="en-GB" dirty="0"/>
              <a:t>Option 1: Define applicability rule </a:t>
            </a:r>
            <a:endParaRPr lang="sv-SE" dirty="0"/>
          </a:p>
          <a:p>
            <a:pPr lvl="1" hangingPunct="0"/>
            <a:r>
              <a:rPr lang="en-GB" dirty="0"/>
              <a:t>Option 2: No applicability rule</a:t>
            </a:r>
          </a:p>
          <a:p>
            <a:pPr hangingPunct="0"/>
            <a:r>
              <a:rPr lang="en-US" dirty="0"/>
              <a:t>Companies are encouraged to bring simulation results for BLER and CQI reporting with 0.5dB step to discuss the feasibility of X=[0.5]dB</a:t>
            </a:r>
            <a:endParaRPr lang="sv-SE" dirty="0"/>
          </a:p>
          <a:p>
            <a:pPr marL="457200" lvl="1" indent="0" hangingPunct="0">
              <a:buNone/>
            </a:pPr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3420011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5" ma:contentTypeDescription="Create a new document." ma:contentTypeScope="" ma:versionID="70939204c489b99ae83ab4f49eb72a02">
  <xsd:schema xmlns:xsd="http://www.w3.org/2001/XMLSchema" xmlns:xs="http://www.w3.org/2001/XMLSchema" xmlns:p="http://schemas.microsoft.com/office/2006/metadata/properties" xmlns:ns1="http://schemas.microsoft.com/sharepoint/v3" xmlns:ns3="6f846979-0e6f-42ff-8b87-e1893efeda99" xmlns:ns4="db33437f-65a5-48c5-b537-19efd290f967" targetNamespace="http://schemas.microsoft.com/office/2006/metadata/properties" ma:root="true" ma:fieldsID="11caac0b2df633825733bc4fab21c9fa" ns1:_="" ns3:_="" ns4:_="">
    <xsd:import namespace="http://schemas.microsoft.com/sharepoint/v3"/>
    <xsd:import namespace="6f846979-0e6f-42ff-8b87-e1893efeda99"/>
    <xsd:import namespace="db33437f-65a5-48c5-b537-19efd290f967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7188D8FD-61BE-4408-B377-E42DA328F81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f846979-0e6f-42ff-8b87-e1893efeda99"/>
    <ds:schemaRef ds:uri="db33437f-65a5-48c5-b537-19efd290f96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18DE29D-D276-410A-80F9-C4DD4178FCE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3B5232C-5CC2-4622-A6BF-4C9D495F0722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806</Words>
  <Application>Microsoft Office PowerPoint</Application>
  <PresentationFormat>Widescreen</PresentationFormat>
  <Paragraphs>236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Times New Roman</vt:lpstr>
      <vt:lpstr>Office Theme</vt:lpstr>
      <vt:lpstr>WF on ultra-low BLER requirements</vt:lpstr>
      <vt:lpstr>Agreements from first round (UE FMCS)</vt:lpstr>
      <vt:lpstr>Agreements from first round (BS)</vt:lpstr>
      <vt:lpstr>Agreements from the first round (CQI)</vt:lpstr>
      <vt:lpstr>Agreements from the second round (CQI)</vt:lpstr>
      <vt:lpstr>Open issues (CQI)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ultra-low BLER requirements</dc:title>
  <dc:creator>Thomas Chapman</dc:creator>
  <cp:lastModifiedBy>Thomas Chapman</cp:lastModifiedBy>
  <cp:revision>8</cp:revision>
  <dcterms:created xsi:type="dcterms:W3CDTF">2020-11-11T08:40:23Z</dcterms:created>
  <dcterms:modified xsi:type="dcterms:W3CDTF">2020-11-12T17:52:16Z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C:\Users\ADMINI~1\AppData\Local\Temp\BNZ.5fad4c04346f0bc\R4-2017507.pptx</vt:lpwstr>
  </property>
  <property fmtid="{D5CDD505-2E9C-101B-9397-08002B2CF9AE}" pid="4" name="ContentTypeId">
    <vt:lpwstr>0x0101003AA7AC0C743A294CADF60F661720E3E6</vt:lpwstr>
  </property>
</Properties>
</file>