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8" r:id="rId3"/>
    <p:sldId id="267" r:id="rId4"/>
    <p:sldId id="268" r:id="rId5"/>
    <p:sldId id="269" r:id="rId6"/>
    <p:sldId id="259"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p:cViewPr varScale="1">
        <p:scale>
          <a:sx n="124" d="100"/>
          <a:sy n="124" d="100"/>
        </p:scale>
        <p:origin x="64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FE89F5-F427-5340-8562-9BE299001E4F}" type="datetimeFigureOut">
              <a:rPr lang="en-US" smtClean="0"/>
              <a:t>11/11/20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439876-5AF8-9C44-9481-BAB146ADD7A3}" type="slidenum">
              <a:rPr lang="en-US" smtClean="0"/>
              <a:t>‹#›</a:t>
            </a:fld>
            <a:endParaRPr lang="en-US"/>
          </a:p>
        </p:txBody>
      </p:sp>
    </p:spTree>
    <p:extLst>
      <p:ext uri="{BB962C8B-B14F-4D97-AF65-F5344CB8AC3E}">
        <p14:creationId xmlns:p14="http://schemas.microsoft.com/office/powerpoint/2010/main" val="102558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39876-5AF8-9C44-9481-BAB146ADD7A3}" type="slidenum">
              <a:rPr lang="en-US" smtClean="0"/>
              <a:t>5</a:t>
            </a:fld>
            <a:endParaRPr lang="en-US"/>
          </a:p>
        </p:txBody>
      </p:sp>
    </p:spTree>
    <p:extLst>
      <p:ext uri="{BB962C8B-B14F-4D97-AF65-F5344CB8AC3E}">
        <p14:creationId xmlns:p14="http://schemas.microsoft.com/office/powerpoint/2010/main" val="1959402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F70F7-E92C-4F68-97D0-0672515377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C93D50-CF9F-4257-A180-2AD0EB262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7C458B-5EAF-45B7-B5B9-4E62024B6C7A}"/>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950491C8-16A4-4B86-9C34-6018EAF0B8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A4479A-AFF1-42BE-9115-F1E8D641CB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8844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72F5D-855E-4B44-8DD0-C1C96E95BE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AF4DC4-EBD5-4B23-9F35-C404F411CA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513DBD-8CE1-41C0-861C-D115BE64ECEB}"/>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62F02D3D-48D9-4F5B-980D-92417C809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622311-B556-4D2D-B4FD-823CAE9C4EF6}"/>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247971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D1848B-B8A0-4E54-B0CD-E9BCF98A6C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935E7E-649B-4DEB-84BE-AF74631955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7E7474-CE79-4528-9222-721FD637E829}"/>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410506BF-D36E-43D4-8E50-B84235A8EA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86A9ED-49AD-4BF6-A56D-00AC66007098}"/>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120270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734EF-5901-420A-9B6C-B888D132C9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5293A6-EC5F-4434-B8C8-361C4FA419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DE4769-1304-4973-B5A7-064661669F54}"/>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4F7AC5A8-D0CF-46BC-9B69-0C1419172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F5A03E-B9B3-4560-A853-B48EC575C1C7}"/>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7414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CB79B-C9E3-4DC8-AEB5-CC41E43C25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741BD3-D6A4-40D2-9829-722945F2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0FA067-E176-477B-8ED6-E9E9872A0A68}"/>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62ADAC8E-C861-4495-B5CC-2119B5B82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45FE95-18AF-4DC5-9D58-CC562B5046AA}"/>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8301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6B9A-E215-41B9-B725-5C6E96F052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722495-9D30-41AC-82B1-99AD65383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378327-5F2B-4D80-A230-3445D7B91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1F9EF19-4ED3-4DD5-B324-E7C1BCD33A21}"/>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6" name="Footer Placeholder 5">
            <a:extLst>
              <a:ext uri="{FF2B5EF4-FFF2-40B4-BE49-F238E27FC236}">
                <a16:creationId xmlns:a16="http://schemas.microsoft.com/office/drawing/2014/main" id="{1A267B92-3C6D-480C-911E-29AC956258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97D97A-6E8D-4C5E-B05A-2E4C5A73347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5742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56100-2E11-44CB-B7B7-0A9880AA51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E0EC00-8630-45DA-838C-6F0A34E83A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6A218-851A-4959-8FBA-654A218F77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DABFC3-1DC0-4EAC-82AF-CAE3A0FFB4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304126-DE8D-41E0-B0C2-4C7FCE9EC3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487B10-5881-465F-B30B-EBC690AD0448}"/>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8" name="Footer Placeholder 7">
            <a:extLst>
              <a:ext uri="{FF2B5EF4-FFF2-40B4-BE49-F238E27FC236}">
                <a16:creationId xmlns:a16="http://schemas.microsoft.com/office/drawing/2014/main" id="{8E4FFA0D-72FD-4EB0-8225-9BC613B8B6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F26855-F0C3-47E0-A48B-8FB11FFA732D}"/>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2771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23BC4-C378-424D-A91C-11B30EF9C7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3B520A-A63D-4A73-A8AC-BD2DD59CD4FD}"/>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4" name="Footer Placeholder 3">
            <a:extLst>
              <a:ext uri="{FF2B5EF4-FFF2-40B4-BE49-F238E27FC236}">
                <a16:creationId xmlns:a16="http://schemas.microsoft.com/office/drawing/2014/main" id="{537071F4-CEC8-440B-A0AB-B1213527D5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84C9AF-ABA0-43F9-862D-2157CA4AB921}"/>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4204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A473AB-5047-4287-A335-102375C83486}"/>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3" name="Footer Placeholder 2">
            <a:extLst>
              <a:ext uri="{FF2B5EF4-FFF2-40B4-BE49-F238E27FC236}">
                <a16:creationId xmlns:a16="http://schemas.microsoft.com/office/drawing/2014/main" id="{EADAEDBE-0C38-4A84-8C0C-660452583E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75D150D-EC9A-47C0-83FD-85CDE0C5B45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354377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ABCCE-B277-4847-A0F0-8099837A0A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C1C998C-C8B8-42ED-8856-66810C177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A2C37D-D46B-4E4E-A43E-143E8AE7BD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1401E9-EA46-49E7-B9B6-837BAB14A03B}"/>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6" name="Footer Placeholder 5">
            <a:extLst>
              <a:ext uri="{FF2B5EF4-FFF2-40B4-BE49-F238E27FC236}">
                <a16:creationId xmlns:a16="http://schemas.microsoft.com/office/drawing/2014/main" id="{67A0A35C-EC73-4878-945C-8278F5C661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21A6D5-18B9-4076-AF54-C9A9E2704202}"/>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164222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EA3FC-E434-4935-B16D-7DA4BFCA0B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ABE532-81CA-46FD-B1B2-B8C42E4207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6B481E-9556-401E-A036-A6867403A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20F48E-0874-4A79-9998-B038C9D0F364}"/>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6" name="Footer Placeholder 5">
            <a:extLst>
              <a:ext uri="{FF2B5EF4-FFF2-40B4-BE49-F238E27FC236}">
                <a16:creationId xmlns:a16="http://schemas.microsoft.com/office/drawing/2014/main" id="{BDBA5FD6-1AA6-409C-A76F-CF3F66D4B7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0FF0D7-7251-4CC0-9C5B-6C1C338F46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9296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9FADE6-A14F-4569-A0CF-F39659866A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0F9FB6-2668-4D97-9101-D4075C088C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A38366-5DDD-4196-89BD-6892838613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2B2294CA-0EBE-41CB-8C6F-7C8DB2350A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37FA0D-4C03-4F1F-BFD0-16635CCFD0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8F775A-889E-4003-826D-EC7B9F39B985}" type="slidenum">
              <a:rPr lang="en-US" smtClean="0"/>
              <a:t>‹#›</a:t>
            </a:fld>
            <a:endParaRPr lang="en-US"/>
          </a:p>
        </p:txBody>
      </p:sp>
    </p:spTree>
    <p:extLst>
      <p:ext uri="{BB962C8B-B14F-4D97-AF65-F5344CB8AC3E}">
        <p14:creationId xmlns:p14="http://schemas.microsoft.com/office/powerpoint/2010/main" val="3596508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WG4_Radio/TSGR4_97_e/Docs/R4-2016224.zip" TargetMode="External"/><Relationship Id="rId2" Type="http://schemas.openxmlformats.org/officeDocument/2006/relationships/hyperlink" Target="http://www.3gpp.org/ftp/tsg_ran/WG4_Radio/TSGR4_97_e/Docs/R4-201492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B99D8BD-0770-46FB-B865-343BDBBCA7F0}"/>
              </a:ext>
            </a:extLst>
          </p:cNvPr>
          <p:cNvSpPr>
            <a:spLocks noGrp="1"/>
          </p:cNvSpPr>
          <p:nvPr>
            <p:ph type="subTitle" idx="1"/>
          </p:nvPr>
        </p:nvSpPr>
        <p:spPr>
          <a:xfrm>
            <a:off x="433646" y="2743056"/>
            <a:ext cx="11212945" cy="896071"/>
          </a:xfrm>
        </p:spPr>
        <p:txBody>
          <a:bodyPr>
            <a:noAutofit/>
          </a:bodyPr>
          <a:lstStyle/>
          <a:p>
            <a:pPr>
              <a:lnSpc>
                <a:spcPct val="100000"/>
              </a:lnSpc>
            </a:pPr>
            <a:r>
              <a:rPr lang="en-US" altLang="zh-CN" sz="2800" b="1" dirty="0"/>
              <a:t>WF on testability aspects for the introduction of the new band n262</a:t>
            </a:r>
            <a:endParaRPr lang="en-US" sz="2800" b="1" dirty="0">
              <a:cs typeface="Times New Roman" panose="02020603050405020304" pitchFamily="18" charset="0"/>
            </a:endParaRPr>
          </a:p>
        </p:txBody>
      </p:sp>
      <p:sp>
        <p:nvSpPr>
          <p:cNvPr id="4" name="TextBox 3">
            <a:extLst>
              <a:ext uri="{FF2B5EF4-FFF2-40B4-BE49-F238E27FC236}">
                <a16:creationId xmlns:a16="http://schemas.microsoft.com/office/drawing/2014/main" id="{D82F7BC8-D9B2-4CB3-B0EC-09560190007F}"/>
              </a:ext>
            </a:extLst>
          </p:cNvPr>
          <p:cNvSpPr txBox="1"/>
          <p:nvPr/>
        </p:nvSpPr>
        <p:spPr>
          <a:xfrm>
            <a:off x="249382" y="711200"/>
            <a:ext cx="11674763" cy="1169551"/>
          </a:xfrm>
          <a:prstGeom prst="rect">
            <a:avLst/>
          </a:prstGeom>
          <a:noFill/>
        </p:spPr>
        <p:txBody>
          <a:bodyPr wrap="square" rtlCol="0">
            <a:spAutoFit/>
          </a:bodyPr>
          <a:lstStyle/>
          <a:p>
            <a:pPr>
              <a:spcAft>
                <a:spcPts val="600"/>
              </a:spcAft>
            </a:pPr>
            <a:r>
              <a:rPr lang="en-US" sz="2000" b="1" dirty="0">
                <a:cs typeface="Times New Roman" panose="02020603050405020304" pitchFamily="18" charset="0"/>
              </a:rPr>
              <a:t>3GPP TSG-RAN WG4 Meeting #97-e	                                                                                       R4-2017599</a:t>
            </a:r>
          </a:p>
          <a:p>
            <a:pPr>
              <a:spcAft>
                <a:spcPts val="600"/>
              </a:spcAft>
            </a:pPr>
            <a:r>
              <a:rPr lang="en-US" sz="2000" b="1" dirty="0">
                <a:cs typeface="Times New Roman" panose="02020603050405020304" pitchFamily="18" charset="0"/>
              </a:rPr>
              <a:t>Electronic Meeting, Nov. 2nd – Nov. 13th, 2020</a:t>
            </a:r>
          </a:p>
          <a:p>
            <a:pPr>
              <a:spcAft>
                <a:spcPts val="600"/>
              </a:spcAft>
            </a:pPr>
            <a:r>
              <a:rPr lang="en-US" sz="2000" b="1" dirty="0">
                <a:cs typeface="Times New Roman" panose="02020603050405020304" pitchFamily="18" charset="0"/>
              </a:rPr>
              <a:t>Agenda Item: 13.1.7</a:t>
            </a:r>
          </a:p>
        </p:txBody>
      </p:sp>
      <p:sp>
        <p:nvSpPr>
          <p:cNvPr id="5" name="Subtitle 2">
            <a:extLst>
              <a:ext uri="{FF2B5EF4-FFF2-40B4-BE49-F238E27FC236}">
                <a16:creationId xmlns:a16="http://schemas.microsoft.com/office/drawing/2014/main" id="{E1F80ECE-0984-44B4-988A-7B77E87C11AC}"/>
              </a:ext>
            </a:extLst>
          </p:cNvPr>
          <p:cNvSpPr txBox="1">
            <a:spLocks/>
          </p:cNvSpPr>
          <p:nvPr/>
        </p:nvSpPr>
        <p:spPr>
          <a:xfrm>
            <a:off x="387926" y="4862432"/>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cs typeface="Times New Roman" panose="02020603050405020304" pitchFamily="18" charset="0"/>
              </a:rPr>
              <a:t>Apple Inc.</a:t>
            </a:r>
          </a:p>
        </p:txBody>
      </p:sp>
    </p:spTree>
    <p:extLst>
      <p:ext uri="{BB962C8B-B14F-4D97-AF65-F5344CB8AC3E}">
        <p14:creationId xmlns:p14="http://schemas.microsoft.com/office/powerpoint/2010/main" val="165810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0515600" cy="743239"/>
          </a:xfrm>
        </p:spPr>
        <p:txBody>
          <a:bodyPr>
            <a:normAutofit/>
          </a:bodyPr>
          <a:lstStyle/>
          <a:p>
            <a:r>
              <a:rPr lang="en-US" sz="3600" dirty="0">
                <a:latin typeface="+mn-lt"/>
                <a:cs typeface="Times New Roman" panose="02020603050405020304" pitchFamily="18" charset="0"/>
              </a:rPr>
              <a:t>Background</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altLang="zh-CN" sz="2400" dirty="0">
                <a:cs typeface="Times New Roman" panose="02020603050405020304" pitchFamily="18" charset="0"/>
              </a:rPr>
              <a:t>RAN4 discussed the following issues related to testability of band n262:</a:t>
            </a:r>
          </a:p>
          <a:p>
            <a:pPr lvl="1"/>
            <a:r>
              <a:rPr lang="en-US" sz="2000" dirty="0">
                <a:cs typeface="Times New Roman" panose="02020603050405020304" pitchFamily="18" charset="0"/>
              </a:rPr>
              <a:t>Issue 7-1-1: Upper frequency limit</a:t>
            </a:r>
          </a:p>
          <a:p>
            <a:pPr lvl="1"/>
            <a:r>
              <a:rPr lang="en-US" sz="2000" dirty="0">
                <a:cs typeface="Times New Roman" panose="02020603050405020304" pitchFamily="18" charset="0"/>
              </a:rPr>
              <a:t>Issue 7-1-2: Antenna aperture</a:t>
            </a:r>
          </a:p>
          <a:p>
            <a:pPr lvl="1"/>
            <a:r>
              <a:rPr lang="en-US" sz="2000" dirty="0">
                <a:cs typeface="Times New Roman" panose="02020603050405020304" pitchFamily="18" charset="0"/>
              </a:rPr>
              <a:t>Issue 7-1-3: MU</a:t>
            </a:r>
          </a:p>
          <a:p>
            <a:pPr lvl="1"/>
            <a:r>
              <a:rPr lang="en-US" sz="2000" dirty="0">
                <a:cs typeface="Times New Roman" panose="02020603050405020304" pitchFamily="18" charset="0"/>
              </a:rPr>
              <a:t>Issue 7-2-1: Open issues with the RF test setup for applicability of permitted test methods to n262</a:t>
            </a:r>
          </a:p>
          <a:p>
            <a:pPr lvl="1"/>
            <a:r>
              <a:rPr lang="en-US" sz="2000" dirty="0">
                <a:cs typeface="Times New Roman" panose="02020603050405020304" pitchFamily="18" charset="0"/>
              </a:rPr>
              <a:t>Issue 7-2-2: Open issues with the RRM test setup for applicability of permitted test methods to n262</a:t>
            </a:r>
          </a:p>
          <a:p>
            <a:pPr lvl="1"/>
            <a:r>
              <a:rPr lang="en-US" sz="2000" dirty="0">
                <a:cs typeface="Times New Roman" panose="02020603050405020304" pitchFamily="18" charset="0"/>
              </a:rPr>
              <a:t>Issue 7-2-3: Open issues with the demodulation test setup for applicability of permitted test methods to n262</a:t>
            </a:r>
          </a:p>
          <a:p>
            <a:pPr lvl="1"/>
            <a:r>
              <a:rPr lang="en-US" sz="2000" dirty="0">
                <a:cs typeface="Times New Roman" panose="02020603050405020304" pitchFamily="18" charset="0"/>
              </a:rPr>
              <a:t>Issue 7-3-1: Open issues with the applicability of test methodology enhancements to n262</a:t>
            </a:r>
          </a:p>
        </p:txBody>
      </p:sp>
    </p:spTree>
    <p:extLst>
      <p:ext uri="{BB962C8B-B14F-4D97-AF65-F5344CB8AC3E}">
        <p14:creationId xmlns:p14="http://schemas.microsoft.com/office/powerpoint/2010/main" val="3657114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0515600" cy="743239"/>
          </a:xfrm>
        </p:spPr>
        <p:txBody>
          <a:bodyPr>
            <a:normAutofit/>
          </a:bodyPr>
          <a:lstStyle/>
          <a:p>
            <a:r>
              <a:rPr lang="en-US" sz="3600" dirty="0">
                <a:latin typeface="+mn-lt"/>
                <a:cs typeface="Times New Roman" panose="02020603050405020304" pitchFamily="18" charset="0"/>
              </a:rPr>
              <a:t>WF1: Agreements on testability parameters</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sz="2400" dirty="0">
                <a:cs typeface="Times New Roman" panose="02020603050405020304" pitchFamily="18" charset="0"/>
              </a:rPr>
              <a:t>Upper frequency limit includes the OOB region (i.e. 48.2 + 0.8 = 49 GHz)</a:t>
            </a:r>
          </a:p>
          <a:p>
            <a:r>
              <a:rPr lang="en-US" sz="2400" dirty="0">
                <a:cs typeface="Times New Roman" panose="02020603050405020304" pitchFamily="18" charset="0"/>
              </a:rPr>
              <a:t>According to the RAN4/RAN5 work split, it is assumed RAN5 will continue to develop the detailed MU budget, while RAN4 is responsible for the preliminary assessment of measurement uncertainty, where applicable</a:t>
            </a:r>
          </a:p>
          <a:p>
            <a:r>
              <a:rPr lang="en-US" sz="2400" dirty="0">
                <a:cs typeface="Times New Roman" panose="02020603050405020304" pitchFamily="18" charset="0"/>
              </a:rPr>
              <a:t>Antenna aperture</a:t>
            </a:r>
          </a:p>
          <a:p>
            <a:pPr lvl="1"/>
            <a:r>
              <a:rPr lang="en-US" sz="2000" dirty="0">
                <a:cs typeface="Times New Roman" panose="02020603050405020304" pitchFamily="18" charset="0"/>
              </a:rPr>
              <a:t>Proposals:</a:t>
            </a:r>
          </a:p>
          <a:p>
            <a:pPr lvl="2"/>
            <a:r>
              <a:rPr lang="en-US" sz="1600" dirty="0">
                <a:cs typeface="Times New Roman" panose="02020603050405020304" pitchFamily="18" charset="0"/>
              </a:rPr>
              <a:t>Alt 1-1: Adopt the effective antenna aperture approach, similar to the agreed concept for FR1 RTS test method, for FR2 enhanced test method to reduce the measurement distance. The effective antenna aperture approach should be applied for all the PCs, reasonable assumption of </a:t>
            </a:r>
            <a:r>
              <a:rPr lang="en-US" sz="1600" dirty="0" err="1">
                <a:cs typeface="Times New Roman" panose="02020603050405020304" pitchFamily="18" charset="0"/>
              </a:rPr>
              <a:t>Deff</a:t>
            </a:r>
            <a:r>
              <a:rPr lang="en-US" sz="1600" dirty="0">
                <a:cs typeface="Times New Roman" panose="02020603050405020304" pitchFamily="18" charset="0"/>
              </a:rPr>
              <a:t> should be defined based on the feedback of OEMs</a:t>
            </a:r>
          </a:p>
          <a:p>
            <a:pPr lvl="2"/>
            <a:r>
              <a:rPr lang="en-US" sz="1600" dirty="0">
                <a:cs typeface="Times New Roman" panose="02020603050405020304" pitchFamily="18" charset="0"/>
              </a:rPr>
              <a:t>Alt 1-2: Define antenna aperture based on a device supporting multiple FR2 bands</a:t>
            </a:r>
          </a:p>
          <a:p>
            <a:pPr lvl="1"/>
            <a:r>
              <a:rPr lang="en-US" sz="2000" dirty="0">
                <a:cs typeface="Times New Roman" panose="02020603050405020304" pitchFamily="18" charset="0"/>
              </a:rPr>
              <a:t>Agreement:</a:t>
            </a:r>
          </a:p>
          <a:p>
            <a:pPr lvl="2"/>
            <a:r>
              <a:rPr lang="en-US" sz="1600" dirty="0">
                <a:cs typeface="Times New Roman" panose="02020603050405020304" pitchFamily="18" charset="0"/>
              </a:rPr>
              <a:t>Further discussion is encouraged to align on this parameter by the next meeting</a:t>
            </a:r>
          </a:p>
          <a:p>
            <a:pPr lvl="2"/>
            <a:endParaRPr lang="en-US" sz="1600" dirty="0">
              <a:cs typeface="Times New Roman" panose="02020603050405020304" pitchFamily="18" charset="0"/>
            </a:endParaRPr>
          </a:p>
        </p:txBody>
      </p:sp>
    </p:spTree>
    <p:extLst>
      <p:ext uri="{BB962C8B-B14F-4D97-AF65-F5344CB8AC3E}">
        <p14:creationId xmlns:p14="http://schemas.microsoft.com/office/powerpoint/2010/main" val="2002643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1177884" cy="743239"/>
          </a:xfrm>
        </p:spPr>
        <p:txBody>
          <a:bodyPr>
            <a:noAutofit/>
          </a:bodyPr>
          <a:lstStyle/>
          <a:p>
            <a:r>
              <a:rPr lang="en-US" sz="3600" dirty="0">
                <a:latin typeface="+mn-lt"/>
                <a:cs typeface="Times New Roman" panose="02020603050405020304" pitchFamily="18" charset="0"/>
              </a:rPr>
              <a:t>WF2: Open issues related to permitted test methods</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lnSpcReduction="10000"/>
          </a:bodyPr>
          <a:lstStyle/>
          <a:p>
            <a:r>
              <a:rPr lang="en-US" altLang="zh-CN" sz="2400" dirty="0">
                <a:cs typeface="Times New Roman" panose="02020603050405020304" pitchFamily="18" charset="0"/>
              </a:rPr>
              <a:t>RF test setup</a:t>
            </a:r>
          </a:p>
          <a:p>
            <a:pPr lvl="1"/>
            <a:r>
              <a:rPr lang="en-US" altLang="zh-CN" sz="2000" dirty="0">
                <a:cs typeface="Times New Roman" panose="02020603050405020304" pitchFamily="18" charset="0"/>
              </a:rPr>
              <a:t>Far-field criteria for the DFF system (Clause 5.2.1.2)</a:t>
            </a:r>
          </a:p>
          <a:p>
            <a:pPr lvl="1"/>
            <a:r>
              <a:rPr lang="en-US" altLang="zh-CN" sz="2000" dirty="0">
                <a:cs typeface="Times New Roman" panose="02020603050405020304" pitchFamily="18" charset="0"/>
              </a:rPr>
              <a:t>IFF near-field/far-field boundary and path loss (Clause 5.2.3.2)</a:t>
            </a:r>
          </a:p>
          <a:p>
            <a:pPr lvl="1"/>
            <a:r>
              <a:rPr lang="en-US" altLang="zh-CN" sz="2000" dirty="0">
                <a:cs typeface="Times New Roman" panose="02020603050405020304" pitchFamily="18" charset="0"/>
              </a:rPr>
              <a:t>Determine which </a:t>
            </a:r>
            <a:r>
              <a:rPr lang="en-US" altLang="zh-CN" sz="2000" dirty="0" err="1">
                <a:cs typeface="Times New Roman" panose="02020603050405020304" pitchFamily="18" charset="0"/>
              </a:rPr>
              <a:t>uncertainy</a:t>
            </a:r>
            <a:r>
              <a:rPr lang="en-US" altLang="zh-CN" sz="2000" dirty="0">
                <a:cs typeface="Times New Roman" panose="02020603050405020304" pitchFamily="18" charset="0"/>
              </a:rPr>
              <a:t> elements are impacted by the new frequency range and determine a preliminary assessment of their value</a:t>
            </a:r>
          </a:p>
          <a:p>
            <a:r>
              <a:rPr lang="en-US" altLang="zh-CN" sz="2400" dirty="0">
                <a:cs typeface="Times New Roman" panose="02020603050405020304" pitchFamily="18" charset="0"/>
              </a:rPr>
              <a:t>RRM test setup</a:t>
            </a:r>
          </a:p>
          <a:p>
            <a:pPr lvl="1"/>
            <a:r>
              <a:rPr lang="en-US" altLang="zh-CN" sz="2000" dirty="0">
                <a:cs typeface="Times New Roman" panose="02020603050405020304" pitchFamily="18" charset="0"/>
              </a:rPr>
              <a:t>Reference point SNR derivation (Clause 6.2.1.4.3)</a:t>
            </a:r>
          </a:p>
          <a:p>
            <a:pPr lvl="1"/>
            <a:r>
              <a:rPr lang="en-US" altLang="zh-CN" sz="2000" dirty="0">
                <a:cs typeface="Times New Roman" panose="02020603050405020304" pitchFamily="18" charset="0"/>
              </a:rPr>
              <a:t>Determine which </a:t>
            </a:r>
            <a:r>
              <a:rPr lang="en-US" altLang="zh-CN" sz="2000" dirty="0" err="1">
                <a:cs typeface="Times New Roman" panose="02020603050405020304" pitchFamily="18" charset="0"/>
              </a:rPr>
              <a:t>uncertainy</a:t>
            </a:r>
            <a:r>
              <a:rPr lang="en-US" altLang="zh-CN" sz="2000" dirty="0">
                <a:cs typeface="Times New Roman" panose="02020603050405020304" pitchFamily="18" charset="0"/>
              </a:rPr>
              <a:t> elements are impacted by the new frequency range and determine a preliminary assessment of their value</a:t>
            </a:r>
          </a:p>
          <a:p>
            <a:r>
              <a:rPr lang="en-US" altLang="zh-CN" sz="2400" dirty="0">
                <a:cs typeface="Times New Roman" panose="02020603050405020304" pitchFamily="18" charset="0"/>
              </a:rPr>
              <a:t>Demodulation test setup</a:t>
            </a:r>
          </a:p>
          <a:p>
            <a:pPr lvl="1"/>
            <a:r>
              <a:rPr lang="en-US" altLang="zh-CN" sz="2000" dirty="0">
                <a:cs typeface="Times New Roman" panose="02020603050405020304" pitchFamily="18" charset="0"/>
              </a:rPr>
              <a:t>Reference point SNR derivation (Clause 7.2.1.3.1)</a:t>
            </a:r>
          </a:p>
          <a:p>
            <a:pPr lvl="1"/>
            <a:r>
              <a:rPr lang="en-US" altLang="zh-CN" sz="2000" dirty="0">
                <a:cs typeface="Times New Roman" panose="02020603050405020304" pitchFamily="18" charset="0"/>
              </a:rPr>
              <a:t>Determine which </a:t>
            </a:r>
            <a:r>
              <a:rPr lang="en-US" altLang="zh-CN" sz="2000" dirty="0" err="1">
                <a:cs typeface="Times New Roman" panose="02020603050405020304" pitchFamily="18" charset="0"/>
              </a:rPr>
              <a:t>uncertainy</a:t>
            </a:r>
            <a:r>
              <a:rPr lang="en-US" altLang="zh-CN" sz="2000" dirty="0">
                <a:cs typeface="Times New Roman" panose="02020603050405020304" pitchFamily="18" charset="0"/>
              </a:rPr>
              <a:t> elements are impacted by the new frequency range and determine a preliminary assessment of their value</a:t>
            </a:r>
          </a:p>
          <a:p>
            <a:r>
              <a:rPr lang="en-US" altLang="zh-CN" sz="2400" dirty="0">
                <a:cs typeface="Times New Roman" panose="02020603050405020304" pitchFamily="18" charset="0"/>
              </a:rPr>
              <a:t>All aspects related to the extension of the frequency range of permitted methods should be handled separately from the test methodology enhancement discussions</a:t>
            </a:r>
          </a:p>
        </p:txBody>
      </p:sp>
    </p:spTree>
    <p:extLst>
      <p:ext uri="{BB962C8B-B14F-4D97-AF65-F5344CB8AC3E}">
        <p14:creationId xmlns:p14="http://schemas.microsoft.com/office/powerpoint/2010/main" val="2714897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1177884" cy="743239"/>
          </a:xfrm>
        </p:spPr>
        <p:txBody>
          <a:bodyPr>
            <a:noAutofit/>
          </a:bodyPr>
          <a:lstStyle/>
          <a:p>
            <a:r>
              <a:rPr lang="en-US" sz="3600" dirty="0">
                <a:latin typeface="+mn-lt"/>
                <a:cs typeface="Times New Roman" panose="02020603050405020304" pitchFamily="18" charset="0"/>
              </a:rPr>
              <a:t>WF3: Open issues related to methodology enhancements</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altLang="zh-CN" sz="2400" dirty="0">
                <a:cs typeface="Times New Roman" panose="02020603050405020304" pitchFamily="18" charset="0"/>
              </a:rPr>
              <a:t>The work on methodology enhancements related to Objectives 1 through 6 should be directly integrated into the relevant discussion, such that:</a:t>
            </a:r>
            <a:endParaRPr lang="en-US" altLang="zh-CN" sz="2000" dirty="0">
              <a:cs typeface="Times New Roman" panose="02020603050405020304" pitchFamily="18" charset="0"/>
            </a:endParaRPr>
          </a:p>
          <a:p>
            <a:pPr lvl="1"/>
            <a:r>
              <a:rPr lang="en-US" altLang="zh-CN" sz="2000" dirty="0">
                <a:cs typeface="Times New Roman" panose="02020603050405020304" pitchFamily="18" charset="0"/>
              </a:rPr>
              <a:t>For all objectives:</a:t>
            </a:r>
          </a:p>
          <a:p>
            <a:pPr lvl="2"/>
            <a:r>
              <a:rPr lang="en-US" altLang="zh-CN" sz="1600" dirty="0">
                <a:cs typeface="Times New Roman" panose="02020603050405020304" pitchFamily="18" charset="0"/>
              </a:rPr>
              <a:t>Preliminary assessment of uncertainty is performed up to the agreed upper frequency limit</a:t>
            </a:r>
          </a:p>
          <a:p>
            <a:pPr lvl="2"/>
            <a:r>
              <a:rPr lang="en-US" altLang="zh-CN" sz="1600" dirty="0">
                <a:cs typeface="Times New Roman" panose="02020603050405020304" pitchFamily="18" charset="0"/>
              </a:rPr>
              <a:t>All aspects relevant to methodology enhancements for band n262 should be included in the corresponding objective discussion agenda</a:t>
            </a:r>
          </a:p>
          <a:p>
            <a:pPr lvl="1"/>
            <a:r>
              <a:rPr lang="en-US" altLang="zh-CN" sz="2000" dirty="0">
                <a:cs typeface="Times New Roman" panose="02020603050405020304" pitchFamily="18" charset="0"/>
              </a:rPr>
              <a:t>For low UL / high DL power test cases:</a:t>
            </a:r>
          </a:p>
          <a:p>
            <a:pPr lvl="2"/>
            <a:r>
              <a:rPr lang="en-US" altLang="zh-CN" sz="1600" dirty="0">
                <a:cs typeface="Times New Roman" panose="02020603050405020304" pitchFamily="18" charset="0"/>
              </a:rPr>
              <a:t>The scale of low UL / high DL power testability issues needs to be evaluated</a:t>
            </a:r>
          </a:p>
          <a:p>
            <a:pPr lvl="2"/>
            <a:r>
              <a:rPr lang="en-US" altLang="zh-CN" sz="1600" dirty="0">
                <a:cs typeface="Times New Roman" panose="02020603050405020304" pitchFamily="18" charset="0"/>
              </a:rPr>
              <a:t>The analysis of beam management sensitivity, “black box/black &amp; white box” approaches, and potential improvement of permitted test methods up to the agreed </a:t>
            </a:r>
            <a:r>
              <a:rPr lang="en-US" sz="1600" dirty="0">
                <a:cs typeface="Times New Roman" panose="02020603050405020304" pitchFamily="18" charset="0"/>
              </a:rPr>
              <a:t>upper frequency limit needs to be performed</a:t>
            </a:r>
            <a:endParaRPr lang="en-US" altLang="zh-CN" sz="1600" dirty="0">
              <a:cs typeface="Times New Roman" panose="02020603050405020304" pitchFamily="18" charset="0"/>
            </a:endParaRPr>
          </a:p>
          <a:p>
            <a:pPr lvl="1"/>
            <a:r>
              <a:rPr lang="en-US" altLang="zh-CN" sz="2000" dirty="0">
                <a:cs typeface="Times New Roman" panose="02020603050405020304" pitchFamily="18" charset="0"/>
              </a:rPr>
              <a:t>For the FR2 CA objective:</a:t>
            </a:r>
          </a:p>
          <a:p>
            <a:pPr lvl="2"/>
            <a:r>
              <a:rPr lang="en-US" altLang="zh-CN" sz="1600" dirty="0">
                <a:cs typeface="Times New Roman" panose="02020603050405020304" pitchFamily="18" charset="0"/>
              </a:rPr>
              <a:t>Relevant agreements are already captured by the WF in R4-2017595</a:t>
            </a:r>
          </a:p>
          <a:p>
            <a:pPr lvl="1"/>
            <a:r>
              <a:rPr lang="en-US" altLang="zh-CN" sz="2000" dirty="0">
                <a:cs typeface="Times New Roman" panose="02020603050405020304" pitchFamily="18" charset="0"/>
              </a:rPr>
              <a:t>For the ETC objective:</a:t>
            </a:r>
            <a:endParaRPr lang="en-US" altLang="zh-CN" sz="1600" dirty="0">
              <a:cs typeface="Times New Roman" panose="02020603050405020304" pitchFamily="18" charset="0"/>
            </a:endParaRPr>
          </a:p>
          <a:p>
            <a:pPr lvl="2"/>
            <a:r>
              <a:rPr lang="en-US" altLang="zh-CN" sz="1600" dirty="0">
                <a:cs typeface="Times New Roman" panose="02020603050405020304" pitchFamily="18" charset="0"/>
              </a:rPr>
              <a:t>Study the applicability of the extreme conditions up to the agreed upper frequency limit</a:t>
            </a:r>
          </a:p>
        </p:txBody>
      </p:sp>
    </p:spTree>
    <p:extLst>
      <p:ext uri="{BB962C8B-B14F-4D97-AF65-F5344CB8AC3E}">
        <p14:creationId xmlns:p14="http://schemas.microsoft.com/office/powerpoint/2010/main" val="1033213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279400" y="365125"/>
            <a:ext cx="10515600" cy="743239"/>
          </a:xfrm>
        </p:spPr>
        <p:txBody>
          <a:bodyPr>
            <a:normAutofit/>
          </a:bodyPr>
          <a:lstStyle/>
          <a:p>
            <a:r>
              <a:rPr lang="en-US" sz="3600" dirty="0">
                <a:latin typeface="+mn-lt"/>
                <a:cs typeface="Times New Roman" panose="02020603050405020304" pitchFamily="18" charset="0"/>
              </a:rPr>
              <a:t>References</a:t>
            </a:r>
          </a:p>
        </p:txBody>
      </p:sp>
      <p:graphicFrame>
        <p:nvGraphicFramePr>
          <p:cNvPr id="4" name="Table 3">
            <a:extLst>
              <a:ext uri="{FF2B5EF4-FFF2-40B4-BE49-F238E27FC236}">
                <a16:creationId xmlns:a16="http://schemas.microsoft.com/office/drawing/2014/main" id="{66F9AF03-D5D8-904E-A5B3-0EC68959FCEB}"/>
              </a:ext>
            </a:extLst>
          </p:cNvPr>
          <p:cNvGraphicFramePr>
            <a:graphicFrameLocks noGrp="1"/>
          </p:cNvGraphicFramePr>
          <p:nvPr>
            <p:extLst>
              <p:ext uri="{D42A27DB-BD31-4B8C-83A1-F6EECF244321}">
                <p14:modId xmlns:p14="http://schemas.microsoft.com/office/powerpoint/2010/main" val="317066833"/>
              </p:ext>
            </p:extLst>
          </p:nvPr>
        </p:nvGraphicFramePr>
        <p:xfrm>
          <a:off x="770563" y="1969346"/>
          <a:ext cx="9852916" cy="839630"/>
        </p:xfrm>
        <a:graphic>
          <a:graphicData uri="http://schemas.openxmlformats.org/drawingml/2006/table">
            <a:tbl>
              <a:tblPr/>
              <a:tblGrid>
                <a:gridCol w="985292">
                  <a:extLst>
                    <a:ext uri="{9D8B030D-6E8A-4147-A177-3AD203B41FA5}">
                      <a16:colId xmlns:a16="http://schemas.microsoft.com/office/drawing/2014/main" val="253792950"/>
                    </a:ext>
                  </a:extLst>
                </a:gridCol>
                <a:gridCol w="1110635">
                  <a:extLst>
                    <a:ext uri="{9D8B030D-6E8A-4147-A177-3AD203B41FA5}">
                      <a16:colId xmlns:a16="http://schemas.microsoft.com/office/drawing/2014/main" val="1966472571"/>
                    </a:ext>
                  </a:extLst>
                </a:gridCol>
                <a:gridCol w="1845238">
                  <a:extLst>
                    <a:ext uri="{9D8B030D-6E8A-4147-A177-3AD203B41FA5}">
                      <a16:colId xmlns:a16="http://schemas.microsoft.com/office/drawing/2014/main" val="3622367047"/>
                    </a:ext>
                  </a:extLst>
                </a:gridCol>
                <a:gridCol w="5911751">
                  <a:extLst>
                    <a:ext uri="{9D8B030D-6E8A-4147-A177-3AD203B41FA5}">
                      <a16:colId xmlns:a16="http://schemas.microsoft.com/office/drawing/2014/main" val="3609440368"/>
                    </a:ext>
                  </a:extLst>
                </a:gridCol>
              </a:tblGrid>
              <a:tr h="210700">
                <a:tc>
                  <a:txBody>
                    <a:bodyPr/>
                    <a:lstStyle/>
                    <a:p>
                      <a:r>
                        <a:rPr lang="en-US" sz="1400" b="1">
                          <a:solidFill>
                            <a:srgbClr val="000000"/>
                          </a:solidFill>
                          <a:effectLst/>
                          <a:latin typeface="Helvetica Neue" panose="02000503000000020004" pitchFamily="2" charset="0"/>
                        </a:rPr>
                        <a:t>Reference</a:t>
                      </a:r>
                      <a:endParaRPr lang="en-US" sz="140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tc>
                  <a:txBody>
                    <a:bodyPr/>
                    <a:lstStyle/>
                    <a:p>
                      <a:r>
                        <a:rPr lang="en-US" sz="1400" b="1" dirty="0" err="1">
                          <a:solidFill>
                            <a:srgbClr val="000000"/>
                          </a:solidFill>
                          <a:effectLst/>
                          <a:latin typeface="Helvetica Neue" panose="02000503000000020004" pitchFamily="2" charset="0"/>
                        </a:rPr>
                        <a:t>Tdoc</a:t>
                      </a:r>
                      <a:endParaRPr lang="en-US" sz="1400" dirty="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tc>
                  <a:txBody>
                    <a:bodyPr/>
                    <a:lstStyle/>
                    <a:p>
                      <a:r>
                        <a:rPr lang="en-US" sz="1400" b="1">
                          <a:solidFill>
                            <a:srgbClr val="000000"/>
                          </a:solidFill>
                          <a:effectLst/>
                          <a:latin typeface="Helvetica Neue" panose="02000503000000020004" pitchFamily="2" charset="0"/>
                        </a:rPr>
                        <a:t>Source</a:t>
                      </a:r>
                      <a:endParaRPr lang="en-US" sz="140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tc>
                  <a:txBody>
                    <a:bodyPr/>
                    <a:lstStyle/>
                    <a:p>
                      <a:r>
                        <a:rPr lang="en-US" sz="1400" b="1" dirty="0">
                          <a:solidFill>
                            <a:srgbClr val="000000"/>
                          </a:solidFill>
                          <a:effectLst/>
                          <a:latin typeface="Helvetica Neue" panose="02000503000000020004" pitchFamily="2" charset="0"/>
                        </a:rPr>
                        <a:t>Title</a:t>
                      </a:r>
                      <a:endParaRPr lang="en-US" sz="1400" dirty="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extLst>
                  <a:ext uri="{0D108BD9-81ED-4DB2-BD59-A6C34878D82A}">
                    <a16:rowId xmlns:a16="http://schemas.microsoft.com/office/drawing/2014/main" val="1908411304"/>
                  </a:ext>
                </a:extLst>
              </a:tr>
              <a:tr h="283931">
                <a:tc>
                  <a:txBody>
                    <a:bodyPr/>
                    <a:lstStyle/>
                    <a:p>
                      <a:r>
                        <a:rPr lang="en-US" sz="1400">
                          <a:solidFill>
                            <a:srgbClr val="000000"/>
                          </a:solidFill>
                          <a:effectLst/>
                          <a:latin typeface="Times" pitchFamily="2" charset="0"/>
                        </a:rPr>
                        <a:t>[1]</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b="0" i="0" kern="1200" dirty="0">
                          <a:solidFill>
                            <a:schemeClr val="tx1"/>
                          </a:solidFill>
                          <a:effectLst/>
                          <a:latin typeface="Times" pitchFamily="2" charset="0"/>
                          <a:ea typeface="+mn-ea"/>
                          <a:cs typeface="+mn-cs"/>
                          <a:hlinkClick r:id="rId2"/>
                        </a:rPr>
                        <a:t>R4-2014922</a:t>
                      </a:r>
                      <a:endParaRPr lang="en-US" sz="1400" dirty="0">
                        <a:effectLst/>
                        <a:latin typeface="Times" pitchFamily="2" charset="0"/>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dirty="0">
                          <a:effectLst/>
                        </a:rPr>
                        <a:t>Apple Inc.</a:t>
                      </a: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dirty="0">
                          <a:effectLst/>
                        </a:rPr>
                        <a:t>Band n262 testability</a:t>
                      </a: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0142271"/>
                  </a:ext>
                </a:extLst>
              </a:tr>
              <a:tr h="283931">
                <a:tc>
                  <a:txBody>
                    <a:bodyPr/>
                    <a:lstStyle/>
                    <a:p>
                      <a:r>
                        <a:rPr lang="en-US" sz="1400">
                          <a:solidFill>
                            <a:srgbClr val="000000"/>
                          </a:solidFill>
                          <a:effectLst/>
                          <a:latin typeface="Times" pitchFamily="2" charset="0"/>
                        </a:rPr>
                        <a:t>[2]</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b="0" i="0" kern="1200" dirty="0">
                          <a:solidFill>
                            <a:schemeClr val="tx1"/>
                          </a:solidFill>
                          <a:effectLst/>
                          <a:latin typeface="Times" pitchFamily="2" charset="0"/>
                          <a:ea typeface="+mn-ea"/>
                          <a:cs typeface="+mn-cs"/>
                          <a:hlinkClick r:id="rId3"/>
                        </a:rPr>
                        <a:t>R4-2016224</a:t>
                      </a:r>
                      <a:endParaRPr lang="en-US" sz="1400" dirty="0">
                        <a:effectLst/>
                        <a:latin typeface="Times" pitchFamily="2" charset="0"/>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dirty="0">
                          <a:effectLst/>
                        </a:rPr>
                        <a:t>vivo</a:t>
                      </a: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dirty="0">
                          <a:effectLst/>
                        </a:rPr>
                        <a:t>Discussion on Testability issue of 47GHz band</a:t>
                      </a: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4351623"/>
                  </a:ext>
                </a:extLst>
              </a:tr>
            </a:tbl>
          </a:graphicData>
        </a:graphic>
      </p:graphicFrame>
    </p:spTree>
    <p:extLst>
      <p:ext uri="{BB962C8B-B14F-4D97-AF65-F5344CB8AC3E}">
        <p14:creationId xmlns:p14="http://schemas.microsoft.com/office/powerpoint/2010/main" val="2427901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TotalTime>
  <Words>614</Words>
  <Application>Microsoft Macintosh PowerPoint</Application>
  <PresentationFormat>Widescreen</PresentationFormat>
  <Paragraphs>61</Paragraphs>
  <Slides>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等线</vt:lpstr>
      <vt:lpstr>Arial</vt:lpstr>
      <vt:lpstr>Calibri</vt:lpstr>
      <vt:lpstr>Calibri Light</vt:lpstr>
      <vt:lpstr>Helvetica Neue</vt:lpstr>
      <vt:lpstr>Times</vt:lpstr>
      <vt:lpstr>Times New Roman</vt:lpstr>
      <vt:lpstr>Office Theme</vt:lpstr>
      <vt:lpstr>PowerPoint Presentation</vt:lpstr>
      <vt:lpstr>Background</vt:lpstr>
      <vt:lpstr>WF1: Agreements on testability parameters</vt:lpstr>
      <vt:lpstr>WF2: Open issues related to permitted test methods</vt:lpstr>
      <vt:lpstr>WF3: Open issues related to methodology enhancements</vt:lpstr>
      <vt:lpstr>References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dc:creator>
  <cp:lastModifiedBy>Toliy Ioffe</cp:lastModifiedBy>
  <cp:revision>138</cp:revision>
  <dcterms:created xsi:type="dcterms:W3CDTF">2020-11-05T21:09:06Z</dcterms:created>
  <dcterms:modified xsi:type="dcterms:W3CDTF">2020-11-12T00:03:16Z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