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307" r:id="rId6"/>
    <p:sldId id="305" r:id="rId7"/>
    <p:sldId id="308" r:id="rId8"/>
    <p:sldId id="309" r:id="rId9"/>
  </p:sldIdLst>
  <p:sldSz cx="9144000" cy="6858000" type="screen4x3"/>
  <p:notesSz cx="6858000" cy="9144000"/>
  <p:custDataLst>
    <p:tags r:id="rId11"/>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ritsu" initials="AC" lastIdx="3" clrIdx="0"/>
  <p:cmAuthor id="1" name="Thorsten Hertel" initials="TH" lastIdx="3" clrIdx="1">
    <p:extLst/>
  </p:cmAuthor>
  <p:cmAuthor id="2" name="Ruixin Wang" initials="RW" lastIdx="4" clrIdx="2">
    <p:extLst/>
  </p:cmAuthor>
  <p:cmAuthor id="3" name="Thorsten Hertel (KEYS)" initials="TWH" lastIdx="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46" autoAdjust="0"/>
    <p:restoredTop sz="96527" autoAdjust="0"/>
  </p:normalViewPr>
  <p:slideViewPr>
    <p:cSldViewPr>
      <p:cViewPr varScale="1">
        <p:scale>
          <a:sx n="82" d="100"/>
          <a:sy n="82" d="100"/>
        </p:scale>
        <p:origin x="1651"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11/11/2020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1</a:t>
            </a:fld>
            <a:endParaRPr lang="en-US"/>
          </a:p>
        </p:txBody>
      </p:sp>
    </p:spTree>
    <p:extLst>
      <p:ext uri="{BB962C8B-B14F-4D97-AF65-F5344CB8AC3E}">
        <p14:creationId xmlns:p14="http://schemas.microsoft.com/office/powerpoint/2010/main" val="788997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2</a:t>
            </a:fld>
            <a:endParaRPr lang="en-US"/>
          </a:p>
        </p:txBody>
      </p:sp>
    </p:spTree>
    <p:extLst>
      <p:ext uri="{BB962C8B-B14F-4D97-AF65-F5344CB8AC3E}">
        <p14:creationId xmlns:p14="http://schemas.microsoft.com/office/powerpoint/2010/main" val="1204685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3</a:t>
            </a:fld>
            <a:endParaRPr lang="en-US"/>
          </a:p>
        </p:txBody>
      </p:sp>
    </p:spTree>
    <p:extLst>
      <p:ext uri="{BB962C8B-B14F-4D97-AF65-F5344CB8AC3E}">
        <p14:creationId xmlns:p14="http://schemas.microsoft.com/office/powerpoint/2010/main" val="1204685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4</a:t>
            </a:fld>
            <a:endParaRPr lang="en-US"/>
          </a:p>
        </p:txBody>
      </p:sp>
    </p:spTree>
    <p:extLst>
      <p:ext uri="{BB962C8B-B14F-4D97-AF65-F5344CB8AC3E}">
        <p14:creationId xmlns:p14="http://schemas.microsoft.com/office/powerpoint/2010/main" val="1512608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5</a:t>
            </a:fld>
            <a:endParaRPr lang="en-US"/>
          </a:p>
        </p:txBody>
      </p:sp>
    </p:spTree>
    <p:extLst>
      <p:ext uri="{BB962C8B-B14F-4D97-AF65-F5344CB8AC3E}">
        <p14:creationId xmlns:p14="http://schemas.microsoft.com/office/powerpoint/2010/main" val="3309497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C446A152-21A8-4B23-8938-264CDDD209BB}" type="datetimeFigureOut">
              <a:rPr lang="zh-CN" altLang="en-US"/>
              <a:pPr>
                <a:defRPr/>
              </a:pPr>
              <a:t>2020/11/11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CE1C953-3DEB-4085-8B36-F394993EF815}" type="datetimeFigureOut">
              <a:rPr lang="zh-CN" altLang="en-US"/>
              <a:pPr>
                <a:defRPr/>
              </a:pPr>
              <a:t>2020/11/11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76F0821-8D2E-4737-903C-74EFEFAAA750}" type="datetimeFigureOut">
              <a:rPr lang="zh-CN" altLang="en-US"/>
              <a:pPr>
                <a:defRPr/>
              </a:pPr>
              <a:t>2020/11/11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E03A3E-58EA-44D2-8968-B8B5B3FFFA99}" type="datetimeFigureOut">
              <a:rPr lang="zh-CN" altLang="en-US"/>
              <a:pPr>
                <a:defRPr/>
              </a:pPr>
              <a:t>2020/11/11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592667-A61F-4AAF-BFDD-198583104BFC}" type="datetimeFigureOut">
              <a:rPr lang="zh-CN" altLang="en-US"/>
              <a:pPr>
                <a:defRPr/>
              </a:pPr>
              <a:t>2020/11/11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01A9641-AAE3-4BF4-9ACB-29BF3E0989AA}" type="datetimeFigureOut">
              <a:rPr lang="zh-CN" altLang="en-US"/>
              <a:pPr>
                <a:defRPr/>
              </a:pPr>
              <a:t>2020/11/11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A556C25-E921-4EDA-ABD4-DC774CDC6C8D}" type="datetimeFigureOut">
              <a:rPr lang="zh-CN" altLang="en-US"/>
              <a:pPr>
                <a:defRPr/>
              </a:pPr>
              <a:t>2020/11/11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DD47461-D668-47BB-9E39-1448001554E4}" type="datetimeFigureOut">
              <a:rPr lang="zh-CN" altLang="en-US"/>
              <a:pPr>
                <a:defRPr/>
              </a:pPr>
              <a:t>2020/11/11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2A8C1A7-97FB-4A11-A61D-B1FAD2AD8D05}" type="datetimeFigureOut">
              <a:rPr lang="zh-CN" altLang="en-US"/>
              <a:pPr>
                <a:defRPr/>
              </a:pPr>
              <a:t>2020/11/11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0214A9-B979-4990-B8AC-694E305C1A35}" type="datetimeFigureOut">
              <a:rPr lang="zh-CN" altLang="en-US"/>
              <a:pPr>
                <a:defRPr/>
              </a:pPr>
              <a:t>2020/11/11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4234E9-F91C-4D0B-B850-E0D2F4973DBB}" type="datetimeFigureOut">
              <a:rPr lang="zh-CN" altLang="en-US"/>
              <a:pPr>
                <a:defRPr/>
              </a:pPr>
              <a:t>2020/11/11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DC626EF-4B5C-44C8-BAFF-AE4552E9086C}" type="datetimeFigureOut">
              <a:rPr lang="zh-CN" altLang="en-US"/>
              <a:pPr>
                <a:defRPr/>
              </a:pPr>
              <a:t>2020/11/11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91580" y="2376090"/>
            <a:ext cx="7560840" cy="1470025"/>
          </a:xfrm>
        </p:spPr>
        <p:txBody>
          <a:bodyPr/>
          <a:lstStyle/>
          <a:p>
            <a:pPr eaLnBrk="1" hangingPunct="1"/>
            <a:r>
              <a:rPr lang="en-US" altLang="zh-CN" sz="4000" b="1" dirty="0"/>
              <a:t>WF on extreme temperature conditions for all applicable FR2 UE RF test cases</a:t>
            </a:r>
            <a:endParaRPr lang="zh-CN" altLang="en-US" sz="4000" b="1" dirty="0"/>
          </a:p>
        </p:txBody>
      </p:sp>
      <p:sp>
        <p:nvSpPr>
          <p:cNvPr id="3075" name="副标题 2"/>
          <p:cNvSpPr>
            <a:spLocks noGrp="1"/>
          </p:cNvSpPr>
          <p:nvPr>
            <p:ph type="subTitle" idx="1"/>
          </p:nvPr>
        </p:nvSpPr>
        <p:spPr>
          <a:xfrm>
            <a:off x="1439304" y="4365104"/>
            <a:ext cx="6336704" cy="1752600"/>
          </a:xfrm>
        </p:spPr>
        <p:txBody>
          <a:bodyPr/>
          <a:lstStyle/>
          <a:p>
            <a:pPr eaLnBrk="1" hangingPunct="1"/>
            <a:r>
              <a:rPr lang="en-US" altLang="zh-CN" dirty="0">
                <a:solidFill>
                  <a:schemeClr val="tx1"/>
                </a:solidFill>
              </a:rPr>
              <a:t>vivo</a:t>
            </a:r>
            <a:endParaRPr lang="zh-CN" altLang="en-US" dirty="0">
              <a:solidFill>
                <a:schemeClr val="tx1"/>
              </a:solidFill>
            </a:endParaRPr>
          </a:p>
        </p:txBody>
      </p:sp>
      <p:sp>
        <p:nvSpPr>
          <p:cNvPr id="3076" name="TextBox 4"/>
          <p:cNvSpPr txBox="1">
            <a:spLocks noChangeArrowheads="1"/>
          </p:cNvSpPr>
          <p:nvPr/>
        </p:nvSpPr>
        <p:spPr bwMode="auto">
          <a:xfrm>
            <a:off x="250825" y="333375"/>
            <a:ext cx="87136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b="1" dirty="0"/>
              <a:t>3GPP TSG-RAN WG4 Meeting #97-e</a:t>
            </a:r>
            <a:r>
              <a:rPr lang="en-GB" altLang="zh-CN" sz="1800" b="1" dirty="0"/>
              <a:t>	                                                    R4-2017596</a:t>
            </a:r>
            <a:endParaRPr lang="zh-CN" altLang="zh-CN" sz="1800" dirty="0"/>
          </a:p>
          <a:p>
            <a:pPr eaLnBrk="1" hangingPunct="1">
              <a:spcBef>
                <a:spcPct val="0"/>
              </a:spcBef>
              <a:buFontTx/>
              <a:buNone/>
            </a:pPr>
            <a:r>
              <a:rPr lang="en-US" altLang="zh-CN" sz="1800" b="1" dirty="0"/>
              <a:t>Electronic Meeting, 2-13 Nov., 2020</a:t>
            </a:r>
          </a:p>
          <a:p>
            <a:pPr eaLnBrk="1" hangingPunct="1">
              <a:spcBef>
                <a:spcPct val="0"/>
              </a:spcBef>
              <a:buFontTx/>
              <a:buNone/>
            </a:pPr>
            <a:endParaRPr lang="en-US" altLang="zh-CN" sz="1800" b="1" dirty="0"/>
          </a:p>
          <a:p>
            <a:pPr eaLnBrk="1" hangingPunct="1">
              <a:spcBef>
                <a:spcPct val="0"/>
              </a:spcBef>
              <a:buFontTx/>
              <a:buNone/>
            </a:pPr>
            <a:r>
              <a:rPr lang="en-US" altLang="zh-CN" sz="1800" b="1" dirty="0"/>
              <a:t>Agenda item: 13.1</a:t>
            </a:r>
            <a:endParaRPr lang="zh-CN" altLang="zh-CN" sz="1800" b="1" dirty="0"/>
          </a:p>
          <a:p>
            <a:pPr eaLnBrk="1" hangingPunct="1">
              <a:spcBef>
                <a:spcPct val="0"/>
              </a:spcBef>
              <a:buNone/>
            </a:pPr>
            <a:r>
              <a:rPr lang="en-US" altLang="zh-CN" sz="1800" b="1" dirty="0"/>
              <a:t>Document for: Approval</a:t>
            </a:r>
            <a:endParaRPr lang="zh-CN" altLang="zh-CN" sz="1800" b="1" i="1" dirty="0"/>
          </a:p>
          <a:p>
            <a:pPr eaLnBrk="1" hangingPunct="1">
              <a:spcBef>
                <a:spcPct val="0"/>
              </a:spcBef>
              <a:buFontTx/>
              <a:buNone/>
            </a:pPr>
            <a:endParaRPr lang="zh-CN" altLang="en-US" sz="1800" dirty="0"/>
          </a:p>
        </p:txBody>
      </p:sp>
      <p:sp>
        <p:nvSpPr>
          <p:cNvPr id="3"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
        <p:nvSpPr>
          <p:cNvPr id="7" name="Title 1">
            <a:extLst>
              <a:ext uri="{FF2B5EF4-FFF2-40B4-BE49-F238E27FC236}">
                <a16:creationId xmlns:a16="http://schemas.microsoft.com/office/drawing/2014/main" id="{0DB9EC50-4A23-4ABF-AE53-9CFDAB16AA16}"/>
              </a:ext>
            </a:extLst>
          </p:cNvPr>
          <p:cNvSpPr txBox="1">
            <a:spLocks/>
          </p:cNvSpPr>
          <p:nvPr/>
        </p:nvSpPr>
        <p:spPr bwMode="auto">
          <a:xfrm>
            <a:off x="467544"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dirty="0"/>
              <a:t>Background</a:t>
            </a:r>
            <a:endParaRPr lang="en-GB" dirty="0"/>
          </a:p>
        </p:txBody>
      </p:sp>
      <p:sp>
        <p:nvSpPr>
          <p:cNvPr id="10" name="Content Placeholder 2">
            <a:extLst>
              <a:ext uri="{FF2B5EF4-FFF2-40B4-BE49-F238E27FC236}">
                <a16:creationId xmlns:a16="http://schemas.microsoft.com/office/drawing/2014/main" id="{0BA11D15-5E88-4E48-A3C0-7EF1731E78E9}"/>
              </a:ext>
            </a:extLst>
          </p:cNvPr>
          <p:cNvSpPr txBox="1">
            <a:spLocks/>
          </p:cNvSpPr>
          <p:nvPr/>
        </p:nvSpPr>
        <p:spPr bwMode="auto">
          <a:xfrm>
            <a:off x="467544" y="1253330"/>
            <a:ext cx="8136904" cy="5185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In 38.101-2, some requirements are clearly stated not applicable for ETC testing, including: </a:t>
            </a:r>
            <a:r>
              <a:rPr lang="en-US" sz="2400" i="1" dirty="0"/>
              <a:t>UE EIRP and EIS spherical coverage, Power control, EVM, and UE beam correspondence</a:t>
            </a:r>
            <a:r>
              <a:rPr lang="en-US" sz="2400" dirty="0"/>
              <a:t>, due to 3D scan is not supported under ETC system.</a:t>
            </a:r>
          </a:p>
          <a:p>
            <a:r>
              <a:rPr lang="en-GB" sz="2400" dirty="0"/>
              <a:t>In this enhanced test methods SI, supporting extreme temperature conditions for all applicable FR2 UE RF test cases is the final target.</a:t>
            </a:r>
            <a:endParaRPr lang="en-US" sz="2400" dirty="0"/>
          </a:p>
          <a:p>
            <a:pPr lvl="1"/>
            <a:endParaRPr lang="en-DE" sz="2000" dirty="0"/>
          </a:p>
        </p:txBody>
      </p:sp>
    </p:spTree>
    <p:custDataLst>
      <p:tags r:id="rId1"/>
    </p:custDataLst>
    <p:extLst>
      <p:ext uri="{BB962C8B-B14F-4D97-AF65-F5344CB8AC3E}">
        <p14:creationId xmlns:p14="http://schemas.microsoft.com/office/powerpoint/2010/main" val="2389813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Way Forward</a:t>
            </a:r>
            <a:endParaRPr lang="en-GB" dirty="0"/>
          </a:p>
        </p:txBody>
      </p:sp>
      <p:sp>
        <p:nvSpPr>
          <p:cNvPr id="3" name="Content Placeholder 2"/>
          <p:cNvSpPr>
            <a:spLocks noGrp="1"/>
          </p:cNvSpPr>
          <p:nvPr>
            <p:ph idx="1"/>
          </p:nvPr>
        </p:nvSpPr>
        <p:spPr>
          <a:xfrm>
            <a:off x="107504" y="1143000"/>
            <a:ext cx="8882543" cy="5814392"/>
          </a:xfrm>
          <a:noFill/>
        </p:spPr>
        <p:txBody>
          <a:bodyPr>
            <a:normAutofit/>
          </a:bodyPr>
          <a:lstStyle/>
          <a:p>
            <a:pPr lvl="1"/>
            <a:r>
              <a:rPr lang="en-US" altLang="zh-CN" sz="2400" dirty="0"/>
              <a:t>From testing system perspective, the supporting of 3D scan with extreme temperature condition is confirmed by at least one TE vendor. </a:t>
            </a:r>
          </a:p>
          <a:p>
            <a:pPr lvl="1"/>
            <a:r>
              <a:rPr lang="en-US" altLang="zh-CN" sz="2400" dirty="0"/>
              <a:t>RAN4 needs to further quantify and mitigate the impacts due to ETC 3D scan solution, and discuss how to treat some RF requirements applicability restrained to NTC. </a:t>
            </a:r>
          </a:p>
          <a:p>
            <a:pPr lvl="1"/>
            <a:r>
              <a:rPr lang="en-US" altLang="zh-CN" sz="2400" dirty="0"/>
              <a:t>The impacts on requirements, measurement uncertainty and testing time should be quantified in RAN4</a:t>
            </a:r>
          </a:p>
          <a:p>
            <a:pPr lvl="2"/>
            <a:r>
              <a:rPr lang="en-US" altLang="zh-CN" sz="1800" dirty="0"/>
              <a:t>RAN4 to calculate the EIRP shift of each point induced by thermal effect during the 3D scan, and the deviation should be considered as one of the aspects for test tolerance  </a:t>
            </a:r>
          </a:p>
          <a:p>
            <a:pPr lvl="2"/>
            <a:r>
              <a:rPr lang="en-US" altLang="zh-CN" sz="1800" dirty="0"/>
              <a:t>Perform simulation to calculate the impacts of temperature on FR2 beamforming, and </a:t>
            </a:r>
            <a:r>
              <a:rPr lang="en-US" altLang="zh-CN" sz="1800" dirty="0" err="1"/>
              <a:t>analyse</a:t>
            </a:r>
            <a:r>
              <a:rPr lang="en-US" altLang="zh-CN" sz="1800" dirty="0"/>
              <a:t> the performance difference under 3D scan (spherical coverage and TRP) with ETC and NTC</a:t>
            </a:r>
          </a:p>
          <a:p>
            <a:pPr lvl="2"/>
            <a:r>
              <a:rPr lang="en-US" altLang="zh-CN" sz="1800" dirty="0"/>
              <a:t>Identify new MU elements related to ETC testing, and test tolerance of [x] dB is required to address the measurement impact under ETC</a:t>
            </a: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728287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US" dirty="0"/>
              <a:t>Simulation assumption for ETC</a:t>
            </a:r>
            <a:endParaRPr lang="en-GB" dirty="0"/>
          </a:p>
        </p:txBody>
      </p:sp>
      <p:sp>
        <p:nvSpPr>
          <p:cNvPr id="3" name="Content Placeholder 2"/>
          <p:cNvSpPr>
            <a:spLocks noGrp="1"/>
          </p:cNvSpPr>
          <p:nvPr>
            <p:ph idx="1"/>
          </p:nvPr>
        </p:nvSpPr>
        <p:spPr>
          <a:xfrm>
            <a:off x="107504" y="1143000"/>
            <a:ext cx="8882543" cy="5814392"/>
          </a:xfrm>
          <a:noFill/>
        </p:spPr>
        <p:txBody>
          <a:bodyPr>
            <a:normAutofit/>
          </a:bodyPr>
          <a:lstStyle/>
          <a:p>
            <a:pPr lvl="1"/>
            <a:r>
              <a:rPr lang="en-US" altLang="zh-CN" sz="2400" dirty="0"/>
              <a:t>Details of test methods enhancement need to be further discussed.</a:t>
            </a:r>
          </a:p>
          <a:p>
            <a:pPr lvl="1"/>
            <a:r>
              <a:rPr lang="en-US" altLang="zh-CN" sz="2400" dirty="0"/>
              <a:t>The basic UE assumption in [</a:t>
            </a:r>
            <a:r>
              <a:rPr lang="en-GB" altLang="zh-CN" sz="2400" dirty="0"/>
              <a:t>R4-1902684</a:t>
            </a:r>
            <a:r>
              <a:rPr lang="en-US" altLang="zh-CN" sz="2400" dirty="0"/>
              <a:t>] for Spherical coverage can be reused for extreme temperature condition simulation to identify the impacts on UE performance</a:t>
            </a:r>
          </a:p>
          <a:p>
            <a:pPr lvl="2"/>
            <a:r>
              <a:rPr lang="en-US" altLang="zh-CN" sz="2000" dirty="0"/>
              <a:t>LNA noise figure, magnitude error, phase shifter, and RSRP error would be aspects can be considered</a:t>
            </a: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3028452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pPr algn="l"/>
            <a:r>
              <a:rPr lang="en-US" dirty="0"/>
              <a:t>Reference</a:t>
            </a:r>
            <a:endParaRPr lang="en-GB" dirty="0"/>
          </a:p>
        </p:txBody>
      </p:sp>
      <p:sp>
        <p:nvSpPr>
          <p:cNvPr id="3" name="Content Placeholder 2"/>
          <p:cNvSpPr>
            <a:spLocks noGrp="1"/>
          </p:cNvSpPr>
          <p:nvPr>
            <p:ph idx="1"/>
          </p:nvPr>
        </p:nvSpPr>
        <p:spPr>
          <a:xfrm>
            <a:off x="107504" y="1097360"/>
            <a:ext cx="8882543" cy="5760640"/>
          </a:xfrm>
          <a:noFill/>
        </p:spPr>
        <p:txBody>
          <a:bodyPr>
            <a:normAutofit/>
          </a:bodyPr>
          <a:lstStyle/>
          <a:p>
            <a:pPr marL="457200" lvl="1" indent="0" fontAlgn="auto" hangingPunct="1">
              <a:buNone/>
            </a:pPr>
            <a:r>
              <a:rPr lang="en-US" altLang="zh-CN" sz="2400" dirty="0">
                <a:cs typeface="Times New Roman" panose="02020603050405020304" pitchFamily="18" charset="0"/>
              </a:rPr>
              <a:t>[1] </a:t>
            </a:r>
            <a:r>
              <a:rPr lang="en-GB" sz="2400" dirty="0">
                <a:cs typeface="Times New Roman" panose="02020603050405020304" pitchFamily="18" charset="0"/>
              </a:rPr>
              <a:t>R4-2016214</a:t>
            </a:r>
            <a:r>
              <a:rPr lang="en-US" altLang="zh-CN" sz="2400" dirty="0">
                <a:cs typeface="Times New Roman" panose="02020603050405020304" pitchFamily="18" charset="0"/>
              </a:rPr>
              <a:t>, “</a:t>
            </a:r>
            <a:r>
              <a:rPr lang="en-GB" sz="2400" dirty="0">
                <a:cs typeface="Times New Roman" panose="02020603050405020304" pitchFamily="18" charset="0"/>
              </a:rPr>
              <a:t>On extreme temperature condition testing</a:t>
            </a:r>
            <a:r>
              <a:rPr lang="en-US" altLang="zh-CN" sz="2400" dirty="0">
                <a:cs typeface="Times New Roman" panose="02020603050405020304" pitchFamily="18" charset="0"/>
              </a:rPr>
              <a:t>”, Keysight, </a:t>
            </a:r>
            <a:r>
              <a:rPr lang="en-GB" sz="2400" dirty="0">
                <a:cs typeface="Times New Roman" panose="02020603050405020304" pitchFamily="18" charset="0"/>
              </a:rPr>
              <a:t>RAN4#97-e, Nov., 2020</a:t>
            </a:r>
          </a:p>
          <a:p>
            <a:pPr marL="457200" lvl="1" indent="0" fontAlgn="auto" hangingPunct="1">
              <a:buNone/>
            </a:pPr>
            <a:r>
              <a:rPr lang="en-GB" sz="2400" dirty="0">
                <a:cs typeface="Times New Roman" panose="02020603050405020304" pitchFamily="18" charset="0"/>
              </a:rPr>
              <a:t>[2] R4-2016223, “Views on FR2 extreme condition testing”, vivo, RAN4#97-e, Nov., 2020</a:t>
            </a:r>
          </a:p>
          <a:p>
            <a:pPr marL="457200" lvl="1" indent="0" fontAlgn="auto" hangingPunct="1">
              <a:buNone/>
            </a:pPr>
            <a:r>
              <a:rPr lang="en-GB" sz="2400" dirty="0">
                <a:cs typeface="Times New Roman" panose="02020603050405020304" pitchFamily="18" charset="0"/>
              </a:rPr>
              <a:t>[3] R4-1902684, “</a:t>
            </a:r>
            <a:r>
              <a:rPr lang="en-US" sz="2400" dirty="0">
                <a:cs typeface="Times New Roman" panose="02020603050405020304" pitchFamily="18" charset="0"/>
              </a:rPr>
              <a:t>WF on simulation assumptions for BC tolerance requirements</a:t>
            </a:r>
            <a:r>
              <a:rPr lang="en-GB" sz="2400" dirty="0">
                <a:cs typeface="Times New Roman" panose="02020603050405020304" pitchFamily="18" charset="0"/>
              </a:rPr>
              <a:t>”, LG Electronics</a:t>
            </a:r>
            <a:r>
              <a:rPr lang="en-US" sz="2400" dirty="0">
                <a:cs typeface="Times New Roman" panose="02020603050405020304" pitchFamily="18" charset="0"/>
              </a:rPr>
              <a:t>, </a:t>
            </a:r>
            <a:r>
              <a:rPr lang="en-GB" sz="2400" dirty="0">
                <a:cs typeface="Times New Roman" panose="02020603050405020304" pitchFamily="18" charset="0"/>
              </a:rPr>
              <a:t>RAN4#90, Feb., 2019</a:t>
            </a:r>
          </a:p>
          <a:p>
            <a:pPr marL="457200" lvl="1" indent="0" fontAlgn="auto" hangingPunct="1">
              <a:buNone/>
            </a:pPr>
            <a:r>
              <a:rPr lang="en-US" sz="2400" dirty="0">
                <a:cs typeface="Times New Roman" panose="02020603050405020304" pitchFamily="18" charset="0"/>
              </a:rPr>
              <a:t>[4] R4-2017429, Email discussion summary for [97e][331] FR2_enhTestMethods, Moderator(</a:t>
            </a:r>
            <a:r>
              <a:rPr lang="en-US" altLang="zh-CN" sz="2400" dirty="0">
                <a:cs typeface="Times New Roman" panose="02020603050405020304" pitchFamily="18" charset="0"/>
              </a:rPr>
              <a:t>Apple</a:t>
            </a:r>
            <a:r>
              <a:rPr lang="en-US" sz="2400" dirty="0">
                <a:cs typeface="Times New Roman" panose="02020603050405020304" pitchFamily="18" charset="0"/>
              </a:rPr>
              <a:t>)</a:t>
            </a:r>
          </a:p>
          <a:p>
            <a:pPr marL="457200" lvl="1" indent="0" fontAlgn="auto" hangingPunct="1">
              <a:buNone/>
            </a:pPr>
            <a:endParaRPr lang="en-US" altLang="zh-CN" sz="2200"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8544975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2" ma:contentTypeDescription="Create a new document." ma:contentTypeScope="" ma:versionID="28f9cf7ff0947e6ff336ed57262b94f6">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3e074cbbecf9664a3b9bd27592852fad"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6E5432-22C9-4DE3-B7FA-038EA267B234}">
  <ds:schemaRefs>
    <ds:schemaRef ds:uri="http://purl.org/dc/elements/1.1/"/>
    <ds:schemaRef ds:uri="http://schemas.microsoft.com/office/2006/metadata/properties"/>
    <ds:schemaRef ds:uri="http://schemas.microsoft.com/office/2006/documentManagement/types"/>
    <ds:schemaRef ds:uri="http://purl.org/dc/dcmitype/"/>
    <ds:schemaRef ds:uri="http://schemas.microsoft.com/office/infopath/2007/PartnerControls"/>
    <ds:schemaRef ds:uri="bdd78157-346c-4767-bfdd-352789a5c5f1"/>
    <ds:schemaRef ds:uri="http://www.w3.org/XML/1998/namespace"/>
    <ds:schemaRef ds:uri="http://schemas.openxmlformats.org/package/2006/metadata/core-properties"/>
    <ds:schemaRef ds:uri="878f5c59-aec9-459c-acf8-8cf941473193"/>
    <ds:schemaRef ds:uri="http://purl.org/dc/terms/"/>
  </ds:schemaRefs>
</ds:datastoreItem>
</file>

<file path=customXml/itemProps2.xml><?xml version="1.0" encoding="utf-8"?>
<ds:datastoreItem xmlns:ds="http://schemas.openxmlformats.org/officeDocument/2006/customXml" ds:itemID="{72BAB1D7-0253-4579-8856-F8B17F9D2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EC46D2F-2B5C-4945-B9A0-8F53F9D5C4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3178</TotalTime>
  <Words>414</Words>
  <Application>Microsoft Office PowerPoint</Application>
  <PresentationFormat>全屏显示(4:3)</PresentationFormat>
  <Paragraphs>31</Paragraphs>
  <Slides>5</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ＭＳ Ｐゴシック</vt:lpstr>
      <vt:lpstr>宋体</vt:lpstr>
      <vt:lpstr>Arial</vt:lpstr>
      <vt:lpstr>Calibri</vt:lpstr>
      <vt:lpstr>Times New Roman</vt:lpstr>
      <vt:lpstr>Office 主题</vt:lpstr>
      <vt:lpstr>WF on extreme temperature conditions for all applicable FR2 UE RF test cases</vt:lpstr>
      <vt:lpstr>PowerPoint 演示文稿</vt:lpstr>
      <vt:lpstr>Way Forward</vt:lpstr>
      <vt:lpstr>Simulation assumption for ETC</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dc:title>
  <dc:creator>Ruixin Wang（CATR）</dc:creator>
  <cp:keywords>CTPClassification=CTP_PUBLIC:VisualMarkings=</cp:keywords>
  <cp:lastModifiedBy>Ruixin Wang (vivo)</cp:lastModifiedBy>
  <cp:revision>1071</cp:revision>
  <dcterms:created xsi:type="dcterms:W3CDTF">2016-04-12T20:58:18Z</dcterms:created>
  <dcterms:modified xsi:type="dcterms:W3CDTF">2020-11-11T12:47:50Z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(3)DLo9HkvC3yY/Xy8r03PqJp9TX88XxETegBF9ewcX5jPQtbYUbRtHsCX7h/BCuCUtIEIZ0iPe
0LMW/oV7eAPGqTTYi6ddNaF6clMTU/HlAc/fHHy7XOTgVhBZTEUJxohQTLzhanWXhu2WCf8x
qmOeNVSimdcIybobjArl3LxYVXTyLMZZUq/rYsMIsWvCujsBKk45MWyfZ6/tc/XM30n/yZBo
aizk8TlCdSzRGisPI7</vt:lpwstr>
  </property>
  <property fmtid="{D5CDD505-2E9C-101B-9397-08002B2CF9AE}" pid="3" name="_2015_ms_pID_7253431">
    <vt:lpwstr>RP7bxxUd00Cblz5xBlm4xnRLyH6mjuLJVfOxwd9rzff1l0B6JM8Geu
gAwSdpi8tbNxmROQcYseKdGlB44hI2/JZmdIDlw/jBhaVqixsZ7C7e2fEABtJLRcrW2Mw8vA
zhQ2PbnAd6jmUkjQ2VOT6nEZksQC90wKEQCjzWvx1549EWlHBnpw6SBKRVhGcTTZL+ZsXFad
PPqFWT3i09fimpuZT3LG1f7/QtBh0IWpWAl3</vt:lpwstr>
  </property>
  <property fmtid="{D5CDD505-2E9C-101B-9397-08002B2CF9AE}" pid="4" name="_2015_ms_pID_7253432">
    <vt:lpwstr>UCnXK11tINg2/enhd63zDopqkKr4je24vhQZ
FENOiF9z3D5E48p3E3faj6j+BaZ2pktVmOkHLaS/nqAVuFEulc5k6FxkM0gHR8gjT/Elz5I5
Y+cv2eJ2pyasjOkg5K+mGg==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y fmtid="{D5CDD505-2E9C-101B-9397-08002B2CF9AE}" pid="9" name="TitusGUID">
    <vt:lpwstr>7ae9abdc-947a-4699-bc5a-913cc8dc90e2</vt:lpwstr>
  </property>
  <property fmtid="{D5CDD505-2E9C-101B-9397-08002B2CF9AE}" pid="10" name="CTP_TimeStamp">
    <vt:lpwstr>2016-11-19 00:27:52Z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CTP_PUBLIC</vt:lpwstr>
  </property>
  <property fmtid="{D5CDD505-2E9C-101B-9397-08002B2CF9AE}" pid="15" name="RS_Classification">
    <vt:lpwstr>UNRESTRICTED</vt:lpwstr>
  </property>
  <property fmtid="{D5CDD505-2E9C-101B-9397-08002B2CF9AE}" pid="16" name="RS_ClassificationID">
    <vt:i4>0</vt:i4>
  </property>
  <property fmtid="{D5CDD505-2E9C-101B-9397-08002B2CF9AE}" pid="17" name="ContentTypeId">
    <vt:lpwstr>0x01010017CD74E91CD4AF408185E1FC416F4AC4</vt:lpwstr>
  </property>
  <property fmtid="{D5CDD505-2E9C-101B-9397-08002B2CF9AE}" pid="18" name="NSCPROP_SA">
    <vt:lpwstr>D:\RAN4 Meeting Doc\RAN4_95e\draft  WF on FR2 MIMO OTA v1.pptx</vt:lpwstr>
  </property>
</Properties>
</file>