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93" r:id="rId3"/>
    <p:sldId id="318" r:id="rId4"/>
    <p:sldId id="311" r:id="rId5"/>
    <p:sldId id="300" r:id="rId6"/>
    <p:sldId id="308" r:id="rId7"/>
    <p:sldId id="317" r:id="rId8"/>
    <p:sldId id="319" r:id="rId9"/>
    <p:sldId id="322" r:id="rId10"/>
    <p:sldId id="323" r:id="rId11"/>
    <p:sldId id="320" r:id="rId1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293"/>
            <p14:sldId id="318"/>
          </p14:sldIdLst>
        </p14:section>
        <p14:section name="Type II requirements" id="{9741519E-F6E5-4C96-8235-EDCCD7C0E1DD}">
          <p14:sldIdLst>
            <p14:sldId id="311"/>
            <p14:sldId id="300"/>
            <p14:sldId id="308"/>
            <p14:sldId id="317"/>
            <p14:sldId id="319"/>
            <p14:sldId id="322"/>
            <p14:sldId id="323"/>
            <p14:sldId id="3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bian Huss" initials="FH" lastIdx="1" clrIdx="0">
    <p:extLst>
      <p:ext uri="{19B8F6BF-5375-455C-9EA6-DF929625EA0E}">
        <p15:presenceInfo xmlns:p15="http://schemas.microsoft.com/office/powerpoint/2012/main" userId="Fabian Hus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DCA02A-962F-46FF-9E94-7931C094F050}" v="1" dt="2020-11-11T22:15:50.3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68" autoAdjust="0"/>
    <p:restoredTop sz="82742" autoAdjust="0"/>
  </p:normalViewPr>
  <p:slideViewPr>
    <p:cSldViewPr>
      <p:cViewPr varScale="1">
        <p:scale>
          <a:sx n="114" d="100"/>
          <a:sy n="114" d="100"/>
        </p:scale>
        <p:origin x="198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paolo Vallese" userId="9d40751d-2970-4d75-8980-49e71b4b16e9" providerId="ADAL" clId="{79DCA02A-962F-46FF-9E94-7931C094F050}"/>
    <pc:docChg chg="custSel modSld">
      <pc:chgData name="Pierpaolo Vallese" userId="9d40751d-2970-4d75-8980-49e71b4b16e9" providerId="ADAL" clId="{79DCA02A-962F-46FF-9E94-7931C094F050}" dt="2020-11-11T22:17:04.441" v="69" actId="13926"/>
      <pc:docMkLst>
        <pc:docMk/>
      </pc:docMkLst>
      <pc:sldChg chg="modSp">
        <pc:chgData name="Pierpaolo Vallese" userId="9d40751d-2970-4d75-8980-49e71b4b16e9" providerId="ADAL" clId="{79DCA02A-962F-46FF-9E94-7931C094F050}" dt="2020-11-11T22:17:04.441" v="69" actId="13926"/>
        <pc:sldMkLst>
          <pc:docMk/>
          <pc:sldMk cId="1224842686" sldId="319"/>
        </pc:sldMkLst>
        <pc:spChg chg="mod">
          <ac:chgData name="Pierpaolo Vallese" userId="9d40751d-2970-4d75-8980-49e71b4b16e9" providerId="ADAL" clId="{79DCA02A-962F-46FF-9E94-7931C094F050}" dt="2020-11-11T22:17:04.441" v="69" actId="13926"/>
          <ac:spMkLst>
            <pc:docMk/>
            <pc:sldMk cId="1224842686" sldId="319"/>
            <ac:spMk id="3" creationId="{C5C7312E-0BE5-43CD-A26F-CF0586620D2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/>
              <a:t>Way forward on PMI reporting requirements for Tx ports larger than 8 and up to 32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077072"/>
            <a:ext cx="6400800" cy="1561728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Ericsson, Samsung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5309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#97e 	</a:t>
            </a:r>
          </a:p>
          <a:p>
            <a:r>
              <a:rPr lang="en-US" b="1" dirty="0"/>
              <a:t>Electronic Meeting Nov 2</a:t>
            </a:r>
            <a:r>
              <a:rPr lang="en-US" b="1" baseline="30000" dirty="0"/>
              <a:t>nd</a:t>
            </a:r>
            <a:r>
              <a:rPr lang="en-US" b="1" dirty="0"/>
              <a:t> –  Nov 13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r>
              <a:rPr lang="en-US" b="1" dirty="0"/>
              <a:t>Agenda item: 7.16.1.2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R4-2017562    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Test metric for using random PMI 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Take the test metric with TP ratio of following Type II PMI/random Type II PMI as test metric for Rel-15 Type II codebook requirement if there is performance difference with the following feasibility checking with TP ratio 1a and TP ratio 1b metric as</a:t>
            </a:r>
          </a:p>
          <a:p>
            <a:pPr lvl="1"/>
            <a:r>
              <a:rPr lang="en-US" altLang="zh-CN" sz="2200" dirty="0">
                <a:solidFill>
                  <a:prstClr val="black"/>
                </a:solidFill>
              </a:rPr>
              <a:t>TP ratio 1a: following Type II PMI/random Type II PMI</a:t>
            </a:r>
          </a:p>
          <a:p>
            <a:pPr lvl="1"/>
            <a:r>
              <a:rPr lang="en-US" altLang="zh-CN" sz="2200" dirty="0">
                <a:solidFill>
                  <a:prstClr val="black"/>
                </a:solidFill>
              </a:rPr>
              <a:t>TP ratio 1b: following Type I PMI/random Type II PMI</a:t>
            </a:r>
          </a:p>
          <a:p>
            <a:pPr lvl="0"/>
            <a:r>
              <a:rPr lang="en-US" altLang="zh-CN" dirty="0"/>
              <a:t>Check whether the test metric with following Type II PMI/following Type I is feasible for optional UE features.</a:t>
            </a:r>
            <a:endParaRPr lang="en-US" altLang="zh-CN" sz="2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0433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9C9E6-DC1A-487E-AEB7-8144138FC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For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005EB-40DA-49E6-9A36-ADCF5F8D02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(Custom) Low correlation: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5DECDA48-00E7-495F-B38B-9B7242D176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335412"/>
              </p:ext>
            </p:extLst>
          </p:nvPr>
        </p:nvGraphicFramePr>
        <p:xfrm>
          <a:off x="1524000" y="3068960"/>
          <a:ext cx="6096000" cy="12121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416461588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47273423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55699478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12146895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550432908"/>
                    </a:ext>
                  </a:extLst>
                </a:gridCol>
              </a:tblGrid>
              <a:tr h="57209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Correlation Model</a:t>
                      </a:r>
                      <a:endParaRPr lang="sv-SE" sz="12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</a:t>
                      </a:r>
                      <a:r>
                        <a:rPr lang="en-GB" sz="1200" baseline="-2500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sv-SE" sz="12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</a:t>
                      </a:r>
                      <a:r>
                        <a:rPr lang="en-GB" sz="1200" baseline="-2500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sv-SE" sz="12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</a:t>
                      </a:r>
                      <a:endParaRPr lang="sv-SE" sz="12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200" dirty="0">
                          <a:latin typeface="+mn-lt"/>
                        </a:rPr>
                        <a:t>γ</a:t>
                      </a:r>
                      <a:endParaRPr lang="sv-SE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419586"/>
                  </a:ext>
                </a:extLst>
              </a:tr>
              <a:tr h="580037">
                <a:tc>
                  <a:txBody>
                    <a:bodyPr/>
                    <a:lstStyle/>
                    <a:p>
                      <a:r>
                        <a:rPr lang="sv-SE" dirty="0"/>
                        <a:t>Custom correlation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0.05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0.05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0.05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0.95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1181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3104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F88AD-D1E2-44FD-978F-A7DB9C475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Timeline of previous 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4261A-F6F2-4424-8536-456E25167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sv-SE" dirty="0"/>
              <a:t>#92</a:t>
            </a:r>
          </a:p>
          <a:p>
            <a:pPr lvl="1"/>
            <a:r>
              <a:rPr lang="sv-SE" dirty="0"/>
              <a:t> WF: R4-1910017</a:t>
            </a:r>
          </a:p>
          <a:p>
            <a:r>
              <a:rPr lang="sv-SE" dirty="0"/>
              <a:t>#92bis </a:t>
            </a:r>
          </a:p>
          <a:p>
            <a:pPr lvl="1"/>
            <a:r>
              <a:rPr lang="sv-SE" dirty="0"/>
              <a:t>WF: </a:t>
            </a:r>
            <a:r>
              <a:rPr lang="en-US" altLang="ja-JP" dirty="0"/>
              <a:t>R4-1912834</a:t>
            </a:r>
          </a:p>
          <a:p>
            <a:pPr lvl="1"/>
            <a:r>
              <a:rPr lang="en-US" dirty="0"/>
              <a:t>simulation assumptions:</a:t>
            </a:r>
            <a:r>
              <a:rPr lang="sv-SE" dirty="0"/>
              <a:t> R4-1912811</a:t>
            </a:r>
          </a:p>
          <a:p>
            <a:r>
              <a:rPr lang="sv-SE" dirty="0"/>
              <a:t>#93</a:t>
            </a:r>
          </a:p>
          <a:p>
            <a:pPr lvl="1"/>
            <a:r>
              <a:rPr lang="sv-SE" dirty="0"/>
              <a:t>WF: R4-1915858</a:t>
            </a:r>
          </a:p>
          <a:p>
            <a:pPr lvl="1"/>
            <a:r>
              <a:rPr lang="sv-SE" dirty="0"/>
              <a:t>Simulation assumptions: R4-1915859</a:t>
            </a:r>
          </a:p>
          <a:p>
            <a:r>
              <a:rPr lang="sv-SE" dirty="0"/>
              <a:t>#94e</a:t>
            </a:r>
          </a:p>
          <a:p>
            <a:pPr lvl="1"/>
            <a:r>
              <a:rPr lang="en-US" dirty="0"/>
              <a:t>WF: R4-2002393</a:t>
            </a:r>
          </a:p>
          <a:p>
            <a:pPr lvl="1"/>
            <a:r>
              <a:rPr lang="en-US" dirty="0"/>
              <a:t>Simulation assumptions: R4-2002394</a:t>
            </a:r>
          </a:p>
          <a:p>
            <a:r>
              <a:rPr lang="en-US" dirty="0"/>
              <a:t>#94e-Bis</a:t>
            </a:r>
          </a:p>
          <a:p>
            <a:pPr lvl="1"/>
            <a:r>
              <a:rPr lang="en-US" dirty="0"/>
              <a:t>WF: R4-2005549</a:t>
            </a:r>
          </a:p>
          <a:p>
            <a:pPr lvl="1"/>
            <a:r>
              <a:rPr lang="en-US" dirty="0"/>
              <a:t>Simulation assumptions: R4-2005550</a:t>
            </a:r>
          </a:p>
          <a:p>
            <a:r>
              <a:rPr lang="en-US" dirty="0"/>
              <a:t>#95e</a:t>
            </a:r>
          </a:p>
          <a:p>
            <a:pPr lvl="1"/>
            <a:r>
              <a:rPr lang="en-US" dirty="0"/>
              <a:t>WF: R4-2008846</a:t>
            </a:r>
          </a:p>
          <a:p>
            <a:pPr lvl="1"/>
            <a:r>
              <a:rPr lang="en-US" dirty="0"/>
              <a:t>Simulation assumptions: R4-2008847</a:t>
            </a:r>
          </a:p>
          <a:p>
            <a:r>
              <a:rPr lang="en-US" dirty="0"/>
              <a:t>#96e</a:t>
            </a:r>
          </a:p>
          <a:p>
            <a:pPr lvl="1"/>
            <a:r>
              <a:rPr lang="en-US" dirty="0"/>
              <a:t>WF: R4-2012762</a:t>
            </a:r>
          </a:p>
          <a:p>
            <a:pPr lvl="1"/>
            <a:r>
              <a:rPr lang="en-US" dirty="0"/>
              <a:t>Simulation assumptions: R4-2012765</a:t>
            </a:r>
          </a:p>
        </p:txBody>
      </p:sp>
    </p:spTree>
    <p:extLst>
      <p:ext uri="{BB962C8B-B14F-4D97-AF65-F5344CB8AC3E}">
        <p14:creationId xmlns:p14="http://schemas.microsoft.com/office/powerpoint/2010/main" val="3769008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F88AD-D1E2-44FD-978F-A7DB9C475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4261A-F6F2-4424-8536-456E25167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Detailed simulation assumptions:</a:t>
            </a:r>
          </a:p>
          <a:p>
            <a:pPr lvl="1"/>
            <a:r>
              <a:rPr lang="sv-SE" dirty="0"/>
              <a:t>R4-2017563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02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E5A3F-97A3-45B0-B458-2AEB9CB86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Type II test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E20BE-06E8-43B1-8D81-3EF5E191A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hangingPunct="0"/>
            <a:r>
              <a:rPr lang="en-GB" dirty="0"/>
              <a:t>Introduce Rel-15 Type II codebook requirements with SU-MIMO set-up under the condition that with proper test parameters, test metric/ test requirements and test procedure to ensure enough performance difference over than Type I i.e. UE which employ Type I reporting will fail in the test case</a:t>
            </a:r>
            <a:r>
              <a:rPr lang="en-GB" strike="sngStrike" dirty="0"/>
              <a:t> </a:t>
            </a:r>
            <a:endParaRPr lang="sv-SE" dirty="0"/>
          </a:p>
          <a:p>
            <a:pPr lvl="0"/>
            <a:r>
              <a:rPr lang="en-US" dirty="0"/>
              <a:t> Test metric : Further check results based on following candidate options during 2</a:t>
            </a:r>
            <a:r>
              <a:rPr lang="en-US" baseline="30000" dirty="0"/>
              <a:t>nd</a:t>
            </a:r>
            <a:r>
              <a:rPr lang="en-US" dirty="0"/>
              <a:t> round </a:t>
            </a:r>
            <a:endParaRPr lang="sv-SE" dirty="0"/>
          </a:p>
          <a:p>
            <a:pPr lvl="1"/>
            <a:r>
              <a:rPr lang="en-US" dirty="0"/>
              <a:t>Option 1: Following PMI/Random PMI</a:t>
            </a:r>
            <a:endParaRPr lang="sv-SE" dirty="0"/>
          </a:p>
          <a:p>
            <a:pPr lvl="1"/>
            <a:r>
              <a:rPr lang="en-US" dirty="0"/>
              <a:t>Option 2: Following with Type II codebook / following PMI with Type I codebook </a:t>
            </a:r>
          </a:p>
          <a:p>
            <a:pPr hangingPunct="0"/>
            <a:r>
              <a:rPr lang="en-GB" dirty="0"/>
              <a:t>Further study and define proper performance requirements if needed under MU-MIMO scenario in Rel-17 performance enhancement WI.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67463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35919-F419-4832-AB0F-A7FD6F7E7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Parameters for SU-MIMO Type II page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7312E-0BE5-43CD-A26F-CF0586620D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sv-SE" dirty="0"/>
              <a:t>Codebook construction</a:t>
            </a:r>
          </a:p>
          <a:p>
            <a:pPr lvl="1"/>
            <a:r>
              <a:rPr lang="sv-SE" dirty="0"/>
              <a:t>16Tx ports (N1,N2) = (4,2), (O1, O2) = (4,4)</a:t>
            </a:r>
            <a:r>
              <a:rPr lang="sv-SE" dirty="0">
                <a:highlight>
                  <a:srgbClr val="FFFF00"/>
                </a:highlight>
              </a:rPr>
              <a:t> </a:t>
            </a:r>
          </a:p>
          <a:p>
            <a:r>
              <a:rPr lang="sv-SE" dirty="0"/>
              <a:t>L (numberOfBeams)</a:t>
            </a:r>
          </a:p>
          <a:p>
            <a:pPr lvl="1"/>
            <a:r>
              <a:rPr lang="sv-SE" dirty="0"/>
              <a:t>2</a:t>
            </a:r>
          </a:p>
          <a:p>
            <a:r>
              <a:rPr lang="sv-SE" dirty="0"/>
              <a:t>N</a:t>
            </a:r>
            <a:r>
              <a:rPr lang="sv-SE" baseline="-25000" dirty="0"/>
              <a:t>psk </a:t>
            </a:r>
            <a:r>
              <a:rPr lang="sv-SE" dirty="0"/>
              <a:t>(phaseAlphabetSize)</a:t>
            </a:r>
            <a:endParaRPr lang="sv-SE" baseline="-25000" dirty="0"/>
          </a:p>
          <a:p>
            <a:pPr lvl="1"/>
            <a:r>
              <a:rPr lang="sv-SE" dirty="0"/>
              <a:t>8</a:t>
            </a:r>
          </a:p>
          <a:p>
            <a:r>
              <a:rPr lang="sv-SE" dirty="0"/>
              <a:t>SubbandAmplitude</a:t>
            </a:r>
          </a:p>
          <a:p>
            <a:pPr lvl="1"/>
            <a:r>
              <a:rPr lang="sv-SE" dirty="0"/>
              <a:t>True</a:t>
            </a:r>
          </a:p>
          <a:p>
            <a:r>
              <a:rPr lang="sv-SE" dirty="0"/>
              <a:t>PMI-FormatIndicator</a:t>
            </a:r>
          </a:p>
          <a:p>
            <a:pPr lvl="1"/>
            <a:r>
              <a:rPr lang="sv-SE" dirty="0"/>
              <a:t>Subband</a:t>
            </a:r>
          </a:p>
          <a:p>
            <a:pPr lvl="0"/>
            <a:r>
              <a:rPr lang="en-GB" dirty="0"/>
              <a:t>Propagation condition</a:t>
            </a:r>
            <a:endParaRPr lang="sv-SE" dirty="0"/>
          </a:p>
          <a:p>
            <a:pPr lvl="1"/>
            <a:r>
              <a:rPr lang="en-GB" dirty="0"/>
              <a:t>TDLA30-5</a:t>
            </a:r>
            <a:endParaRPr lang="sv-SE" dirty="0"/>
          </a:p>
          <a:p>
            <a:pPr lvl="0"/>
            <a:r>
              <a:rPr lang="en-GB" dirty="0"/>
              <a:t>MIMO correlation</a:t>
            </a:r>
            <a:endParaRPr lang="sv-SE" dirty="0"/>
          </a:p>
          <a:p>
            <a:pPr lvl="1"/>
            <a:r>
              <a:rPr lang="en-GB" dirty="0"/>
              <a:t>XP Medium as Baseline</a:t>
            </a:r>
          </a:p>
          <a:p>
            <a:pPr lvl="1"/>
            <a:r>
              <a:rPr lang="en-US" dirty="0"/>
              <a:t>XP (custom) Low only can be considered if XP medium not workable</a:t>
            </a:r>
            <a:endParaRPr lang="sv-SE" dirty="0"/>
          </a:p>
          <a:p>
            <a:endParaRPr lang="sv-SE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endParaRPr 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929625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35919-F419-4832-AB0F-A7FD6F7E7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Parameters for SU-MIMO Type II page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7312E-0BE5-43CD-A26F-CF0586620D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400" dirty="0"/>
              <a:t>MCS and rank</a:t>
            </a:r>
          </a:p>
          <a:p>
            <a:pPr lvl="1"/>
            <a:r>
              <a:rPr lang="en-GB" sz="2000" dirty="0"/>
              <a:t>MCS 20, rank 2</a:t>
            </a:r>
            <a:endParaRPr lang="sv-SE" sz="2000" dirty="0"/>
          </a:p>
          <a:p>
            <a:pPr lvl="0"/>
            <a:r>
              <a:rPr lang="en-GB" sz="2400" dirty="0"/>
              <a:t>Beam steering model</a:t>
            </a:r>
            <a:endParaRPr lang="sv-SE" sz="2400" dirty="0"/>
          </a:p>
          <a:p>
            <a:pPr lvl="1"/>
            <a:r>
              <a:rPr lang="en-US" sz="2000" dirty="0"/>
              <a:t>For Rel-15 Type II codebook test:</a:t>
            </a:r>
          </a:p>
          <a:p>
            <a:pPr lvl="2"/>
            <a:r>
              <a:rPr lang="en-US" sz="1800" dirty="0"/>
              <a:t>Configure only two beams in beam steering model for Rel-15 Type II codebook test. </a:t>
            </a:r>
          </a:p>
          <a:p>
            <a:pPr lvl="1"/>
            <a:r>
              <a:rPr lang="en-US" sz="2000" dirty="0"/>
              <a:t>specifying beam steering model into specification:</a:t>
            </a:r>
          </a:p>
          <a:p>
            <a:pPr lvl="2"/>
            <a:r>
              <a:rPr lang="en-US" sz="1800" dirty="0"/>
              <a:t>Reuse the agreement from Rel-16 </a:t>
            </a:r>
            <a:r>
              <a:rPr lang="en-US" sz="1800" dirty="0" err="1"/>
              <a:t>eMIMO</a:t>
            </a:r>
            <a:r>
              <a:rPr lang="en-US" sz="1800" dirty="0"/>
              <a:t> </a:t>
            </a:r>
            <a:r>
              <a:rPr lang="en-US" sz="1800" dirty="0" err="1"/>
              <a:t>demod</a:t>
            </a:r>
            <a:r>
              <a:rPr lang="en-US" sz="1800" dirty="0"/>
              <a:t>.</a:t>
            </a:r>
          </a:p>
          <a:p>
            <a:r>
              <a:rPr lang="en-GB" altLang="zh-CN" sz="2400" dirty="0" err="1"/>
              <a:t>Subband</a:t>
            </a:r>
            <a:r>
              <a:rPr lang="en-GB" altLang="zh-CN" sz="2400" dirty="0"/>
              <a:t> size</a:t>
            </a:r>
            <a:endParaRPr lang="zh-CN" altLang="zh-CN" sz="2100" dirty="0"/>
          </a:p>
          <a:p>
            <a:pPr lvl="1"/>
            <a:r>
              <a:rPr lang="en-GB" altLang="zh-CN" sz="2100" dirty="0"/>
              <a:t>8 for FDD and 16 for TDD</a:t>
            </a:r>
            <a:endParaRPr lang="zh-CN" altLang="zh-CN" sz="2100" dirty="0"/>
          </a:p>
          <a:p>
            <a:endParaRPr lang="sv-SE" dirty="0">
              <a:highlight>
                <a:srgbClr val="FFFF00"/>
              </a:highlight>
            </a:endParaRPr>
          </a:p>
          <a:p>
            <a:endParaRPr lang="sv-SE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endParaRPr 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48764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35919-F419-4832-AB0F-A7FD6F7E7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Parameters for SU-MIMO Type II page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7312E-0BE5-43CD-A26F-CF0586620D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Implementation of Random type II PMI</a:t>
            </a:r>
          </a:p>
          <a:p>
            <a:pPr lvl="0"/>
            <a:r>
              <a:rPr lang="en-US" dirty="0"/>
              <a:t>Tentative agreement:</a:t>
            </a:r>
          </a:p>
          <a:p>
            <a:pPr lvl="0"/>
            <a:r>
              <a:rPr lang="en-US" dirty="0"/>
              <a:t>Use the following as baseline. Other proposals can be considered in the next meeting based on consensus.</a:t>
            </a:r>
          </a:p>
          <a:p>
            <a:pPr lvl="1"/>
            <a:r>
              <a:rPr lang="en-US" dirty="0"/>
              <a:t>For beam randomization</a:t>
            </a:r>
          </a:p>
          <a:p>
            <a:pPr marL="914400" lvl="2" indent="0">
              <a:buNone/>
            </a:pPr>
            <a:r>
              <a:rPr lang="en-US" dirty="0"/>
              <a:t>Option 2: Limit the set of possible beams to the possible beams under the configuration of following PMI, i.e., set L=2 for random PMI generation</a:t>
            </a:r>
          </a:p>
          <a:p>
            <a:pPr lvl="1"/>
            <a:r>
              <a:rPr lang="en-US" dirty="0"/>
              <a:t>Amplitude and phase coefficient randomization</a:t>
            </a:r>
          </a:p>
          <a:p>
            <a:pPr marL="914400" lvl="2" indent="0">
              <a:buNone/>
            </a:pPr>
            <a:r>
              <a:rPr lang="en-US" dirty="0"/>
              <a:t>Option 2B: Set the same NPSK, </a:t>
            </a:r>
            <a:r>
              <a:rPr lang="en-US" dirty="0" err="1"/>
              <a:t>subbandAmplitude</a:t>
            </a:r>
            <a:r>
              <a:rPr lang="en-US" dirty="0"/>
              <a:t> with the configuration for follow PMI for random PMI generation.</a:t>
            </a:r>
          </a:p>
        </p:txBody>
      </p:sp>
    </p:spTree>
    <p:extLst>
      <p:ext uri="{BB962C8B-B14F-4D97-AF65-F5344CB8AC3E}">
        <p14:creationId xmlns:p14="http://schemas.microsoft.com/office/powerpoint/2010/main" val="4124922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35919-F419-4832-AB0F-A7FD6F7E7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Parameters for SU-MIMO Type II page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7312E-0BE5-43CD-A26F-CF0586620D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SNR point for type II PMI</a:t>
            </a:r>
          </a:p>
          <a:p>
            <a:pPr lvl="1"/>
            <a:r>
              <a:rPr lang="en-US" dirty="0"/>
              <a:t>Option 1: SNR point that achieves 90% TP with follow type II PMI (baseline)</a:t>
            </a:r>
          </a:p>
          <a:p>
            <a:pPr lvl="1"/>
            <a:r>
              <a:rPr lang="en-US" dirty="0"/>
              <a:t>Option 2: SNR point that achieves 70% TP with follow type II PMI</a:t>
            </a:r>
          </a:p>
          <a:p>
            <a:r>
              <a:rPr lang="en-US" dirty="0"/>
              <a:t>Test metric for type II PMI</a:t>
            </a:r>
          </a:p>
          <a:p>
            <a:pPr lvl="1"/>
            <a:r>
              <a:rPr lang="en-US" dirty="0"/>
              <a:t>Option 1: TP ratio between following PMI and rand PMI (Agreement in the previous meeting)</a:t>
            </a:r>
          </a:p>
          <a:p>
            <a:pPr lvl="1"/>
            <a:r>
              <a:rPr lang="en-US" dirty="0"/>
              <a:t>Option 2: TP ratio between type II follow PMI and type I follow PMI</a:t>
            </a:r>
          </a:p>
        </p:txBody>
      </p:sp>
    </p:spTree>
    <p:extLst>
      <p:ext uri="{BB962C8B-B14F-4D97-AF65-F5344CB8AC3E}">
        <p14:creationId xmlns:p14="http://schemas.microsoft.com/office/powerpoint/2010/main" val="1224842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Assumption alignment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Beam-Steering Approach</a:t>
            </a:r>
          </a:p>
          <a:p>
            <a:pPr lvl="1"/>
            <a:r>
              <a:rPr lang="en-US" altLang="zh-CN" dirty="0">
                <a:solidFill>
                  <a:prstClr val="black"/>
                </a:solidFill>
              </a:rPr>
              <a:t>Enable two independent beam directions applying the beam for comparison both Type II and Type I cookbook simulation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8437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17199</TotalTime>
  <Words>681</Words>
  <Application>Microsoft Office PowerPoint</Application>
  <PresentationFormat>On-screen Show (4:3)</PresentationFormat>
  <Paragraphs>99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テーマ</vt:lpstr>
      <vt:lpstr>Way forward on PMI reporting requirements for Tx ports larger than 8 and up to 32</vt:lpstr>
      <vt:lpstr>Timeline of previous agreements</vt:lpstr>
      <vt:lpstr>Simulation assumptions</vt:lpstr>
      <vt:lpstr>Type II test setup</vt:lpstr>
      <vt:lpstr>Parameters for SU-MIMO Type II page 1</vt:lpstr>
      <vt:lpstr>Parameters for SU-MIMO Type II page 2</vt:lpstr>
      <vt:lpstr>Parameters for SU-MIMO Type II page 3</vt:lpstr>
      <vt:lpstr>Parameters for SU-MIMO Type II page 4</vt:lpstr>
      <vt:lpstr>Simulation Assumption alignment</vt:lpstr>
      <vt:lpstr>Test metric for using random PMI reference</vt:lpstr>
      <vt:lpstr>For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Fabian Huss</cp:lastModifiedBy>
  <cp:revision>783</cp:revision>
  <dcterms:created xsi:type="dcterms:W3CDTF">2017-01-18T16:32:26Z</dcterms:created>
  <dcterms:modified xsi:type="dcterms:W3CDTF">2020-11-11T23:57:58Z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