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93" r:id="rId3"/>
    <p:sldId id="317" r:id="rId4"/>
    <p:sldId id="319" r:id="rId5"/>
    <p:sldId id="315" r:id="rId6"/>
    <p:sldId id="316" r:id="rId7"/>
    <p:sldId id="307" r:id="rId8"/>
    <p:sldId id="309" r:id="rId9"/>
    <p:sldId id="320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FC0C34C-28D1-4685-BD4A-37AB46C3EF38}">
          <p14:sldIdLst>
            <p14:sldId id="256"/>
            <p14:sldId id="293"/>
          </p14:sldIdLst>
        </p14:section>
        <p14:section name="PDSCH normal demodulation requirements" id="{DACD9C11-93E6-44AD-B22C-203FF69848F2}">
          <p14:sldIdLst>
            <p14:sldId id="317"/>
            <p14:sldId id="319"/>
            <p14:sldId id="315"/>
            <p14:sldId id="316"/>
          </p14:sldIdLst>
        </p14:section>
        <p14:section name="SDR requirements" id="{46F4319F-91F5-48BD-BF31-B8399F2D7716}">
          <p14:sldIdLst>
            <p14:sldId id="307"/>
          </p14:sldIdLst>
        </p14:section>
        <p14:section name="CQI reporting requirements" id="{C598F3E0-74FB-4D9A-BF5A-2052F219113E}">
          <p14:sldIdLst>
            <p14:sldId id="309"/>
            <p14:sldId id="3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ina Telecom_0601" initials="CT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63" d="100"/>
          <a:sy n="163" d="100"/>
        </p:scale>
        <p:origin x="234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39552" y="2174999"/>
            <a:ext cx="8134672" cy="1470025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WF on UE demodulation and CSI reporting requirements for FR2 DL 256QAM</a:t>
            </a:r>
            <a:endParaRPr kumimoji="1" lang="ja-JP" altLang="en-US" sz="32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China Telecom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5745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#97e</a:t>
            </a:r>
          </a:p>
          <a:p>
            <a:r>
              <a:rPr lang="en-US" altLang="zh-CN" sz="18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Electronic Meeting, 2-13 Nov., 2020</a:t>
            </a:r>
          </a:p>
          <a:p>
            <a:r>
              <a:rPr lang="en-US" b="1" dirty="0"/>
              <a:t>Agenda item: 7.10.1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R4-2017536 </a:t>
            </a:r>
            <a:r>
              <a:rPr lang="en-US" altLang="ja-JP" b="1" dirty="0">
                <a:solidFill>
                  <a:srgbClr val="FF0000"/>
                </a:solidFill>
              </a:rPr>
              <a:t>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88AD-D1E2-44FD-978F-A7DB9C475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/>
              <a:t>Background: WFs in previous meetings</a:t>
            </a:r>
            <a:endParaRPr lang="sv-SE" sz="3200" strike="sngStrik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4261A-F6F2-4424-8536-456E25167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000" dirty="0"/>
              <a:t>RAN4 #94e-Bis</a:t>
            </a:r>
          </a:p>
          <a:p>
            <a:pPr lvl="1"/>
            <a:r>
              <a:rPr lang="sv-SE" sz="2000" dirty="0"/>
              <a:t> WF: R4-2005531</a:t>
            </a:r>
          </a:p>
          <a:p>
            <a:r>
              <a:rPr lang="sv-SE" altLang="zh-CN" sz="2000" dirty="0"/>
              <a:t>RAN4 #95e</a:t>
            </a:r>
          </a:p>
          <a:p>
            <a:pPr lvl="1"/>
            <a:r>
              <a:rPr lang="sv-SE" altLang="zh-CN" sz="2000" dirty="0"/>
              <a:t> WF: R4-2008817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sv-SE" altLang="zh-CN" sz="2000" dirty="0"/>
              <a:t>RAN4 #96e</a:t>
            </a:r>
          </a:p>
          <a:p>
            <a:pPr lvl="1"/>
            <a:r>
              <a:rPr lang="sv-SE" sz="2000" dirty="0"/>
              <a:t> WF: </a:t>
            </a:r>
            <a:r>
              <a:rPr lang="en-US" altLang="zh-CN" sz="2000" dirty="0"/>
              <a:t>R4-2012666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76900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0" y="-39236"/>
            <a:ext cx="8795320" cy="1143000"/>
          </a:xfrm>
        </p:spPr>
        <p:txBody>
          <a:bodyPr>
            <a:normAutofit/>
          </a:bodyPr>
          <a:lstStyle/>
          <a:p>
            <a:r>
              <a:rPr lang="en-GB" altLang="zh-CN" sz="3200" dirty="0"/>
              <a:t>PDSCH Demodulation: Main Parameters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94928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/>
              <a:t>Propagation condition</a:t>
            </a:r>
            <a:endParaRPr lang="en-US" altLang="zh-CN" sz="2000" dirty="0"/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800" dirty="0"/>
              <a:t>Introduce test case with TDLD30-75 based on the assumption that we can complete the work for introducing TDL-D channel model into specification in RAN4#98e. If no conclusion for introducing TDL-D channel model in RAN4#98e, then RAN4 will adopt TDLA30-300 instead of TDLD30-75.</a:t>
            </a: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800" dirty="0"/>
              <a:t>In RAN4#98e, companies provide simulation results (including 70%TP ideal and impairment SNR points and TP curves) in the template provided by Intel.  </a:t>
            </a:r>
          </a:p>
          <a:p>
            <a:pPr marL="457200" lvl="1" indent="0">
              <a:spcBef>
                <a:spcPct val="20000"/>
              </a:spcBef>
              <a:buNone/>
            </a:pPr>
            <a:endParaRPr lang="en-GB" altLang="zh-CN" sz="1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600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0" y="-39236"/>
            <a:ext cx="8795320" cy="1143000"/>
          </a:xfrm>
        </p:spPr>
        <p:txBody>
          <a:bodyPr>
            <a:normAutofit/>
          </a:bodyPr>
          <a:lstStyle/>
          <a:p>
            <a:r>
              <a:rPr lang="en-GB" altLang="zh-CN" sz="3200" dirty="0"/>
              <a:t>PDSCH Demodulation: Main Parameters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949280"/>
          </a:xfrm>
        </p:spPr>
        <p:txBody>
          <a:bodyPr>
            <a:noAutofit/>
          </a:bodyPr>
          <a:lstStyle/>
          <a:p>
            <a:pPr marL="342900" lvl="1" indent="-342900">
              <a:spcAft>
                <a:spcPts val="500"/>
              </a:spcAft>
              <a:buFont typeface="Arial" pitchFamily="34" charset="0"/>
              <a:buChar char="•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GB" altLang="zh-CN" sz="1600" dirty="0"/>
              <a:t>Specification of TDLD30 channel model into TS38.101-4</a:t>
            </a: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GB" altLang="zh-CN" sz="1400" dirty="0"/>
              <a:t>Option 1: 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derived using only Steps 1-5 from methodology in Section B.2.1 of TS 38.101-4</a:t>
            </a:r>
            <a:r>
              <a:rPr lang="en-GB" altLang="zh-CN" sz="1400" dirty="0"/>
              <a:t> </a:t>
            </a:r>
            <a:r>
              <a:rPr lang="en-US" altLang="zh-CN" sz="1400" dirty="0">
                <a:effectLst/>
                <a:latin typeface="Calibri" panose="020F0502020204030204" pitchFamily="34" charset="0"/>
                <a:ea typeface="宋体" panose="02010600030101010101" pitchFamily="2" charset="-122"/>
              </a:rPr>
              <a:t>for Rayleigh components</a:t>
            </a: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lvl="1" indent="0">
              <a:spcAft>
                <a:spcPts val="500"/>
              </a:spcAft>
              <a:buNone/>
              <a:tabLst>
                <a:tab pos="307340" algn="l"/>
                <a:tab pos="450215" algn="l"/>
                <a:tab pos="914400" algn="l"/>
                <a:tab pos="1371600" algn="l"/>
              </a:tabLst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lvl="1" indent="0">
              <a:spcAft>
                <a:spcPts val="500"/>
              </a:spcAft>
              <a:buNone/>
              <a:tabLst>
                <a:tab pos="307340" algn="l"/>
                <a:tab pos="450215" algn="l"/>
                <a:tab pos="914400" algn="l"/>
                <a:tab pos="1371600" algn="l"/>
              </a:tabLst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Option 2:</a:t>
            </a:r>
            <a:r>
              <a:rPr lang="zh-CN" altLang="en-US" sz="1400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lvl="1" indent="0">
              <a:spcAft>
                <a:spcPts val="500"/>
              </a:spcAft>
              <a:buNone/>
              <a:tabLst>
                <a:tab pos="307340" algn="l"/>
                <a:tab pos="450215" algn="l"/>
                <a:tab pos="914400" algn="l"/>
                <a:tab pos="1371600" algn="l"/>
              </a:tabLst>
            </a:pP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400" dirty="0"/>
              <a:t>Companies are encouraged to check if the above option 1 is agreeable and provide feedback in RAN4 draft reflector during 16th - 27th Nov after the meeting.</a:t>
            </a:r>
            <a:endParaRPr lang="en-GB" altLang="zh-CN" sz="14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79E58C83-2193-4D9C-B73E-BD3D8F4137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951012"/>
              </p:ext>
            </p:extLst>
          </p:nvPr>
        </p:nvGraphicFramePr>
        <p:xfrm>
          <a:off x="3129281" y="1697814"/>
          <a:ext cx="2880320" cy="16319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33553367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57178912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4863986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79674270"/>
                    </a:ext>
                  </a:extLst>
                </a:gridCol>
              </a:tblGrid>
              <a:tr h="196033"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Tap #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800" dirty="0">
                          <a:effectLst/>
                        </a:rPr>
                        <a:t>Delay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Power in [dB]</a:t>
                      </a:r>
                      <a:endParaRPr lang="zh-CN" sz="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Fading distribution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06371077"/>
                  </a:ext>
                </a:extLst>
              </a:tr>
              <a:tr h="126195">
                <a:tc rowSpan="2"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0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-0.2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LOS path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7623783"/>
                  </a:ext>
                </a:extLst>
              </a:tr>
              <a:tr h="12619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0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-12.4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Rayleigh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7883741"/>
                  </a:ext>
                </a:extLst>
              </a:tr>
              <a:tr h="126195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20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-21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Rayleigh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92070213"/>
                  </a:ext>
                </a:extLst>
              </a:tr>
              <a:tr h="126195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40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-16.7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Rayleigh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63596671"/>
                  </a:ext>
                </a:extLst>
              </a:tr>
              <a:tr h="126195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4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55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-18.3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Rayleigh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89995521"/>
                  </a:ext>
                </a:extLst>
              </a:tr>
              <a:tr h="126195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80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-21.9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Rayleigh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8368461"/>
                  </a:ext>
                </a:extLst>
              </a:tr>
              <a:tr h="126195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120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-27.8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Rayleigh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40550735"/>
                  </a:ext>
                </a:extLst>
              </a:tr>
              <a:tr h="126195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7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240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-23.6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Rayleigh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8913060"/>
                  </a:ext>
                </a:extLst>
              </a:tr>
              <a:tr h="126195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285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-24.8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Rayleigh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8193015"/>
                  </a:ext>
                </a:extLst>
              </a:tr>
              <a:tr h="126195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290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-30.0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Rayleigh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9440541"/>
                  </a:ext>
                </a:extLst>
              </a:tr>
              <a:tr h="126195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375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-27.7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Rayleigh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14815023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20681D03-2FC6-40D6-987C-2D6DA0CCEF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1726" y="2513807"/>
            <a:ext cx="577213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67A3A4F1-4140-45D1-8092-A6E8DF79CF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180411"/>
              </p:ext>
            </p:extLst>
          </p:nvPr>
        </p:nvGraphicFramePr>
        <p:xfrm>
          <a:off x="3129281" y="3787000"/>
          <a:ext cx="2880320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0080">
                  <a:extLst>
                    <a:ext uri="{9D8B030D-6E8A-4147-A177-3AD203B41FA5}">
                      <a16:colId xmlns:a16="http://schemas.microsoft.com/office/drawing/2014/main" val="24493349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429289571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3851747736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1877046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Tap #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800">
                          <a:effectLst/>
                        </a:rPr>
                        <a:t>Delay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Power in [dB]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Fading distribution</a:t>
                      </a:r>
                      <a:endParaRPr lang="zh-CN" sz="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90594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1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-0.2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LOS path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6494458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-13.5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Rayleigh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11948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-18.8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Rayleigh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17578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18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-21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Rayleigh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75005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4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40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-22.8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Rayleigh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29768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5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42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-17.9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Rayleigh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57689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54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-18.3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Rayleigh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4200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7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78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-21.9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Rayleigh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512339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122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-27.8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Rayleigh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37463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9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238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-23.6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Rayleigh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25801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10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282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-24.8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Rayleigh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163169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11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292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-30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Rayleigh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5950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12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376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>
                          <a:effectLst/>
                        </a:rPr>
                        <a:t>-27.7</a:t>
                      </a:r>
                      <a:endParaRPr lang="zh-CN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dirty="0">
                          <a:effectLst/>
                        </a:rPr>
                        <a:t>Rayleigh</a:t>
                      </a:r>
                      <a:endParaRPr lang="zh-CN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30748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9215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Agreed simulation parameters in previous meetings #1</a:t>
            </a:r>
            <a:endParaRPr lang="zh-CN" altLang="en-US" sz="3200" dirty="0"/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506B401C-C486-421A-AABD-64BD2E5702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88706"/>
              </p:ext>
            </p:extLst>
          </p:nvPr>
        </p:nvGraphicFramePr>
        <p:xfrm>
          <a:off x="640373" y="1556792"/>
          <a:ext cx="7863253" cy="30640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26412">
                  <a:extLst>
                    <a:ext uri="{9D8B030D-6E8A-4147-A177-3AD203B41FA5}">
                      <a16:colId xmlns:a16="http://schemas.microsoft.com/office/drawing/2014/main" val="3968177726"/>
                    </a:ext>
                  </a:extLst>
                </a:gridCol>
                <a:gridCol w="4336841">
                  <a:extLst>
                    <a:ext uri="{9D8B030D-6E8A-4147-A177-3AD203B41FA5}">
                      <a16:colId xmlns:a16="http://schemas.microsoft.com/office/drawing/2014/main" val="26034238"/>
                    </a:ext>
                  </a:extLst>
                </a:gridCol>
              </a:tblGrid>
              <a:tr h="2197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  <a:latin typeface="+mn-lt"/>
                        </a:rPr>
                        <a:t>Parameter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  <a:latin typeface="+mn-lt"/>
                        </a:rPr>
                        <a:t>Value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8104671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Tx EVM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613518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Rx impairment modelling and band agnostic requirements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1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400" dirty="0"/>
                        <a:t>Not explicitly model Rx impairment</a:t>
                      </a:r>
                      <a:r>
                        <a:rPr lang="en-US" altLang="zh-CN" sz="1400" dirty="0"/>
                        <a:t>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5916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SCS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effectLst/>
                          <a:latin typeface="+mn-lt"/>
                        </a:rPr>
                        <a:t>120 kHz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3349388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/>
                        <a:t>Channel bandwidth and PRB allocation</a:t>
                      </a:r>
                      <a:endParaRPr lang="en-US" altLang="zh-CN" sz="14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kumimoji="1"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50MHz CBW with full PRB allocation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241729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Rank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kumimoji="1"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Rank 1 only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731484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MCS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kumimoji="1"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MCS 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1454352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TDD Configuration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kumimoji="1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DDDSU, S=10D:2G:2U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794352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SSB configuration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kumimoji="1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Periodicity 20 </a:t>
                      </a:r>
                      <a:r>
                        <a:rPr kumimoji="1" lang="en-US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kumimoji="1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Allocated in first slot within 20ms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360575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PDCCH duration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kumimoji="1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Symbol #0 in each slot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2043022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PDSCH configuration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Full DL slots: Start symbol 1, Duration 13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  <a:p>
                      <a:pPr marL="171450" indent="-1714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Special slots: Start symbol 1, Duration 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6603524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PDSCH mapping type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kumimoji="1"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 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78165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164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Agreed simulation parameters in previous meetings #2</a:t>
            </a:r>
            <a:endParaRPr lang="zh-CN" altLang="en-US" sz="3200" dirty="0"/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506B401C-C486-421A-AABD-64BD2E5702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242798"/>
              </p:ext>
            </p:extLst>
          </p:nvPr>
        </p:nvGraphicFramePr>
        <p:xfrm>
          <a:off x="746574" y="1556792"/>
          <a:ext cx="7650851" cy="30576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26412">
                  <a:extLst>
                    <a:ext uri="{9D8B030D-6E8A-4147-A177-3AD203B41FA5}">
                      <a16:colId xmlns:a16="http://schemas.microsoft.com/office/drawing/2014/main" val="3968177726"/>
                    </a:ext>
                  </a:extLst>
                </a:gridCol>
                <a:gridCol w="4124439">
                  <a:extLst>
                    <a:ext uri="{9D8B030D-6E8A-4147-A177-3AD203B41FA5}">
                      <a16:colId xmlns:a16="http://schemas.microsoft.com/office/drawing/2014/main" val="26034238"/>
                    </a:ext>
                  </a:extLst>
                </a:gridCol>
              </a:tblGrid>
              <a:tr h="2197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  <a:latin typeface="+mn-lt"/>
                        </a:rPr>
                        <a:t>Parameter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u="none" strike="noStrike" dirty="0">
                          <a:effectLst/>
                          <a:latin typeface="+mn-lt"/>
                        </a:rPr>
                        <a:t>Value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8104671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/>
                        <a:t>PRB bundling size and Precoding model</a:t>
                      </a:r>
                      <a:endParaRPr lang="en-US" altLang="zh-CN" sz="14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2" indent="-171450" algn="l" defTabSz="914400" rtl="0" eaLnBrk="1" fontAlgn="ctr" latinLnBrk="0" hangingPunct="1"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en-GB" altLang="zh-CN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PRB bundling size: 2</a:t>
                      </a:r>
                    </a:p>
                    <a:p>
                      <a:pPr marL="171450" lvl="2" indent="-171450" algn="l" defTabSz="914400" rtl="0" eaLnBrk="1" fontAlgn="ctr" latinLnBrk="0" hangingPunct="1"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kumimoji="1" lang="en-GB" altLang="zh-CN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Precoding model: Random Precoding, per slot , WB granularity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4931355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DM-RS configuration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kumimoji="1" lang="en-US" altLang="zh-CN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1 single symbol front loaded, 1 additional DMRS </a:t>
                      </a:r>
                      <a:endParaRPr kumimoji="1"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079997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PT-RS configuration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per 2PRB in frequency domain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  <a:p>
                      <a:pPr marL="171450" indent="-171450" algn="l" rtl="0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per symbol in time domain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9427009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TRS configuration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20 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ms</a:t>
                      </a:r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 periodicity, 2 slots, Offset 10 </a:t>
                      </a:r>
                      <a:r>
                        <a:rPr lang="en-US" sz="1400" u="none" strike="noStrike" dirty="0" err="1">
                          <a:effectLst/>
                          <a:latin typeface="+mn-lt"/>
                        </a:rPr>
                        <a:t>ms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753640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Overhead for TBS determination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effectLst/>
                          <a:latin typeface="+mn-lt"/>
                        </a:rPr>
                        <a:t>6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610114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HARQ RV sequence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u="none" strike="noStrike" dirty="0">
                          <a:effectLst/>
                          <a:latin typeface="+mn-lt"/>
                        </a:rPr>
                        <a:t>{0, 2, 3, 1}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7527679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HARQ process number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028525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Receiver assumption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MMSE-IRC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998522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MIMO configuration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1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dirty="0"/>
                        <a:t>2Tx 2Rx ULA low</a:t>
                      </a:r>
                      <a:endParaRPr kumimoji="1" lang="en-US" altLang="zh-CN" sz="1400" u="none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724242"/>
                  </a:ext>
                </a:extLst>
              </a:tr>
              <a:tr h="21979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u="none" strike="noStrike">
                          <a:effectLst/>
                          <a:latin typeface="+mn-lt"/>
                        </a:rPr>
                        <a:t>Test metric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u="none" strike="noStrike" dirty="0">
                          <a:effectLst/>
                          <a:latin typeface="+mn-lt"/>
                        </a:rPr>
                        <a:t>70% of max TP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7712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857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sz="3200" dirty="0"/>
              <a:t>SDR Requirements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80431"/>
            <a:ext cx="8229600" cy="4525963"/>
          </a:xfrm>
        </p:spPr>
        <p:txBody>
          <a:bodyPr>
            <a:norm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  <a:tab pos="914400" algn="l"/>
              </a:tabLst>
            </a:pPr>
            <a:r>
              <a:rPr lang="en-GB" altLang="zh-CN" sz="2000" dirty="0"/>
              <a:t>Whether to define SDR requirements for FR2 256QAM</a:t>
            </a:r>
            <a:endParaRPr lang="zh-CN" altLang="zh-CN" sz="2000" dirty="0"/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</a:tabLst>
            </a:pPr>
            <a:r>
              <a:rPr lang="en-US" altLang="zh-CN" sz="2000" dirty="0"/>
              <a:t>No SDR test cases for FR2 256QAM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576221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sz="3200" dirty="0"/>
              <a:t>CQI reporting Requirements</a:t>
            </a:r>
            <a:endParaRPr lang="sv-SE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524" y="764704"/>
            <a:ext cx="8568952" cy="5904656"/>
          </a:xfrm>
        </p:spPr>
        <p:txBody>
          <a:bodyPr>
            <a:noAutofit/>
          </a:bodyPr>
          <a:lstStyle/>
          <a:p>
            <a:r>
              <a:rPr lang="en-US" altLang="zh-CN" sz="1800" dirty="0"/>
              <a:t>Introduce fading CQI test cases only under rank1 with CQI table 2 in FR2</a:t>
            </a:r>
          </a:p>
          <a:p>
            <a:r>
              <a:rPr lang="en-US" altLang="zh-CN" sz="1800" dirty="0"/>
              <a:t>Fading CQI test cases under rank1 transmission with CQI table 2:</a:t>
            </a: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GB" altLang="zh-CN" sz="1800" dirty="0"/>
              <a:t>SNR: FFS for higher test points </a:t>
            </a:r>
            <a:endParaRPr lang="zh-CN" altLang="zh-CN" sz="1800" dirty="0"/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800" dirty="0"/>
              <a:t>Options for further consideration: </a:t>
            </a:r>
            <a:endParaRPr lang="zh-CN" altLang="zh-CN" sz="1800" dirty="0"/>
          </a:p>
          <a:p>
            <a:pPr lvl="2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600" dirty="0"/>
              <a:t>Option 1: 17/18 dB</a:t>
            </a:r>
          </a:p>
          <a:p>
            <a:pPr lvl="2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600" dirty="0"/>
              <a:t>Other options are not precluded.</a:t>
            </a:r>
          </a:p>
          <a:p>
            <a:pPr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2000" dirty="0"/>
              <a:t>In RAN4#98e, encourage companies to provide simulation results in the template provided by China Telecom</a:t>
            </a: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800" dirty="0"/>
              <a:t>SNR point: </a:t>
            </a:r>
          </a:p>
          <a:p>
            <a:pPr lvl="2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600" dirty="0"/>
              <a:t>Cover at least lower SNR at 6/7 dB, and higher SNR at 16/17/18/19/20/21/22/23/24 dB</a:t>
            </a:r>
          </a:p>
          <a:p>
            <a:pPr lvl="1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800" dirty="0"/>
              <a:t>Simulation output:</a:t>
            </a:r>
          </a:p>
          <a:p>
            <a:pPr lvl="2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600" dirty="0"/>
              <a:t>Percentage of Reported CQI Index not in {median CQI1 -1, median CQI1 +1}</a:t>
            </a:r>
          </a:p>
          <a:p>
            <a:pPr lvl="2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600" dirty="0"/>
              <a:t>BLER with following CQI</a:t>
            </a:r>
          </a:p>
          <a:p>
            <a:pPr lvl="2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600" dirty="0"/>
              <a:t>TP ratio with following CQI and Median CQI</a:t>
            </a:r>
          </a:p>
          <a:p>
            <a:pPr lvl="2">
              <a:spcAft>
                <a:spcPts val="500"/>
              </a:spcAft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1600" dirty="0"/>
              <a:t>Percentage of reported CQI index &gt; 11</a:t>
            </a:r>
          </a:p>
          <a:p>
            <a:pPr marL="342900" lvl="1" indent="-342900">
              <a:spcAft>
                <a:spcPts val="500"/>
              </a:spcAft>
              <a:buFont typeface="Arial" pitchFamily="34" charset="0"/>
              <a:buChar char="•"/>
              <a:tabLst>
                <a:tab pos="307340" algn="l"/>
                <a:tab pos="450215" algn="l"/>
                <a:tab pos="914400" algn="l"/>
                <a:tab pos="1371600" algn="l"/>
              </a:tabLst>
            </a:pPr>
            <a:r>
              <a:rPr lang="en-US" altLang="zh-CN" sz="2000" dirty="0"/>
              <a:t>Finalize the CQI reporting requirements in RAN4 #98e.</a:t>
            </a:r>
          </a:p>
          <a:p>
            <a:pPr marL="914400" lvl="2" indent="0">
              <a:spcAft>
                <a:spcPts val="500"/>
              </a:spcAft>
              <a:buNone/>
              <a:tabLst>
                <a:tab pos="307340" algn="l"/>
                <a:tab pos="450215" algn="l"/>
                <a:tab pos="914400" algn="l"/>
                <a:tab pos="1371600" algn="l"/>
              </a:tabLst>
            </a:pPr>
            <a:endParaRPr lang="en-US" altLang="zh-CN" sz="2000" dirty="0"/>
          </a:p>
          <a:p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339094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Agreed parameters in previous meetings </a:t>
            </a:r>
            <a:endParaRPr lang="zh-CN" altLang="en-US" sz="32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C38071-D1C2-42B8-90EA-BE4A9E40F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524" y="1268760"/>
            <a:ext cx="8568952" cy="452596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1800" dirty="0"/>
              <a:t>If it is agreed to define FR2 CQI reporting test for CQI table 2, </a:t>
            </a:r>
          </a:p>
          <a:p>
            <a:pPr lvl="1">
              <a:spcAft>
                <a:spcPts val="500"/>
              </a:spcAft>
              <a:tabLst>
                <a:tab pos="1371600" algn="l"/>
              </a:tabLst>
            </a:pPr>
            <a:r>
              <a:rPr lang="en-GB" altLang="zh-CN" sz="1800" dirty="0"/>
              <a:t>Use channel bandwidth of 50MHz and reuse the other parameters in Rel-15 FR2 CQI tests</a:t>
            </a:r>
            <a:r>
              <a:rPr lang="en-US" altLang="zh-CN" sz="1800" dirty="0"/>
              <a:t>,</a:t>
            </a:r>
            <a:r>
              <a:rPr lang="zh-CN" altLang="en-US" sz="1800" dirty="0"/>
              <a:t> </a:t>
            </a:r>
            <a:r>
              <a:rPr lang="en-US" altLang="zh-CN" sz="1800" dirty="0"/>
              <a:t>i.e.,</a:t>
            </a:r>
            <a:r>
              <a:rPr lang="zh-CN" altLang="en-US" sz="1800" dirty="0"/>
              <a:t> </a:t>
            </a:r>
            <a:r>
              <a:rPr lang="en-US" altLang="zh-CN" sz="1800" dirty="0"/>
              <a:t>parameters in </a:t>
            </a:r>
            <a:r>
              <a:rPr lang="en-GB" altLang="zh-CN" sz="1800" dirty="0"/>
              <a:t>Table 8.2.2.2.2.1-1 in TS38.101-4.</a:t>
            </a:r>
          </a:p>
          <a:p>
            <a:pPr lvl="1">
              <a:spcAft>
                <a:spcPts val="500"/>
              </a:spcAft>
              <a:tabLst>
                <a:tab pos="1371600" algn="l"/>
              </a:tabLst>
            </a:pPr>
            <a:r>
              <a:rPr lang="en-GB" altLang="zh-CN" sz="1800" dirty="0"/>
              <a:t>Consider the following test applicability:</a:t>
            </a:r>
          </a:p>
          <a:p>
            <a:pPr lvl="2">
              <a:spcAft>
                <a:spcPts val="500"/>
              </a:spcAft>
              <a:tabLst>
                <a:tab pos="1371600" algn="l"/>
              </a:tabLst>
            </a:pPr>
            <a:r>
              <a:rPr lang="en-GB" altLang="zh-CN" sz="1600" dirty="0"/>
              <a:t>If UE passes the test with CQI Table 2, then it can skip the corresponding test with CQI Table 1</a:t>
            </a:r>
            <a:endParaRPr lang="zh-CN" altLang="zh-CN" sz="1600" dirty="0"/>
          </a:p>
          <a:p>
            <a:pPr lvl="2"/>
            <a:r>
              <a:rPr lang="en-GB" altLang="zh-CN" sz="1600" dirty="0"/>
              <a:t>Note: Similar to the existing CQI table 1 test, the test for CQI Table 2 will cover both lower SNR and higher SNR.</a:t>
            </a:r>
          </a:p>
          <a:p>
            <a:pPr marL="914400" lvl="2" indent="0">
              <a:buNone/>
            </a:pPr>
            <a:endParaRPr lang="en-GB" altLang="zh-CN" sz="1400" dirty="0"/>
          </a:p>
          <a:p>
            <a:pPr marL="914400" lvl="2" indent="0">
              <a:buNone/>
            </a:pPr>
            <a:endParaRPr lang="en-GB" altLang="zh-CN" dirty="0"/>
          </a:p>
          <a:p>
            <a:pPr lvl="1"/>
            <a:endParaRPr lang="en-US" altLang="zh-CN" sz="3200" dirty="0"/>
          </a:p>
          <a:p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983150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15631</TotalTime>
  <Words>809</Words>
  <Application>Microsoft Office PowerPoint</Application>
  <PresentationFormat>全屏显示(4:3)</PresentationFormat>
  <Paragraphs>214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テーマ</vt:lpstr>
      <vt:lpstr>WF on UE demodulation and CSI reporting requirements for FR2 DL 256QAM</vt:lpstr>
      <vt:lpstr>Background: WFs in previous meetings</vt:lpstr>
      <vt:lpstr>PDSCH Demodulation: Main Parameters</vt:lpstr>
      <vt:lpstr>PDSCH Demodulation: Main Parameters</vt:lpstr>
      <vt:lpstr>Agreed simulation parameters in previous meetings #1</vt:lpstr>
      <vt:lpstr>Agreed simulation parameters in previous meetings #2</vt:lpstr>
      <vt:lpstr>SDR Requirements</vt:lpstr>
      <vt:lpstr>CQI reporting Requirements</vt:lpstr>
      <vt:lpstr>Agreed parameters in previous meetings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wujingzhou@chinatelecom.cn</dc:creator>
  <cp:keywords>CTPClassification=CTP_PUBLIC:VisualMarkings=, CTPClassification=CTP_NT</cp:keywords>
  <cp:lastModifiedBy>China Telecom</cp:lastModifiedBy>
  <cp:revision>687</cp:revision>
  <dcterms:created xsi:type="dcterms:W3CDTF">2017-01-18T16:32:26Z</dcterms:created>
  <dcterms:modified xsi:type="dcterms:W3CDTF">2020-11-12T00:26:55Z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