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256" r:id="rId5"/>
    <p:sldId id="319" r:id="rId6"/>
    <p:sldId id="312" r:id="rId7"/>
    <p:sldId id="322" r:id="rId8"/>
    <p:sldId id="321" r:id="rId9"/>
    <p:sldId id="325" r:id="rId10"/>
    <p:sldId id="326" r:id="rId11"/>
    <p:sldId id="330" r:id="rId12"/>
    <p:sldId id="327" r:id="rId13"/>
    <p:sldId id="331" r:id="rId14"/>
    <p:sldId id="332" r:id="rId15"/>
    <p:sldId id="333" r:id="rId16"/>
    <p:sldId id="316" r:id="rId17"/>
    <p:sldId id="323" r:id="rId1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19"/>
            <p14:sldId id="312"/>
            <p14:sldId id="322"/>
            <p14:sldId id="321"/>
            <p14:sldId id="325"/>
            <p14:sldId id="326"/>
            <p14:sldId id="330"/>
            <p14:sldId id="327"/>
            <p14:sldId id="331"/>
            <p14:sldId id="332"/>
            <p14:sldId id="333"/>
            <p14:sldId id="316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68" autoAdjust="0"/>
    <p:restoredTop sz="85012" autoAdjust="0"/>
  </p:normalViewPr>
  <p:slideViewPr>
    <p:cSldViewPr>
      <p:cViewPr varScale="1">
        <p:scale>
          <a:sx n="97" d="100"/>
          <a:sy n="97" d="100"/>
        </p:scale>
        <p:origin x="246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PMI Reporting Requirement for NR </a:t>
            </a:r>
            <a:r>
              <a:rPr lang="en-US" altLang="ja-JP" sz="4000" dirty="0" err="1"/>
              <a:t>eMIMO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Samsung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612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#97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Nov 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 – Nov 13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r>
              <a:rPr lang="en-US" b="1" dirty="0"/>
              <a:t>Agenda item: 7.9.4.3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R4-2017531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751" y="274638"/>
            <a:ext cx="8910737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Simulation results summary</a:t>
            </a:r>
            <a:br>
              <a:rPr lang="en-US" altLang="zh-CN" dirty="0"/>
            </a:br>
            <a:r>
              <a:rPr lang="en-US" altLang="zh-CN" dirty="0"/>
              <a:t>(FDD 16x4 XP Medium)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160926"/>
              </p:ext>
            </p:extLst>
          </p:nvPr>
        </p:nvGraphicFramePr>
        <p:xfrm>
          <a:off x="31101" y="1700808"/>
          <a:ext cx="9036498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6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7712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Company</a:t>
                      </a:r>
                      <a:endParaRPr lang="zh-CN" alt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Rel-16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Rel-15</a:t>
                      </a:r>
                      <a:r>
                        <a:rPr lang="en-US" altLang="zh-CN" sz="1600" baseline="0" dirty="0"/>
                        <a:t> Type I PMI</a:t>
                      </a:r>
                      <a:endParaRPr lang="zh-CN" altLang="en-US" sz="1600" dirty="0"/>
                    </a:p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II/Type I (90%)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786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SNR in dB</a:t>
                      </a:r>
                      <a:r>
                        <a:rPr lang="en-US" altLang="zh-CN" sz="1600" baseline="0" dirty="0"/>
                        <a:t> at 90% of TP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of following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PMI/random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SNR in dB</a:t>
                      </a:r>
                      <a:r>
                        <a:rPr lang="en-US" altLang="zh-CN" sz="1600" baseline="0" dirty="0"/>
                        <a:t> at 90% of TP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of following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 PMI/random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Samsung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[1.81]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[11.5]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[8.47]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[2.15]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[1.94]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Qualcomm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Ericsson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5.24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2.6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8.65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1.9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1.43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Huawei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Apple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0749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751" y="274638"/>
            <a:ext cx="8910737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Simulation results summary</a:t>
            </a:r>
            <a:br>
              <a:rPr lang="en-US" altLang="zh-CN" dirty="0"/>
            </a:br>
            <a:r>
              <a:rPr lang="en-US" altLang="zh-CN" dirty="0"/>
              <a:t>(TDD 16x2 XP Medium)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549569"/>
              </p:ext>
            </p:extLst>
          </p:nvPr>
        </p:nvGraphicFramePr>
        <p:xfrm>
          <a:off x="31101" y="1700808"/>
          <a:ext cx="9036498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6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7712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Company</a:t>
                      </a:r>
                      <a:endParaRPr lang="zh-CN" alt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Rel-16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Rel-15</a:t>
                      </a:r>
                      <a:r>
                        <a:rPr lang="en-US" altLang="zh-CN" sz="1600" baseline="0" dirty="0"/>
                        <a:t> Type I PMI</a:t>
                      </a:r>
                      <a:endParaRPr lang="zh-CN" altLang="en-US" sz="1600" dirty="0"/>
                    </a:p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II/Type I (90%)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786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SNR in dB</a:t>
                      </a:r>
                      <a:r>
                        <a:rPr lang="en-US" altLang="zh-CN" sz="1600" baseline="0" dirty="0"/>
                        <a:t> at 90% of TP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of following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PMI/random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SNR in dB</a:t>
                      </a:r>
                      <a:r>
                        <a:rPr lang="en-US" altLang="zh-CN" sz="1600" baseline="0" dirty="0"/>
                        <a:t> at 90% of TP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of following Type I PMI/random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Samsung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[5.76]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[62.81]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[13.08]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[2.49]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[1.95]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Qualcomm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Ericsson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7.97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2.91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10.41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2.09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1.19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Huawei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Apple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7563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751" y="274638"/>
            <a:ext cx="8910737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Simulation results summary</a:t>
            </a:r>
            <a:br>
              <a:rPr lang="en-US" altLang="zh-CN" dirty="0"/>
            </a:br>
            <a:r>
              <a:rPr lang="en-US" altLang="zh-CN" dirty="0"/>
              <a:t>(TDD 16x4 XP Medium)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52738"/>
              </p:ext>
            </p:extLst>
          </p:nvPr>
        </p:nvGraphicFramePr>
        <p:xfrm>
          <a:off x="31101" y="1700808"/>
          <a:ext cx="9036498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6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7712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Company</a:t>
                      </a:r>
                      <a:endParaRPr lang="zh-CN" alt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Rel-16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Rel-15</a:t>
                      </a:r>
                      <a:r>
                        <a:rPr lang="en-US" altLang="zh-CN" sz="1600" baseline="0" dirty="0"/>
                        <a:t> Type I PMI</a:t>
                      </a:r>
                      <a:endParaRPr lang="zh-CN" altLang="en-US" sz="1600" dirty="0"/>
                    </a:p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II/Type I (90%)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786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SNR in dB</a:t>
                      </a:r>
                      <a:r>
                        <a:rPr lang="en-US" altLang="zh-CN" sz="1600" baseline="0" dirty="0"/>
                        <a:t> at 90% of TP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of following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PMI/random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SNR in dB</a:t>
                      </a:r>
                      <a:r>
                        <a:rPr lang="en-US" altLang="zh-CN" sz="1600" baseline="0" dirty="0"/>
                        <a:t> at 90% of TP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of following Type I PMI/random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Samsung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[3.17]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[291.74]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[9.06]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[3.84]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[1.82]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Qualcomm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Ericsson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3.47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2.58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4.59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2.26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1600" dirty="0"/>
                        <a:t>1.13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Huawei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Apple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9007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5CF4B-36D0-433C-B20B-4CCE842F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Assumptions for SU-MIMO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1407-9659-46A4-AF71-2D7311B59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For initial simulations:</a:t>
            </a:r>
          </a:p>
          <a:p>
            <a:pPr lvl="1"/>
            <a:r>
              <a:rPr lang="en-US" dirty="0"/>
              <a:t>Use the parameters listed in previous slides.</a:t>
            </a:r>
          </a:p>
          <a:p>
            <a:pPr lvl="1"/>
            <a:r>
              <a:rPr lang="en-US" dirty="0"/>
              <a:t>The remaining parameters will be same as for Rel-15 Type II codebook simulation assumptions in R4-2017563.</a:t>
            </a:r>
          </a:p>
          <a:p>
            <a:pPr lvl="1"/>
            <a:r>
              <a:rPr lang="en-US" dirty="0"/>
              <a:t>Interested companies are encouraged to provide the simulation results in the next meeting, including both following </a:t>
            </a:r>
            <a:r>
              <a:rPr lang="en-US" dirty="0" err="1"/>
              <a:t>eType</a:t>
            </a:r>
            <a:r>
              <a:rPr lang="en-US" dirty="0"/>
              <a:t> II PMI, random </a:t>
            </a:r>
            <a:r>
              <a:rPr lang="en-US" dirty="0" err="1"/>
              <a:t>eType</a:t>
            </a:r>
            <a:r>
              <a:rPr lang="en-US" dirty="0"/>
              <a:t> II PMI and following Type I PMI under the same condition including (channel, </a:t>
            </a:r>
            <a:r>
              <a:rPr lang="en-US" dirty="0" err="1"/>
              <a:t>subband</a:t>
            </a:r>
            <a:r>
              <a:rPr lang="en-US" dirty="0"/>
              <a:t> size, beam steering model) </a:t>
            </a:r>
          </a:p>
        </p:txBody>
      </p:sp>
    </p:spTree>
    <p:extLst>
      <p:ext uri="{BB962C8B-B14F-4D97-AF65-F5344CB8AC3E}">
        <p14:creationId xmlns:p14="http://schemas.microsoft.com/office/powerpoint/2010/main" val="1209034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4DE0A-D0F1-40F2-8FE0-70F6D550B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For information: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82A9C-AC17-4019-ABB4-FEA28054B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(Custom) Low correlation:</a:t>
            </a:r>
          </a:p>
          <a:p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ACB272-B437-4176-B1ED-6416D4445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398" y="2746189"/>
            <a:ext cx="6139204" cy="136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197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Enhanced Type II Test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83162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GB" dirty="0"/>
              <a:t>Introduce Rel-16 </a:t>
            </a:r>
            <a:r>
              <a:rPr lang="en-GB" dirty="0" err="1"/>
              <a:t>eType</a:t>
            </a:r>
            <a:r>
              <a:rPr lang="en-GB" dirty="0"/>
              <a:t> II codebook requirements with SU-MIMO set-up under the condition that with proper test parameters, test metric/test requirements and test procedure to ensure enough performance difference over than Type I i.e. UE which employ Type I reporting will fail in the test case</a:t>
            </a:r>
            <a:r>
              <a:rPr lang="en-GB" strike="sngStrike" dirty="0"/>
              <a:t> </a:t>
            </a:r>
            <a:endParaRPr lang="sv-SE" dirty="0"/>
          </a:p>
          <a:p>
            <a:pPr lvl="0"/>
            <a:r>
              <a:rPr lang="en-US" dirty="0"/>
              <a:t> Test metric : Further check results based on following candidate options during 2</a:t>
            </a:r>
            <a:r>
              <a:rPr lang="en-US" baseline="30000" dirty="0"/>
              <a:t>nd</a:t>
            </a:r>
            <a:r>
              <a:rPr lang="en-US" dirty="0"/>
              <a:t> round </a:t>
            </a:r>
            <a:endParaRPr lang="sv-SE" dirty="0"/>
          </a:p>
          <a:p>
            <a:pPr lvl="1"/>
            <a:r>
              <a:rPr lang="en-US" dirty="0"/>
              <a:t>Option 1: Following PMI/Random PMI</a:t>
            </a:r>
            <a:endParaRPr lang="sv-SE" dirty="0"/>
          </a:p>
          <a:p>
            <a:pPr lvl="1"/>
            <a:r>
              <a:rPr lang="en-US" dirty="0"/>
              <a:t>Option 2: Following with </a:t>
            </a:r>
            <a:r>
              <a:rPr lang="en-US" dirty="0" err="1"/>
              <a:t>eType</a:t>
            </a:r>
            <a:r>
              <a:rPr lang="en-US" dirty="0"/>
              <a:t> II codebook / following PMI with Type I codebook </a:t>
            </a:r>
          </a:p>
          <a:p>
            <a:pPr hangingPunct="0"/>
            <a:r>
              <a:rPr lang="en-GB" dirty="0"/>
              <a:t>Further study and define proper performance requirements if needed under MU-MIMO scenario in Rel-17 performance enhancement WI.</a:t>
            </a:r>
            <a:endParaRPr lang="sv-SE" dirty="0"/>
          </a:p>
          <a:p>
            <a:pPr hangingPunct="0"/>
            <a:r>
              <a:rPr lang="en-GB" dirty="0"/>
              <a:t>The same agreements applied for Rel-15 Type II test case(s).</a:t>
            </a:r>
            <a:endParaRPr lang="sv-SE" dirty="0"/>
          </a:p>
          <a:p>
            <a:pPr hangingPunct="0"/>
            <a:endParaRPr 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45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0600"/>
            <a:ext cx="8413552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16 ports with (N1,N2) = (4,2)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R = 1</a:t>
            </a:r>
          </a:p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4 for FDD with 15kHz SCS, 10MHz CBW</a:t>
            </a:r>
          </a:p>
          <a:p>
            <a:pPr lvl="1"/>
            <a:r>
              <a:rPr lang="en-US" altLang="zh-CN" dirty="0"/>
              <a:t>8 for TDD with 30kHz SCS, 40MHz CBW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19515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BDF51-544B-4D51-A192-FCF9DF189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26670-0C70-4555-9F59-61003713A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Channel Model</a:t>
            </a:r>
          </a:p>
          <a:p>
            <a:pPr lvl="1"/>
            <a:r>
              <a:rPr lang="en-US" dirty="0"/>
              <a:t>TDLA30-5</a:t>
            </a:r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XP Medium as Baseline</a:t>
            </a:r>
          </a:p>
          <a:p>
            <a:pPr lvl="1"/>
            <a:r>
              <a:rPr lang="en-US" dirty="0"/>
              <a:t>XP (custom) Low only can be considered if XP medium not workable</a:t>
            </a:r>
          </a:p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MCS 20 (64QAM Table), Rank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193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7D817-3AA1-4E18-821C-EA1BC3E45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8680A-36AB-4799-8F27-32A03B2EE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Beam-Steering Model</a:t>
            </a:r>
          </a:p>
          <a:p>
            <a:pPr lvl="1"/>
            <a:r>
              <a:rPr lang="en-US" altLang="zh-CN" dirty="0"/>
              <a:t>How to specify beam steering model into specification. </a:t>
            </a:r>
          </a:p>
          <a:p>
            <a:pPr lvl="2"/>
            <a:r>
              <a:rPr lang="en-US" altLang="zh-CN" dirty="0"/>
              <a:t>Same as specified in B.2.3B.4A of TS 36.101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19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Assumption alignment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Beam-Steering Approach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Enable two independent beam directions applying the beam for comparison both </a:t>
            </a:r>
            <a:r>
              <a:rPr lang="en-US" altLang="zh-CN" dirty="0" err="1">
                <a:solidFill>
                  <a:prstClr val="black"/>
                </a:solidFill>
              </a:rPr>
              <a:t>eType</a:t>
            </a:r>
            <a:r>
              <a:rPr lang="en-US" altLang="zh-CN" dirty="0">
                <a:solidFill>
                  <a:prstClr val="black"/>
                </a:solidFill>
              </a:rPr>
              <a:t> II and Type I cookbook simulation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1652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Random PMI generation for W2 with </a:t>
            </a:r>
            <a:r>
              <a:rPr lang="en-US" altLang="zh-CN" dirty="0" err="1"/>
              <a:t>eType</a:t>
            </a:r>
            <a:r>
              <a:rPr lang="en-US" altLang="zh-CN" dirty="0"/>
              <a:t> II codebook</a:t>
            </a:r>
          </a:p>
          <a:p>
            <a:pPr lvl="1"/>
            <a:r>
              <a:rPr lang="en-US" altLang="zh-CN" dirty="0"/>
              <a:t>Select the main beam index (i18,l) from 2L beams randomly, l is the layer index</a:t>
            </a:r>
          </a:p>
          <a:p>
            <a:pPr lvl="1"/>
            <a:r>
              <a:rPr lang="en-US" altLang="zh-CN" dirty="0"/>
              <a:t>Fix the main beam with following amplitude (Table 5.2.2.2.5-2, Table 5.2.2.2.5-3 in spec) and phase coefficient indicators. Amplitude=1, Phase =0</a:t>
            </a:r>
          </a:p>
          <a:p>
            <a:pPr lvl="1"/>
            <a:r>
              <a:rPr lang="en-US" altLang="zh-CN" dirty="0"/>
              <a:t>Select the remaining NZ coefficients from the table of amplitude and phase coefficient indicators over the (Beam x FD basis) grid until reaching K0 per layer</a:t>
            </a:r>
          </a:p>
          <a:p>
            <a:pPr lvl="2"/>
            <a:r>
              <a:rPr lang="en-US" altLang="zh-CN" dirty="0">
                <a:solidFill>
                  <a:prstClr val="black"/>
                </a:solidFill>
              </a:rPr>
              <a:t>Note: The number of chosen coefficients per layer should be chosen randomly (number of ones in i17 bitmap);</a:t>
            </a:r>
          </a:p>
          <a:p>
            <a:pPr lvl="1"/>
            <a:r>
              <a:rPr lang="en-US" altLang="zh-CN" dirty="0"/>
              <a:t>Loop by the layer, and repeat the step1-3. Stop if 2K0 is reached across all layers</a:t>
            </a:r>
          </a:p>
          <a:p>
            <a:pPr lvl="1"/>
            <a:r>
              <a:rPr lang="en-US" altLang="zh-CN" dirty="0" err="1"/>
              <a:t>Precoder</a:t>
            </a:r>
            <a:r>
              <a:rPr lang="en-US" altLang="zh-CN" dirty="0"/>
              <a:t> is constructed according to Table 5.2.2.2.5-5</a:t>
            </a:r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Assumption alignment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353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metric for using random PMI 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/>
              <a:t>Take the test metric with TP ratio of following </a:t>
            </a:r>
            <a:r>
              <a:rPr lang="en-US" altLang="zh-CN" dirty="0" err="1"/>
              <a:t>eType</a:t>
            </a:r>
            <a:r>
              <a:rPr lang="en-US" altLang="zh-CN" dirty="0"/>
              <a:t> II PMI/random </a:t>
            </a:r>
            <a:r>
              <a:rPr lang="en-US" altLang="zh-CN" dirty="0" err="1"/>
              <a:t>eType</a:t>
            </a:r>
            <a:r>
              <a:rPr lang="en-US" altLang="zh-CN" dirty="0"/>
              <a:t> II PMI as test metric for Rel-16 Type II codebook if there is performance difference with the following feasibility checking with TP ratio 1a and TP ratio 1b metric as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TP ratio 1a: following </a:t>
            </a:r>
            <a:r>
              <a:rPr lang="en-US" altLang="zh-CN" sz="2200" dirty="0" err="1">
                <a:solidFill>
                  <a:prstClr val="black"/>
                </a:solidFill>
              </a:rPr>
              <a:t>eType</a:t>
            </a:r>
            <a:r>
              <a:rPr lang="en-US" altLang="zh-CN" sz="2200" dirty="0">
                <a:solidFill>
                  <a:prstClr val="black"/>
                </a:solidFill>
              </a:rPr>
              <a:t> II PMI/random </a:t>
            </a:r>
            <a:r>
              <a:rPr lang="en-US" altLang="zh-CN" sz="2200" dirty="0" err="1">
                <a:solidFill>
                  <a:prstClr val="black"/>
                </a:solidFill>
              </a:rPr>
              <a:t>eType</a:t>
            </a:r>
            <a:r>
              <a:rPr lang="en-US" altLang="zh-CN" sz="2200" dirty="0">
                <a:solidFill>
                  <a:prstClr val="black"/>
                </a:solidFill>
              </a:rPr>
              <a:t> II PMI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TP ratio 1b: following Type I PMI/random </a:t>
            </a:r>
            <a:r>
              <a:rPr lang="en-US" altLang="zh-CN" sz="2200" dirty="0" err="1">
                <a:solidFill>
                  <a:prstClr val="black"/>
                </a:solidFill>
              </a:rPr>
              <a:t>eType</a:t>
            </a:r>
            <a:r>
              <a:rPr lang="en-US" altLang="zh-CN" sz="2200" dirty="0">
                <a:solidFill>
                  <a:prstClr val="black"/>
                </a:solidFill>
              </a:rPr>
              <a:t> II PMI</a:t>
            </a:r>
            <a:endParaRPr lang="en-US" altLang="zh-CN" sz="2600" dirty="0">
              <a:solidFill>
                <a:prstClr val="black"/>
              </a:solidFill>
            </a:endParaRPr>
          </a:p>
          <a:p>
            <a:r>
              <a:rPr lang="en-US" altLang="zh-CN" dirty="0"/>
              <a:t>Test point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Option 1: 70%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Option 2: 90% (baseline)</a:t>
            </a:r>
          </a:p>
          <a:p>
            <a:pPr lvl="0"/>
            <a:r>
              <a:rPr lang="en-US" altLang="zh-CN" dirty="0"/>
              <a:t>Check whether the test metric with following </a:t>
            </a:r>
            <a:r>
              <a:rPr lang="en-US" altLang="zh-CN" dirty="0" err="1"/>
              <a:t>eType</a:t>
            </a:r>
            <a:r>
              <a:rPr lang="en-US" altLang="zh-CN" dirty="0"/>
              <a:t> II PMI/following Type I is feasible for optional UE features. </a:t>
            </a:r>
            <a:endParaRPr lang="en-US" altLang="zh-CN" sz="2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04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751" y="274638"/>
            <a:ext cx="8910737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Simulation results summary</a:t>
            </a:r>
            <a:br>
              <a:rPr lang="en-US" altLang="zh-CN" dirty="0"/>
            </a:br>
            <a:r>
              <a:rPr lang="en-US" altLang="zh-CN" dirty="0"/>
              <a:t>(FDD 16x2 XP Medium)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613878"/>
              </p:ext>
            </p:extLst>
          </p:nvPr>
        </p:nvGraphicFramePr>
        <p:xfrm>
          <a:off x="31101" y="1700808"/>
          <a:ext cx="9036498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6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7712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Company</a:t>
                      </a:r>
                      <a:endParaRPr lang="zh-CN" alt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Rel-16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Rel-15</a:t>
                      </a:r>
                      <a:r>
                        <a:rPr lang="en-US" altLang="zh-CN" sz="1600" baseline="0" dirty="0"/>
                        <a:t> Type I PMI</a:t>
                      </a:r>
                      <a:endParaRPr lang="zh-CN" altLang="en-US" sz="1600" dirty="0"/>
                    </a:p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II/Type I (90%)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786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SNR in dB</a:t>
                      </a:r>
                      <a:r>
                        <a:rPr lang="en-US" altLang="zh-CN" sz="1600" baseline="0" dirty="0"/>
                        <a:t> at 90% of TP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of following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PMI/random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SNR in dB</a:t>
                      </a:r>
                      <a:r>
                        <a:rPr lang="en-US" altLang="zh-CN" sz="1600" baseline="0" dirty="0"/>
                        <a:t> at 90% of TP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TP</a:t>
                      </a:r>
                      <a:r>
                        <a:rPr lang="en-US" altLang="zh-CN" sz="1600" baseline="0" dirty="0"/>
                        <a:t> ratio of following Type I PMI/random </a:t>
                      </a:r>
                      <a:r>
                        <a:rPr lang="en-US" altLang="zh-CN" sz="1600" baseline="0" dirty="0" err="1"/>
                        <a:t>eType</a:t>
                      </a:r>
                      <a:r>
                        <a:rPr lang="en-US" altLang="zh-CN" sz="1600" baseline="0" dirty="0"/>
                        <a:t> II PMI</a:t>
                      </a:r>
                      <a:endParaRPr lang="zh-CN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Samsung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6.3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10.33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15.0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2.0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2.1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Qualcomm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8.45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5.76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13.84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2.1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2.75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Ericsson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11.3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2.03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14.2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1.75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1.23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Huawei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Apple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11.4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3.05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14.5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2.1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1.11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3557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582A9A-C2CF-4B05-9A17-FF2A35886BB2}">
  <ds:schemaRefs>
    <ds:schemaRef ds:uri="http://schemas.openxmlformats.org/package/2006/metadata/core-properties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bcc01d59-85de-4ef9-881e-76d8b6a6f84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22378</TotalTime>
  <Words>1056</Words>
  <Application>Microsoft Office PowerPoint</Application>
  <PresentationFormat>On-screen Show (4:3)</PresentationFormat>
  <Paragraphs>169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テーマ</vt:lpstr>
      <vt:lpstr>Way Forward on PMI Reporting Requirement for NR eMIMO</vt:lpstr>
      <vt:lpstr>Enhanced Type II Test Setup</vt:lpstr>
      <vt:lpstr>Test Parameters for SU-MIMO Test Setup - I</vt:lpstr>
      <vt:lpstr>Test Parameters for SU-MIMO Test Setup - II</vt:lpstr>
      <vt:lpstr>Test Parameters for SU-MIMO Test Setup - III</vt:lpstr>
      <vt:lpstr>Simulation Assumption alignment</vt:lpstr>
      <vt:lpstr>Simulation Assumption alignment</vt:lpstr>
      <vt:lpstr>Test metric for using random PMI reference</vt:lpstr>
      <vt:lpstr>Simulation results summary (FDD 16x2 XP Medium)</vt:lpstr>
      <vt:lpstr>Simulation results summary (FDD 16x4 XP Medium)</vt:lpstr>
      <vt:lpstr>Simulation results summary (TDD 16x2 XP Medium)</vt:lpstr>
      <vt:lpstr>Simulation results summary (TDD 16x4 XP Medium)</vt:lpstr>
      <vt:lpstr>Simulation Assumptions for SU-MIMO Test Setup</vt:lpstr>
      <vt:lpstr>For information: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Fabian Huss</cp:lastModifiedBy>
  <cp:revision>642</cp:revision>
  <dcterms:created xsi:type="dcterms:W3CDTF">2017-01-18T16:32:26Z</dcterms:created>
  <dcterms:modified xsi:type="dcterms:W3CDTF">2020-11-11T23:40:26Z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