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61" r:id="rId6"/>
    <p:sldId id="262" r:id="rId7"/>
    <p:sldId id="263" r:id="rId8"/>
    <p:sldId id="264" r:id="rId9"/>
  </p:sldIdLst>
  <p:sldSz cx="12192000" cy="6858000"/>
  <p:notesSz cx="6858000" cy="9144000"/>
  <p:custDataLst>
    <p:tags r:id="rId10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28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02" y="3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tags" Target="tags/tag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E51056-CBB8-428D-9E1A-766BD23DCA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061768F-D005-4421-AA31-741D30EF7E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3B3E7A-06BF-40E0-B126-B091E483C0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57F9FE-D47D-4E9F-81B2-41961B2B26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F1DAA5-837B-4B75-83FA-22A7A70C70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66601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DAF043-40E5-4E0F-BA00-9D0DB036D5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C5A34F5-0971-4D8A-86E8-00586CAC38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D5F0D6-0378-4B09-B87C-644FC6760B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F2C691-C20D-440D-B0D8-C2F818C804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DC03F2-0A77-40B3-BC4A-350638564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4588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429AD3A-7364-41C0-B0D4-2EB324BE8EA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0B0E6AA-A2EC-4D75-9E18-5F3FF598B0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C2D892-9689-4E08-99C1-1C837EA94C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A97F27-3DFE-4954-914B-F4E509369C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1F40C6-89C8-4DCD-9916-8FBAD7FCDE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826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95EC87-8CAA-47DB-88CD-106449725F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860D96-30F0-4F9A-A08C-CE1155D801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8BDECE-9357-47C4-8FA2-576AD0678F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685774-E35A-45DE-B607-E5C8E546D3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09E755-2685-43CF-9AB6-255E802BDD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9478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CB143E-E019-470A-9948-9B554B38A1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2CB928-FB74-4E13-B284-8E603C4E4B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A63398-36F5-46A0-A4EC-F6CB292C90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5E583C-D555-4719-AA55-08EF3FC39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2A84BB-01BD-450D-B708-A9CFC18DC8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0935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F1935B-4E5C-47F2-814A-4D005AF92C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77DAF7-7543-43B4-88CB-E9D94066188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948B636-C304-44F6-8437-908A315071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94FF1F-4B05-4AE2-9201-B1B31BD5FA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DC1900-9734-4BC3-A687-F7694ADD9B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30CEBA2-61E5-49A0-994A-AE150E964E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842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5B723B-B4C1-46BB-A588-02129BAC02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9CCA96-89B9-49DB-BB31-22CBC1E865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3A6BA7-97E9-425F-8D96-C927617D32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3C6C285-75E2-4251-A9C9-B3F4D50F9D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35A106A-340A-45B6-9C9B-848A161B161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5509B25-D020-428C-AE21-FDCF64138F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32EECF4-8E38-4F4C-8AA5-8AF8766D1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54E564F-1601-4BAE-A8AD-59B68B73F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74124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54864B-065D-44C1-A2E6-16C8711A00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0755324-C33B-4EF9-9CB5-313861975B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A70B8D-2C61-4C39-B8C5-607071C402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440E85F-374D-4130-9225-E78067A4A2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73270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F766DFB-65FF-4677-B6A5-1E6AD00541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470E95F-39A4-4F7B-81D7-B6466CE2B1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88CF0B-5075-415E-A27F-3BD0E96951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45927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0E59E0-09A5-4982-8AD4-D36B7D7A89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D450A3-44A0-4355-B713-D097F2B63C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500BA7F-9CE6-4BF3-B127-A366CBC9F2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53EBBD5-DA10-49E3-B649-2BEFA32746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71EC54-A031-43D0-BF12-FC59AB2E5D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F03F6CA-F706-4431-A66E-F8B5C96850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2157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B36220-7285-40A2-8FAF-8DE5BCAFA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4BBBD3C-9EC9-4D84-85BA-0E23198C945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933D7D6-BAA8-4100-8E73-3004F01522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1750653-708F-41AB-9C3F-E7778E5C0C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87A900-7AC6-4EF7-B561-4D7126ECFA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8D04CD-0095-4BBF-BEDC-F0294F7154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04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CDC5DFF-C1E3-476E-BDC3-EDCD93C296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E407A2-463E-41F5-AE9D-C84DFF8895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281E9C-2182-4D83-884B-23BBB7F5F00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D7A6A2-7AA0-4028-9005-DC3EF424CC08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C485CD-8F21-4384-8D25-81B2E7DE3A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101F4E-1A07-4E2D-9E0E-86667E9EFE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2832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A5BE9C-5A8A-4D67-BD47-70146A9C9E1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WF on IAB conformance work plan and specifications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8629DC-9812-42B4-B0D5-6963D8A1452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Qualcomm Incorporated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F84A3B4-D933-4AE1-9942-90A96CABBAD8}"/>
              </a:ext>
            </a:extLst>
          </p:cNvPr>
          <p:cNvSpPr txBox="1"/>
          <p:nvPr/>
        </p:nvSpPr>
        <p:spPr>
          <a:xfrm>
            <a:off x="10582422" y="390645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R4-2017487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942685F-19E9-47BB-AAA2-DECBD70CFA72}"/>
              </a:ext>
            </a:extLst>
          </p:cNvPr>
          <p:cNvSpPr txBox="1"/>
          <p:nvPr/>
        </p:nvSpPr>
        <p:spPr>
          <a:xfrm>
            <a:off x="295779" y="397590"/>
            <a:ext cx="45881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ja-JP" b="1" dirty="0"/>
              <a:t>3GPP TSG-RAN WG4 Meeting # 97e</a:t>
            </a:r>
            <a:endParaRPr lang="ja-JP" altLang="ja-JP" dirty="0"/>
          </a:p>
          <a:p>
            <a:r>
              <a:rPr lang="en-GB" altLang="ja-JP" b="1" dirty="0"/>
              <a:t>Electronic Meeting, 2</a:t>
            </a:r>
            <a:r>
              <a:rPr lang="en-GB" altLang="ja-JP" b="1" baseline="30000" dirty="0"/>
              <a:t>nd</a:t>
            </a:r>
            <a:r>
              <a:rPr lang="en-GB" altLang="ja-JP" b="1" dirty="0"/>
              <a:t> – 13</a:t>
            </a:r>
            <a:r>
              <a:rPr lang="en-GB" altLang="ja-JP" b="1" baseline="30000" dirty="0"/>
              <a:t>th</a:t>
            </a:r>
            <a:r>
              <a:rPr lang="en-GB" altLang="ja-JP" b="1" dirty="0"/>
              <a:t> November, 2020</a:t>
            </a:r>
            <a:endParaRPr lang="en-US" dirty="0"/>
          </a:p>
        </p:txBody>
      </p:sp>
      <p:sp>
        <p:nvSpPr>
          <p:cNvPr id="14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GB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302130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7CA647-4545-4554-99BA-77E39664EB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Work Plan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F2D1C3-FD11-44AF-8EC8-5BA0F0B968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67250"/>
          </a:xfrm>
        </p:spPr>
        <p:txBody>
          <a:bodyPr>
            <a:normAutofit fontScale="92500" lnSpcReduction="10000"/>
          </a:bodyPr>
          <a:lstStyle/>
          <a:p>
            <a:r>
              <a:rPr kumimoji="1" lang="en-US" altLang="ja-JP" dirty="0"/>
              <a:t>RAN4#97-e:</a:t>
            </a:r>
          </a:p>
          <a:p>
            <a:pPr lvl="1"/>
            <a:r>
              <a:rPr kumimoji="1" lang="en-US" altLang="ja-JP" dirty="0"/>
              <a:t>High level agreements: specification handling, work plan</a:t>
            </a:r>
          </a:p>
          <a:p>
            <a:pPr lvl="1"/>
            <a:r>
              <a:rPr kumimoji="1" lang="en-US" altLang="ja-JP" dirty="0"/>
              <a:t>High level discussion on testing framework, setup, </a:t>
            </a:r>
            <a:r>
              <a:rPr kumimoji="1" lang="en-US" altLang="ja-JP" dirty="0" err="1"/>
              <a:t>etc</a:t>
            </a:r>
            <a:endParaRPr kumimoji="1" lang="en-US" altLang="ja-JP" dirty="0"/>
          </a:p>
          <a:p>
            <a:pPr lvl="1"/>
            <a:r>
              <a:rPr kumimoji="1" lang="en-US" altLang="ja-JP" dirty="0"/>
              <a:t>Kick-off the discussion on the specification skeleton</a:t>
            </a:r>
          </a:p>
          <a:p>
            <a:r>
              <a:rPr kumimoji="1" lang="en-US" altLang="ja-JP" dirty="0"/>
              <a:t>RAN4#98-e:</a:t>
            </a:r>
          </a:p>
          <a:p>
            <a:pPr lvl="1"/>
            <a:r>
              <a:rPr kumimoji="1" lang="en-US" altLang="ja-JP" dirty="0"/>
              <a:t>High level agreements on testing: agree testing framework, test setup, test models, test plan(which tests to be defined), specification skeleton</a:t>
            </a:r>
          </a:p>
          <a:p>
            <a:pPr lvl="1"/>
            <a:r>
              <a:rPr kumimoji="1" lang="en-US" altLang="ja-JP" dirty="0"/>
              <a:t>Agree work split on TPs for conformance specifications</a:t>
            </a:r>
          </a:p>
          <a:p>
            <a:r>
              <a:rPr kumimoji="1" lang="en-US" altLang="ja-JP" dirty="0"/>
              <a:t>RAN4#98-e Bis:</a:t>
            </a:r>
          </a:p>
          <a:p>
            <a:pPr lvl="1"/>
            <a:r>
              <a:rPr kumimoji="1" lang="en-US" altLang="ja-JP" dirty="0"/>
              <a:t>Discuss draft TPs for specifications</a:t>
            </a:r>
          </a:p>
          <a:p>
            <a:r>
              <a:rPr kumimoji="1" lang="en-US" altLang="ja-JP" dirty="0"/>
              <a:t>RAN4#99-e:</a:t>
            </a:r>
          </a:p>
          <a:p>
            <a:pPr lvl="1"/>
            <a:r>
              <a:rPr kumimoji="1" lang="en-US" altLang="ja-JP" dirty="0"/>
              <a:t> Approval of TPs</a:t>
            </a:r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999334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F8F618-8430-405C-85A4-86EF49EB9B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Way Forward on IAB Conformance Specification Handling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DCC6D2-9C3C-4523-8CDD-D1E5AB3812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/>
              <a:t>IAB conformance specifications will be captured in separate specifications</a:t>
            </a:r>
          </a:p>
          <a:p>
            <a:pPr lvl="1"/>
            <a:r>
              <a:rPr lang="en-GB" altLang="ja-JP" dirty="0"/>
              <a:t>Specification will have 2 parts, one for conducted testing and one for radiated testing  i.e. -1/-2</a:t>
            </a:r>
          </a:p>
          <a:p>
            <a:r>
              <a:rPr kumimoji="1" lang="en-GB" altLang="ja-JP" dirty="0"/>
              <a:t>IAB WID to be updated in RAN#90 to include the new specifications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0795581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F85E32-A611-49BF-8755-6D8A0031A4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362" y="60327"/>
            <a:ext cx="11790406" cy="763458"/>
          </a:xfrm>
        </p:spPr>
        <p:txBody>
          <a:bodyPr/>
          <a:lstStyle/>
          <a:p>
            <a:r>
              <a:rPr kumimoji="1" lang="en-US" altLang="ja-JP" dirty="0"/>
              <a:t>Tentative Specification Skeleton for Conducted part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0D3058-C75A-4CA2-8117-DFC42C17B6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5118" y="823785"/>
            <a:ext cx="11586519" cy="5750010"/>
          </a:xfrm>
        </p:spPr>
        <p:txBody>
          <a:bodyPr>
            <a:normAutofit fontScale="70000" lnSpcReduction="20000"/>
          </a:bodyPr>
          <a:lstStyle/>
          <a:p>
            <a:r>
              <a:rPr kumimoji="1" lang="en-US" altLang="ja-JP" b="1" dirty="0"/>
              <a:t>Part 1: Conducted conformance testing</a:t>
            </a:r>
          </a:p>
          <a:p>
            <a:pPr lvl="1"/>
            <a:r>
              <a:rPr kumimoji="1" lang="en-US" altLang="ja-JP" dirty="0"/>
              <a:t>1	Scope</a:t>
            </a:r>
          </a:p>
          <a:p>
            <a:pPr lvl="1"/>
            <a:r>
              <a:rPr kumimoji="1" lang="en-US" altLang="ja-JP" dirty="0"/>
              <a:t>2	References</a:t>
            </a:r>
          </a:p>
          <a:p>
            <a:pPr lvl="1"/>
            <a:r>
              <a:rPr kumimoji="1" lang="en-US" altLang="ja-JP" dirty="0"/>
              <a:t>3	Definitions, symbols and abbreviations</a:t>
            </a:r>
          </a:p>
          <a:p>
            <a:pPr lvl="1"/>
            <a:r>
              <a:rPr kumimoji="1" lang="en-US" altLang="ja-JP" dirty="0"/>
              <a:t>4	General conducted test conditions and declarations</a:t>
            </a:r>
          </a:p>
          <a:p>
            <a:pPr lvl="1"/>
            <a:r>
              <a:rPr kumimoji="1" lang="en-US" altLang="ja-JP" dirty="0"/>
              <a:t>4.1		Measurement uncertainties and test requirements</a:t>
            </a:r>
          </a:p>
          <a:p>
            <a:pPr lvl="1"/>
            <a:r>
              <a:rPr kumimoji="1" lang="en-US" altLang="ja-JP" dirty="0"/>
              <a:t>4.2		Conducted requirement reference points</a:t>
            </a:r>
          </a:p>
          <a:p>
            <a:pPr lvl="1"/>
            <a:r>
              <a:rPr kumimoji="1" lang="en-US" altLang="ja-JP" dirty="0"/>
              <a:t>4.3		IAB classes</a:t>
            </a:r>
          </a:p>
          <a:p>
            <a:pPr lvl="1"/>
            <a:r>
              <a:rPr kumimoji="1" lang="en-US" altLang="ja-JP" dirty="0"/>
              <a:t>4.4		Regional requirements</a:t>
            </a:r>
          </a:p>
          <a:p>
            <a:pPr lvl="1"/>
            <a:r>
              <a:rPr kumimoji="1" lang="en-US" altLang="ja-JP" dirty="0"/>
              <a:t>4.5		IAB configurations</a:t>
            </a:r>
          </a:p>
          <a:p>
            <a:pPr lvl="1"/>
            <a:r>
              <a:rPr kumimoji="1" lang="en-US" altLang="ja-JP" dirty="0"/>
              <a:t>4.6		Manufacturer declarations</a:t>
            </a:r>
          </a:p>
          <a:p>
            <a:pPr lvl="1"/>
            <a:r>
              <a:rPr kumimoji="1" lang="en-US" altLang="ja-JP" dirty="0"/>
              <a:t>4.7		Test configurations</a:t>
            </a:r>
          </a:p>
          <a:p>
            <a:pPr lvl="1"/>
            <a:r>
              <a:rPr kumimoji="1" lang="en-US" altLang="ja-JP" dirty="0"/>
              <a:t>4.8		Applicability of requirements</a:t>
            </a:r>
          </a:p>
          <a:p>
            <a:pPr lvl="1"/>
            <a:r>
              <a:rPr kumimoji="1" lang="en-US" altLang="ja-JP" dirty="0"/>
              <a:t>4.9		RF channels and test models</a:t>
            </a:r>
          </a:p>
          <a:p>
            <a:pPr lvl="1"/>
            <a:r>
              <a:rPr kumimoji="1" lang="en-US" altLang="ja-JP" dirty="0"/>
              <a:t>4.10	Requirements for contiguous and non-contiguous spectrum</a:t>
            </a:r>
          </a:p>
          <a:p>
            <a:pPr lvl="1"/>
            <a:r>
              <a:rPr kumimoji="1" lang="en-US" altLang="ja-JP" dirty="0"/>
              <a:t>4.11	Requirements for IAB capable of multi-band operation</a:t>
            </a:r>
          </a:p>
          <a:p>
            <a:pPr lvl="1"/>
            <a:r>
              <a:rPr kumimoji="1" lang="en-US" altLang="ja-JP" dirty="0"/>
              <a:t>4.12	Format and interpretation of tests</a:t>
            </a:r>
          </a:p>
          <a:p>
            <a:pPr lvl="1"/>
            <a:r>
              <a:rPr kumimoji="1" lang="en-US" altLang="ja-JP" dirty="0"/>
              <a:t>4.13 	Referencing and relation with other specifications</a:t>
            </a:r>
          </a:p>
          <a:p>
            <a:pPr lvl="1"/>
            <a:r>
              <a:rPr kumimoji="1" lang="en-US" altLang="ja-JP" dirty="0"/>
              <a:t>5	Operating bands and channel arrangement</a:t>
            </a:r>
          </a:p>
          <a:p>
            <a:pPr lvl="1"/>
            <a:r>
              <a:rPr kumimoji="1" lang="en-US" altLang="ja-JP" dirty="0"/>
              <a:t>6	Conducted transmitter characteristics (IAB-DU and IAB-MT)</a:t>
            </a:r>
          </a:p>
          <a:p>
            <a:pPr lvl="1"/>
            <a:r>
              <a:rPr kumimoji="1" lang="en-US" altLang="ja-JP" dirty="0"/>
              <a:t>7	Conducted receiver characteristics (IAB-DU and IAB-MT)</a:t>
            </a:r>
          </a:p>
          <a:p>
            <a:pPr lvl="1"/>
            <a:r>
              <a:rPr kumimoji="1" lang="en-US" altLang="ja-JP" dirty="0"/>
              <a:t>8	IAB-DU and IAB-MT conducted demodulation performance </a:t>
            </a:r>
            <a:r>
              <a:rPr kumimoji="1" lang="en-US" altLang="ja-JP" dirty="0" err="1"/>
              <a:t>characteristicsIAB</a:t>
            </a:r>
            <a:r>
              <a:rPr kumimoji="1" lang="en-US" altLang="ja-JP" dirty="0"/>
              <a:t>-MT </a:t>
            </a:r>
          </a:p>
          <a:p>
            <a:pPr lvl="1"/>
            <a:r>
              <a:rPr kumimoji="1" lang="en-US" altLang="ja-JP" dirty="0"/>
              <a:t>[9	Conducted RRM]</a:t>
            </a:r>
          </a:p>
          <a:p>
            <a:pPr marL="0" indent="0">
              <a:buNone/>
            </a:pP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6698722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F85E32-A611-49BF-8755-6D8A0031A4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362" y="60327"/>
            <a:ext cx="11790406" cy="763458"/>
          </a:xfrm>
        </p:spPr>
        <p:txBody>
          <a:bodyPr/>
          <a:lstStyle/>
          <a:p>
            <a:r>
              <a:rPr kumimoji="1" lang="en-US" altLang="ja-JP" dirty="0"/>
              <a:t>Tentative Specification Skeleton for Radiated part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0D3058-C75A-4CA2-8117-DFC42C17B6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5118" y="823784"/>
            <a:ext cx="11586519" cy="5865339"/>
          </a:xfrm>
        </p:spPr>
        <p:txBody>
          <a:bodyPr>
            <a:normAutofit fontScale="70000" lnSpcReduction="20000"/>
          </a:bodyPr>
          <a:lstStyle/>
          <a:p>
            <a:r>
              <a:rPr lang="en-GB" altLang="ja-JP" b="1" dirty="0"/>
              <a:t>Part 2: Radiated conformance testing</a:t>
            </a:r>
            <a:endParaRPr lang="ja-JP" altLang="ja-JP" dirty="0"/>
          </a:p>
          <a:p>
            <a:pPr lvl="1"/>
            <a:r>
              <a:rPr lang="en-GB" altLang="ja-JP" dirty="0"/>
              <a:t>1	Scope</a:t>
            </a:r>
            <a:endParaRPr lang="ja-JP" altLang="ja-JP" dirty="0"/>
          </a:p>
          <a:p>
            <a:pPr lvl="1"/>
            <a:r>
              <a:rPr lang="en-GB" altLang="ja-JP" dirty="0"/>
              <a:t>2	References</a:t>
            </a:r>
            <a:endParaRPr lang="ja-JP" altLang="ja-JP" dirty="0"/>
          </a:p>
          <a:p>
            <a:pPr lvl="1"/>
            <a:r>
              <a:rPr lang="en-GB" altLang="ja-JP" dirty="0"/>
              <a:t>3	Definitions, symbols and abbreviations</a:t>
            </a:r>
            <a:endParaRPr lang="ja-JP" altLang="ja-JP" dirty="0"/>
          </a:p>
          <a:p>
            <a:pPr lvl="1"/>
            <a:r>
              <a:rPr lang="en-GB" altLang="ja-JP" dirty="0"/>
              <a:t>4	General conducted test conditions and declarations</a:t>
            </a:r>
            <a:endParaRPr lang="ja-JP" altLang="ja-JP" dirty="0"/>
          </a:p>
          <a:p>
            <a:pPr lvl="1"/>
            <a:r>
              <a:rPr lang="en-GB" altLang="ja-JP" dirty="0"/>
              <a:t>4.1		Measurement uncertainties and test requirements</a:t>
            </a:r>
            <a:endParaRPr lang="ja-JP" altLang="ja-JP" dirty="0"/>
          </a:p>
          <a:p>
            <a:pPr lvl="1"/>
            <a:r>
              <a:rPr lang="en-GB" altLang="ja-JP" dirty="0"/>
              <a:t>4.2		Radiated requirement reference points</a:t>
            </a:r>
            <a:endParaRPr lang="ja-JP" altLang="ja-JP" dirty="0"/>
          </a:p>
          <a:p>
            <a:pPr lvl="1"/>
            <a:r>
              <a:rPr lang="en-GB" altLang="ja-JP" dirty="0"/>
              <a:t>4.3		IAB classes</a:t>
            </a:r>
            <a:endParaRPr lang="ja-JP" altLang="ja-JP" dirty="0"/>
          </a:p>
          <a:p>
            <a:pPr lvl="1"/>
            <a:r>
              <a:rPr lang="en-GB" altLang="ja-JP" dirty="0"/>
              <a:t>4.4		Regional requirements</a:t>
            </a:r>
            <a:endParaRPr lang="ja-JP" altLang="ja-JP" dirty="0"/>
          </a:p>
          <a:p>
            <a:pPr lvl="1"/>
            <a:r>
              <a:rPr lang="en-GB" altLang="ja-JP" dirty="0"/>
              <a:t>4.5		IAB configurations</a:t>
            </a:r>
            <a:endParaRPr lang="ja-JP" altLang="ja-JP" dirty="0"/>
          </a:p>
          <a:p>
            <a:pPr lvl="1"/>
            <a:r>
              <a:rPr lang="en-GB" altLang="ja-JP" dirty="0"/>
              <a:t>4.6		Manufacturer declarations</a:t>
            </a:r>
            <a:endParaRPr lang="ja-JP" altLang="ja-JP" dirty="0"/>
          </a:p>
          <a:p>
            <a:pPr lvl="1"/>
            <a:r>
              <a:rPr lang="en-GB" altLang="ja-JP" dirty="0"/>
              <a:t>4.7		Test configurations</a:t>
            </a:r>
            <a:endParaRPr lang="ja-JP" altLang="ja-JP" dirty="0"/>
          </a:p>
          <a:p>
            <a:pPr lvl="1"/>
            <a:r>
              <a:rPr lang="en-GB" altLang="ja-JP" dirty="0"/>
              <a:t>4.8		Applicability of requirements</a:t>
            </a:r>
            <a:endParaRPr lang="ja-JP" altLang="ja-JP" dirty="0"/>
          </a:p>
          <a:p>
            <a:pPr lvl="1"/>
            <a:r>
              <a:rPr lang="en-GB" altLang="ja-JP" dirty="0"/>
              <a:t>4.9		RF channels and test models</a:t>
            </a:r>
            <a:endParaRPr lang="ja-JP" altLang="ja-JP" dirty="0"/>
          </a:p>
          <a:p>
            <a:pPr lvl="1"/>
            <a:r>
              <a:rPr lang="en-GB" altLang="ja-JP" dirty="0"/>
              <a:t>4.10	Requirements for contiguous and non-contiguous spectrum</a:t>
            </a:r>
            <a:endParaRPr lang="ja-JP" altLang="ja-JP" dirty="0"/>
          </a:p>
          <a:p>
            <a:pPr lvl="1"/>
            <a:r>
              <a:rPr lang="en-GB" altLang="ja-JP" dirty="0"/>
              <a:t>4.11	Requirements for IAB capable of multi-band operation</a:t>
            </a:r>
            <a:endParaRPr lang="ja-JP" altLang="ja-JP" dirty="0"/>
          </a:p>
          <a:p>
            <a:pPr lvl="1"/>
            <a:r>
              <a:rPr lang="en-GB" altLang="ja-JP" dirty="0"/>
              <a:t>4.12	Format and interpretation of tests</a:t>
            </a:r>
            <a:endParaRPr lang="ja-JP" altLang="ja-JP" dirty="0"/>
          </a:p>
          <a:p>
            <a:pPr lvl="1"/>
            <a:r>
              <a:rPr lang="en-GB" altLang="ja-JP" dirty="0"/>
              <a:t>4.13	Referencing and relation with other specifications</a:t>
            </a:r>
            <a:endParaRPr lang="ja-JP" altLang="ja-JP" dirty="0"/>
          </a:p>
          <a:p>
            <a:pPr lvl="1"/>
            <a:r>
              <a:rPr lang="en-GB" altLang="ja-JP" dirty="0"/>
              <a:t>5	Operating bands and channel arrangement</a:t>
            </a:r>
            <a:endParaRPr lang="ja-JP" altLang="ja-JP" dirty="0"/>
          </a:p>
          <a:p>
            <a:pPr lvl="1"/>
            <a:r>
              <a:rPr lang="en-GB" altLang="ja-JP" dirty="0"/>
              <a:t>6	Radiated transmitter characteristics (IAB-DU and IAB-MT)</a:t>
            </a:r>
            <a:endParaRPr lang="ja-JP" altLang="ja-JP" dirty="0"/>
          </a:p>
          <a:p>
            <a:pPr lvl="1"/>
            <a:r>
              <a:rPr lang="en-GB" altLang="ja-JP" dirty="0"/>
              <a:t>7	Radiated receiver characteristics (IAB-DU and IAB-MT)</a:t>
            </a:r>
            <a:endParaRPr lang="ja-JP" altLang="ja-JP" dirty="0"/>
          </a:p>
          <a:p>
            <a:pPr lvl="1"/>
            <a:r>
              <a:rPr lang="en-GB" altLang="ja-JP" dirty="0"/>
              <a:t>8	IAB-DU and IAB-MT radiated demodulation performance characteristics</a:t>
            </a:r>
            <a:endParaRPr lang="ja-JP" altLang="ja-JP" dirty="0"/>
          </a:p>
          <a:p>
            <a:pPr lvl="1"/>
            <a:r>
              <a:rPr lang="en-GB" altLang="ja-JP" dirty="0"/>
              <a:t>[9	IAB-MT Radiated RRM]</a:t>
            </a:r>
            <a:endParaRPr lang="ja-JP" altLang="ja-JP" dirty="0"/>
          </a:p>
          <a:p>
            <a:pPr marL="0" indent="0">
              <a:buNone/>
            </a:pP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9743502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0" ma:contentTypeDescription="Create a new document." ma:contentTypeScope="" ma:versionID="43b567adc0fb7267566a71594281c7f1">
  <xsd:schema xmlns:xsd="http://www.w3.org/2001/XMLSchema" xmlns:xs="http://www.w3.org/2001/XMLSchema" xmlns:p="http://schemas.microsoft.com/office/2006/metadata/properties" xmlns:ns3="cc9c437c-ae0c-4066-8d90-a0f7de786127" targetNamespace="http://schemas.microsoft.com/office/2006/metadata/properties" ma:root="true" ma:fieldsID="88f309decb0f3d3129a05d17a73fdbd6" ns3:_="">
    <xsd:import namespace="cc9c437c-ae0c-4066-8d90-a0f7de786127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4B59CDA-C7E1-4DC8-A9C4-5299165C8B5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79F2F02-8EE0-4A0E-95B3-1F45F540A27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3B22670-1274-498F-89E4-91E8787B9566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purl.org/dc/elements/1.1/"/>
    <ds:schemaRef ds:uri="http://schemas.microsoft.com/office/2006/metadata/properties"/>
    <ds:schemaRef ds:uri="cc9c437c-ae0c-4066-8d90-a0f7de786127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483</Words>
  <Application>Microsoft Office PowerPoint</Application>
  <PresentationFormat>Widescreen</PresentationFormat>
  <Paragraphs>69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WF on IAB conformance work plan and specifications</vt:lpstr>
      <vt:lpstr>Work Plan</vt:lpstr>
      <vt:lpstr>Way Forward on IAB Conformance Specification Handling</vt:lpstr>
      <vt:lpstr>Tentative Specification Skeleton for Conducted part</vt:lpstr>
      <vt:lpstr>Tentative Specification Skeleton for Radiated part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Intra-band EN-DC MPR, A-MPR, and Pcmax</dc:title>
  <dc:creator>Gene Fong</dc:creator>
  <cp:lastModifiedBy>Valentin Gheorghiu</cp:lastModifiedBy>
  <cp:revision>38</cp:revision>
  <dcterms:created xsi:type="dcterms:W3CDTF">2018-11-16T19:32:30Z</dcterms:created>
  <dcterms:modified xsi:type="dcterms:W3CDTF">2020-11-12T13:50:28Z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RS_Classification">
    <vt:lpwstr>UNRESTRICTED</vt:lpwstr>
  </property>
  <property fmtid="{D5CDD505-2E9C-101B-9397-08002B2CF9AE}" pid="4" name="RS_ClassificationID">
    <vt:i4>0</vt:i4>
  </property>
  <property fmtid="{D5CDD505-2E9C-101B-9397-08002B2CF9AE}" pid="5" name="ContentTypeId">
    <vt:lpwstr>0x010100EB28163D68FE8E4D9361964FDD814FC4</vt:lpwstr>
  </property>
</Properties>
</file>