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90" r:id="rId3"/>
    <p:sldId id="333" r:id="rId4"/>
    <p:sldId id="344" r:id="rId5"/>
    <p:sldId id="345" r:id="rId6"/>
    <p:sldId id="346" r:id="rId7"/>
    <p:sldId id="347" r:id="rId8"/>
    <p:sldId id="349" r:id="rId9"/>
    <p:sldId id="348" r:id="rId10"/>
    <p:sldId id="351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70" d="100"/>
          <a:sy n="70" d="100"/>
        </p:scale>
        <p:origin x="1180" y="56"/>
      </p:cViewPr>
      <p:guideLst>
        <p:guide orient="horz" pos="213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test cases for IAB-MTs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 Corporation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#97-e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2-13 Nov., 2020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R4-2017383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Only RRM performance requirements for IAB-MT are needed and the IAB-MT shall be tested with DU part disabled.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Use conducted testing for IAB type 1-H and OTA testing for IAB type 2-O.</a:t>
            </a:r>
            <a:endParaRPr lang="en-US" altLang="ko-KR" sz="2800" dirty="0"/>
          </a:p>
          <a:p>
            <a:endParaRPr lang="en-US" altLang="ko-KR" sz="2800" dirty="0">
              <a:solidFill>
                <a:schemeClr val="tx1"/>
              </a:solidFill>
            </a:endParaRPr>
          </a:p>
          <a:p>
            <a:r>
              <a:rPr lang="en-US" altLang="ko-KR" sz="2800" dirty="0">
                <a:solidFill>
                  <a:schemeClr val="tx1"/>
                </a:solidFill>
              </a:rPr>
              <a:t>RRM tests for IAB type 1-O are not to be defined.</a:t>
            </a:r>
            <a:endParaRPr lang="en-US" altLang="ko-KR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Define test cases for RRM requirements under NR SA.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Take UE test cases in TS 38.133 Annex as baseline when defining test cases for IAB-MTs.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The performance requirements shall be differentiated between wide area IAB-MT and local area IAB-MT if needed.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 smtClean="0">
                <a:solidFill>
                  <a:schemeClr val="tx1"/>
                </a:solidFill>
              </a:rPr>
              <a:t>For RRC Re-establishment, only </a:t>
            </a:r>
            <a:r>
              <a:rPr lang="en-US" altLang="ko-KR" sz="2800" dirty="0">
                <a:solidFill>
                  <a:schemeClr val="tx1"/>
                </a:solidFill>
              </a:rPr>
              <a:t>unknown target cell should be considered in the testing and only local-area IAB-MT to be tes</a:t>
            </a:r>
            <a:r>
              <a:rPr lang="en-US" altLang="ko-KR" sz="2800" dirty="0"/>
              <a:t>ted.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Don’t define separate test cases of random access for IAB-MT.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</a:t>
            </a:r>
            <a:r>
              <a:rPr lang="en-US" dirty="0">
                <a:sym typeface="+mn-ea"/>
              </a:rPr>
              <a:t>Scope of test cases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RRM tests are defined in both FR1 and FR2 to verify all IAB-MT requirements defined in TS 38.174.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>
                <a:solidFill>
                  <a:schemeClr val="tx1"/>
                </a:solidFill>
              </a:rPr>
              <a:t>RRM tests are defined in FR1 for IAB type 1-H and FR2 for IAB type 2-O to verify all IAB-MT requirements defined in TS 38.174 that are also feasible to test.</a:t>
            </a:r>
            <a:endParaRPr lang="en-US" altLang="ko-KR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Scope of test cases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The RRM performance testing requirements shall be defined and maintained in RAN4, and no RAN5 work to be involved.</a:t>
            </a:r>
            <a:endParaRPr lang="en-US" altLang="ko-KR" sz="2800" dirty="0"/>
          </a:p>
          <a:p>
            <a:endParaRPr lang="en-US" altLang="ko-KR" sz="2800" dirty="0"/>
          </a:p>
          <a:p>
            <a:pPr marL="0" indent="0">
              <a:buNone/>
            </a:pPr>
            <a:endParaRPr lang="en-US" altLang="ko-KR" sz="2800" dirty="0">
              <a:solidFill>
                <a:srgbClr val="FF0000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Responsibility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Define IAB-MT RRM performance requirements. </a:t>
            </a:r>
            <a:endParaRPr lang="en-US" altLang="ko-KR" sz="2800" dirty="0"/>
          </a:p>
          <a:p>
            <a:pPr lvl="1"/>
            <a:r>
              <a:rPr lang="en-US" altLang="ko-KR" sz="2450" dirty="0"/>
              <a:t>The requirements will be captured in TS 38.174</a:t>
            </a:r>
            <a:endParaRPr lang="en-US" altLang="ko-KR" sz="2450" dirty="0"/>
          </a:p>
          <a:p>
            <a:endParaRPr lang="en-US" altLang="ko-KR" sz="2800" dirty="0"/>
          </a:p>
          <a:p>
            <a:r>
              <a:rPr lang="en-US" altLang="ko-KR" sz="2800" dirty="0"/>
              <a:t>Don't define IAB-MT RRM conformance tests</a:t>
            </a:r>
            <a:r>
              <a:rPr lang="en-US" altLang="ko-KR" sz="2800" dirty="0" smtClean="0">
                <a:solidFill>
                  <a:schemeClr val="tx1"/>
                </a:solidFill>
              </a:rPr>
              <a:t>.</a:t>
            </a:r>
            <a:endParaRPr lang="en-US" altLang="ko-KR" sz="2800" dirty="0" smtClean="0">
              <a:solidFill>
                <a:schemeClr val="tx1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Responsibility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FFS study the following options:</a:t>
            </a:r>
            <a:endParaRPr lang="en-US" altLang="ko-KR" sz="2800" dirty="0"/>
          </a:p>
          <a:p>
            <a:r>
              <a:rPr lang="en-US" altLang="ko-KR" sz="2800" dirty="0"/>
              <a:t>Option 1: Only split for different features</a:t>
            </a:r>
            <a:endParaRPr lang="en-US" altLang="ko-KR" sz="2800" dirty="0"/>
          </a:p>
          <a:p>
            <a:r>
              <a:rPr lang="en-US" altLang="ko-KR" sz="2800" dirty="0"/>
              <a:t>Option 2: Split at a detailed level 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</a:t>
            </a:r>
            <a:r>
              <a:rPr lang="en-US" dirty="0">
                <a:sym typeface="+mn-ea"/>
              </a:rPr>
              <a:t>Work Split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FFS Whether to specify applicable MGs for local area IAB-MTs</a:t>
            </a:r>
            <a:endParaRPr lang="en-US" altLang="ko-KR" sz="2800" dirty="0"/>
          </a:p>
          <a:p>
            <a:r>
              <a:rPr lang="en-US" altLang="ko-KR" sz="2800" dirty="0"/>
              <a:t>Options:</a:t>
            </a:r>
            <a:endParaRPr lang="en-US" altLang="ko-KR" sz="2800" dirty="0"/>
          </a:p>
          <a:p>
            <a:pPr lvl="1"/>
            <a:r>
              <a:rPr lang="en-US" altLang="ko-KR" sz="2450" dirty="0"/>
              <a:t>Option 1: Remove gap aspects from requirements in 38.174</a:t>
            </a:r>
            <a:endParaRPr lang="en-US" altLang="ko-KR" sz="2450" dirty="0"/>
          </a:p>
          <a:p>
            <a:pPr lvl="1"/>
            <a:r>
              <a:rPr lang="en-US" altLang="ko-KR" sz="2450" dirty="0"/>
              <a:t>Option 2: Define at least one gap pattern for local area IAB-MT</a:t>
            </a:r>
            <a:endParaRPr lang="en-US" altLang="ko-KR" sz="2450" dirty="0"/>
          </a:p>
          <a:p>
            <a:pPr lvl="1"/>
            <a:r>
              <a:rPr lang="en-US" altLang="ko-KR" sz="2450" dirty="0"/>
              <a:t>Other options not precluded</a:t>
            </a:r>
            <a:endParaRPr lang="en-US" altLang="ko-KR" sz="245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</a:t>
            </a:r>
            <a:r>
              <a:rPr lang="en-US" dirty="0">
                <a:sym typeface="+mn-ea"/>
              </a:rPr>
              <a:t>Core Maintenance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1830</Words>
  <Application>WPS 演示</Application>
  <PresentationFormat>全屏显示(4:3)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Meiryo UI</vt:lpstr>
      <vt:lpstr>MS PGothic</vt:lpstr>
      <vt:lpstr>微软雅黑</vt:lpstr>
      <vt:lpstr>Arial Unicode MS</vt:lpstr>
      <vt:lpstr>Office 主题</vt:lpstr>
      <vt:lpstr>WF on test cases for IAB-MTs</vt:lpstr>
      <vt:lpstr>Way Forward - Test cases</vt:lpstr>
      <vt:lpstr>Way Forward - Test cases</vt:lpstr>
      <vt:lpstr>Way Forward - Scope of test cases</vt:lpstr>
      <vt:lpstr>Way Forward - Scope of test cases</vt:lpstr>
      <vt:lpstr>Way Forward - Responsibility</vt:lpstr>
      <vt:lpstr>Way Forward - Responsibility</vt:lpstr>
      <vt:lpstr>Way Forward - Work Split</vt:lpstr>
      <vt:lpstr>Way Forward - Core Maintenance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497</cp:revision>
  <dcterms:created xsi:type="dcterms:W3CDTF">2016-01-12T08:39:00Z</dcterms:created>
  <dcterms:modified xsi:type="dcterms:W3CDTF">2020-11-13T15:02:15Z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(3)UpQYw3nlmkKatYhtMrJg/CfmDrkTSTozqmo+kTDUmM7YwEFuFQBAyzz28j+oCfgtinRd5GVq
QFg6pcjPO9nx1klhFGIqqChTs3wZI7uR6ALJJIZcR6+Uiy9Dph02p0lFlFEwFmMmHOZp0vee
shI0BCBQi9q2OJHGQcXE+cW7hHoUvrR5NGGbVqtd2mKZbwAtfVp2Ggo9Ycq3VfXPhErvEQSn
0h3ni9tjzJP+JMKyCm</vt:lpwstr>
  </property>
  <property fmtid="{D5CDD505-2E9C-101B-9397-08002B2CF9AE}" pid="3" name="_2015_ms_pID_7253431">
    <vt:lpwstr>C0mDXKpSaEL0/JysPXKpm6fdnTd7VqAQj+ZQf57LUiiuUT4EAkwuZ+
BQXWchjMyd6WqS0+2Hxmu4vpzAfYfgJMS52JJ9OAf3RgvYDXjdBmHQwSL8vov/7Aus2U8qkP
HERvy4EYxi4Q5E/u4fg2sRQ8z7mFQqtDjCJSKgLjQfNnqJEvSfpoDvfQIFH3X60PMmXwrYav
YsuC8nlMA72pE2SrDFOqjg1LIFwFQHLyCcnr</vt:lpwstr>
  </property>
  <property fmtid="{D5CDD505-2E9C-101B-9397-08002B2CF9AE}" pid="4" name="_2015_ms_pID_7253432">
    <vt:lpwstr>EcGav9KGez3rWAWwF7TplwVWWMzuDiC3VQdg
sH/HOx50XbhxgPdR+Izwlcp7yBDJR2yG2PFUKbEQK/1SEAEoXLI=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2052-11.8.2.9022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