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77" r:id="rId4"/>
    <p:sldId id="278" r:id="rId5"/>
    <p:sldId id="279" r:id="rId6"/>
    <p:sldId id="280" r:id="rId7"/>
    <p:sldId id="281" r:id="rId8"/>
    <p:sldId id="28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AEA7F-FA68-4D07-8D83-065F9C5531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8748AC-641C-42CD-B6E2-8C09709560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4435E-65FD-49DE-82E6-E0331C3E0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E79818-CB9B-420C-BF04-80A97D70F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F9DEBA-2A2D-417B-8D71-0355D84DA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1617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4869A-635C-4C93-851D-202173935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D06F88-5193-47D4-83EA-BFC01CA25D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DD68BE-58C4-48F4-9A7E-9787A356C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7BA6D1-8EBF-4D74-97B0-BF864C9C4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E9BAC1-2E93-4D46-9022-A167260D7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375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8CCBC6-9802-40D3-A007-7FC6A8956C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ED2CA0-49BB-44A0-BD44-ACB879869C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B5146-0EC3-467A-B905-9CD5FB3AB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F9855B-EE66-4302-92C4-8C854F4E8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BBA31D-E8AB-4C5F-A3EB-743849236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1854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6EBD3-117D-4EC7-B8ED-4D6DD3C0B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DF7C4C-8BB3-45B1-B526-F424110E83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0285DA-F648-4CB8-88AA-C578AAFB1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02238D-FDA6-434F-9E41-3BCD78155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E2F39A-88EB-430D-AC96-D9BF8F6FD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8439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46286-F566-4853-8331-85D24B701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A02F5E-D441-4CB5-A433-5603C97883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D58933-7E73-41C3-B137-677FD7EE9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6E5F24-813D-4AD7-9D90-AFB21CF4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3E68B9-2A8C-452F-AE67-E082684AB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817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C675E-AAD0-402B-9982-E89AB88E7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E14D44-1E62-42F3-9A26-F71F321E96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09BC4C-97C7-4AF1-A7FE-1E4823C5A6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43B25E-BD99-49F1-A341-9B463BB7E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C10B19-B701-4FE7-825F-BD2264C17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72387A-52DA-4C7C-84B7-601FD547B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7218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AE537-62B8-43F6-96AF-EF074A967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D9EDCE-F931-4208-9FE4-865068C510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1A2063-2AAF-4186-A499-D5EA029908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6E581C-93AF-4A8C-AF61-7C17E9D7AF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3A68CF-C210-4BBD-8D81-316D8D7B86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F7792E-59E2-481A-BC5C-1B03E6FE3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64FC241-0067-4F56-B2AF-5244E478A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9AC938-01B1-45A2-A4FA-19D302095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2281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43177-3A02-411D-AAFF-8EA7FDA58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A7D0D6-580B-4EB6-AE8D-092FB64ED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78668A-1B95-4500-ACDD-D83DE4048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49DEF9-FE7C-456B-B389-C1D1394CE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6027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47E6236-40B4-4139-A53F-F7E129234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2DDA9D-47F5-4B9F-A78A-F1F428D9A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5FDECD-8C08-4DCE-B94E-B228B7980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1749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53E3A-5AFB-4044-B829-C95A5DBCE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23BB98-1AD6-4461-81FE-A7555EC22F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B239E1-F033-43BD-A7EF-9D5930CE2B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709955-F1F7-436C-910C-8C27969B9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C63F27-C379-448F-9861-98E5AE974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8CBCB4-2F3F-4442-A34A-B6EF5E017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8307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A0D3C-B5AD-49D0-976B-534EA82A5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5313C8-CCD6-415D-B260-5A2F8A36BF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CB185C-EC73-45C0-A44D-6ACF1FD089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8D8C7F-09B7-47E7-BF2D-02A51FC8A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87C590-C0BA-4D4B-89BB-144BCFFEA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87519-FC46-4DEE-9FBA-D03F0552D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382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2200FA-0D3F-4DE8-8863-103A04340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03E0A4-E9A7-4CD7-99C1-2DFDD1186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C5D042-5810-42BC-87CB-0F2C16749B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7FFA9-04B8-4D05-BE5F-CBDC3A509381}" type="datetimeFigureOut">
              <a:rPr lang="en-GB" smtClean="0"/>
              <a:t>13/11/2020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7CE5DC-093A-4191-97A3-7E236D3EDB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7E519-A8C1-4961-B135-04025852F5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826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966823"/>
            <a:ext cx="9144000" cy="1543140"/>
          </a:xfrm>
        </p:spPr>
        <p:txBody>
          <a:bodyPr>
            <a:normAutofit/>
          </a:bodyPr>
          <a:lstStyle/>
          <a:p>
            <a:r>
              <a:rPr lang="en-GB" sz="4000" b="1" dirty="0">
                <a:latin typeface="+mn-lt"/>
              </a:rPr>
              <a:t>WF on Test cases for MR-DC Idle mode CA measurements</a:t>
            </a:r>
            <a:endParaRPr lang="ja-JP" altLang="en-US" sz="4000" dirty="0">
              <a:latin typeface="+mn-lt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631505" y="188640"/>
            <a:ext cx="40308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3GPP TSG-RAN4 Meeting #97e 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E-meeting, November 2</a:t>
            </a:r>
            <a:r>
              <a:rPr kumimoji="1" lang="en-US" sz="1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nd</a:t>
            </a:r>
            <a:r>
              <a:rPr kumimoji="1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– 13</a:t>
            </a:r>
            <a:r>
              <a:rPr kumimoji="1" lang="en-US" sz="1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</a:t>
            </a:r>
            <a:r>
              <a:rPr kumimoji="1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2020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7392144" y="188640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kumimoji="1" lang="en-US" altLang="ja-JP" b="1" dirty="0">
                <a:solidFill>
                  <a:prstClr val="black"/>
                </a:solidFill>
                <a:ea typeface="ＭＳ Ｐゴシック" panose="020B0600070205080204" pitchFamily="34" charset="-128"/>
              </a:rPr>
              <a:t>R4-2017358</a:t>
            </a: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Document for: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	Approval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2791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6F1EF-CABE-412D-A7D7-6B9CB1F4A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13177"/>
          </a:xfrm>
        </p:spPr>
        <p:txBody>
          <a:bodyPr>
            <a:normAutofit fontScale="90000"/>
          </a:bodyPr>
          <a:lstStyle/>
          <a:p>
            <a:r>
              <a:rPr lang="en-GB" dirty="0"/>
              <a:t>Topic #3: </a:t>
            </a:r>
            <a:r>
              <a:rPr lang="en-US" dirty="0"/>
              <a:t>Performance – accuracy requirements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68BD6-2239-4FE8-A26A-CB058FC0B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6709"/>
            <a:ext cx="10515600" cy="4900254"/>
          </a:xfrm>
        </p:spPr>
        <p:txBody>
          <a:bodyPr>
            <a:normAutofit fontScale="85000" lnSpcReduction="20000"/>
          </a:bodyPr>
          <a:lstStyle/>
          <a:p>
            <a:r>
              <a:rPr lang="en-GB" b="1" dirty="0"/>
              <a:t>Issue 3-10-1:</a:t>
            </a:r>
            <a:r>
              <a:rPr lang="en-GB" dirty="0"/>
              <a:t> Confirm conclusion from round 1 discussion (was: Sub-topic 3-1 and 3-2)</a:t>
            </a:r>
          </a:p>
          <a:p>
            <a:pPr lvl="1"/>
            <a:r>
              <a:rPr lang="en-GB" dirty="0">
                <a:highlight>
                  <a:srgbClr val="00FF00"/>
                </a:highlight>
              </a:rPr>
              <a:t>Agreement:</a:t>
            </a:r>
          </a:p>
          <a:p>
            <a:pPr lvl="1" hangingPunct="0"/>
            <a:r>
              <a:rPr lang="en-GB" dirty="0">
                <a:highlight>
                  <a:srgbClr val="00FF00"/>
                </a:highlight>
              </a:rPr>
              <a:t>RAN4 will define </a:t>
            </a:r>
            <a:r>
              <a:rPr lang="en-US" dirty="0">
                <a:highlight>
                  <a:srgbClr val="00FF00"/>
                </a:highlight>
              </a:rPr>
              <a:t>accuracy requirements for MR-DC EMR for the newly introduced core requirement cases listed:</a:t>
            </a:r>
            <a:endParaRPr lang="en-GB" dirty="0">
              <a:highlight>
                <a:srgbClr val="00FF00"/>
              </a:highlight>
            </a:endParaRPr>
          </a:p>
          <a:p>
            <a:pPr lvl="2" hangingPunct="0"/>
            <a:r>
              <a:rPr lang="en-US" dirty="0">
                <a:highlight>
                  <a:srgbClr val="00FF00"/>
                </a:highlight>
              </a:rPr>
              <a:t>36.133:</a:t>
            </a:r>
            <a:endParaRPr lang="en-GB" dirty="0">
              <a:highlight>
                <a:srgbClr val="00FF00"/>
              </a:highlight>
            </a:endParaRPr>
          </a:p>
          <a:p>
            <a:pPr lvl="3" hangingPunct="0"/>
            <a:r>
              <a:rPr lang="en-GB" dirty="0">
                <a:highlight>
                  <a:srgbClr val="00FF00"/>
                </a:highlight>
              </a:rPr>
              <a:t>NR inter-RAT:</a:t>
            </a:r>
          </a:p>
          <a:p>
            <a:pPr lvl="4" hangingPunct="0"/>
            <a:r>
              <a:rPr lang="en-GB" dirty="0">
                <a:highlight>
                  <a:srgbClr val="00FF00"/>
                </a:highlight>
              </a:rPr>
              <a:t>FR1</a:t>
            </a:r>
          </a:p>
          <a:p>
            <a:pPr lvl="4" hangingPunct="0"/>
            <a:r>
              <a:rPr lang="en-GB" dirty="0">
                <a:highlight>
                  <a:srgbClr val="00FF00"/>
                </a:highlight>
              </a:rPr>
              <a:t>FR2</a:t>
            </a:r>
          </a:p>
          <a:p>
            <a:pPr lvl="2" hangingPunct="0"/>
            <a:r>
              <a:rPr lang="en-GB" dirty="0">
                <a:highlight>
                  <a:srgbClr val="00FF00"/>
                </a:highlight>
              </a:rPr>
              <a:t>38.133:</a:t>
            </a:r>
          </a:p>
          <a:p>
            <a:pPr lvl="3" hangingPunct="0"/>
            <a:r>
              <a:rPr lang="en-US" dirty="0">
                <a:highlight>
                  <a:srgbClr val="00FF00"/>
                </a:highlight>
              </a:rPr>
              <a:t>NR inter-frequency:</a:t>
            </a:r>
            <a:endParaRPr lang="en-GB" dirty="0">
              <a:highlight>
                <a:srgbClr val="00FF00"/>
              </a:highlight>
            </a:endParaRPr>
          </a:p>
          <a:p>
            <a:pPr lvl="4" hangingPunct="0"/>
            <a:r>
              <a:rPr lang="en-US" dirty="0">
                <a:highlight>
                  <a:srgbClr val="00FF00"/>
                </a:highlight>
              </a:rPr>
              <a:t>FR1</a:t>
            </a:r>
            <a:endParaRPr lang="en-GB" dirty="0">
              <a:highlight>
                <a:srgbClr val="00FF00"/>
              </a:highlight>
            </a:endParaRPr>
          </a:p>
          <a:p>
            <a:pPr lvl="4" hangingPunct="0"/>
            <a:r>
              <a:rPr lang="en-US" dirty="0">
                <a:highlight>
                  <a:srgbClr val="00FF00"/>
                </a:highlight>
              </a:rPr>
              <a:t>FR2</a:t>
            </a:r>
            <a:endParaRPr lang="en-GB" dirty="0">
              <a:highlight>
                <a:srgbClr val="00FF00"/>
              </a:highlight>
            </a:endParaRPr>
          </a:p>
          <a:p>
            <a:pPr lvl="3" hangingPunct="0"/>
            <a:r>
              <a:rPr lang="en-US" dirty="0">
                <a:highlight>
                  <a:srgbClr val="00FF00"/>
                </a:highlight>
              </a:rPr>
              <a:t>LTE inter-RAT</a:t>
            </a:r>
            <a:endParaRPr lang="en-GB" dirty="0">
              <a:highlight>
                <a:srgbClr val="00FF00"/>
              </a:highlight>
            </a:endParaRPr>
          </a:p>
          <a:p>
            <a:pPr lvl="1"/>
            <a:r>
              <a:rPr lang="en-US" dirty="0">
                <a:highlight>
                  <a:srgbClr val="00FF00"/>
                </a:highlight>
              </a:rPr>
              <a:t>Agreement 2 (related to sub-topic 3-2): </a:t>
            </a:r>
            <a:r>
              <a:rPr lang="en-GB" dirty="0">
                <a:highlight>
                  <a:srgbClr val="00FF00"/>
                </a:highlight>
              </a:rPr>
              <a:t>RAN4 will re-use of existing connected mode accuracy requirements as baseline for developing EMR idle mode CA measurement accuracy requirements</a:t>
            </a:r>
          </a:p>
          <a:p>
            <a:pPr lvl="2"/>
            <a:r>
              <a:rPr lang="en-GB" dirty="0"/>
              <a:t>Note: RAN4 has already agreed to define EMR accuracy requirements more relaxed compared to connected mode inter-frequency accuracy requirements in RAN4#96.</a:t>
            </a:r>
          </a:p>
        </p:txBody>
      </p:sp>
    </p:spTree>
    <p:extLst>
      <p:ext uri="{BB962C8B-B14F-4D97-AF65-F5344CB8AC3E}">
        <p14:creationId xmlns:p14="http://schemas.microsoft.com/office/powerpoint/2010/main" val="2080139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6F1EF-CABE-412D-A7D7-6B9CB1F4A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13177"/>
          </a:xfrm>
        </p:spPr>
        <p:txBody>
          <a:bodyPr>
            <a:normAutofit fontScale="90000"/>
          </a:bodyPr>
          <a:lstStyle/>
          <a:p>
            <a:r>
              <a:rPr lang="en-GB" dirty="0"/>
              <a:t>Topic #3: </a:t>
            </a:r>
            <a:r>
              <a:rPr lang="en-US" dirty="0"/>
              <a:t>Performance – accuracy requirements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68BD6-2239-4FE8-A26A-CB058FC0B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6709"/>
            <a:ext cx="10515600" cy="4900254"/>
          </a:xfrm>
        </p:spPr>
        <p:txBody>
          <a:bodyPr>
            <a:normAutofit/>
          </a:bodyPr>
          <a:lstStyle/>
          <a:p>
            <a:r>
              <a:rPr lang="en-GB" b="1" dirty="0"/>
              <a:t>Issue 3-10-2:</a:t>
            </a:r>
            <a:r>
              <a:rPr lang="en-GB" dirty="0"/>
              <a:t> </a:t>
            </a:r>
            <a:r>
              <a:rPr lang="en-US" dirty="0"/>
              <a:t>Measurement accuracy relaxation compared to existing connected mode requirements</a:t>
            </a:r>
            <a:r>
              <a:rPr lang="en-GB" dirty="0"/>
              <a:t> (was: Sub-topic 3-3)</a:t>
            </a:r>
          </a:p>
          <a:p>
            <a:pPr lvl="1"/>
            <a:r>
              <a:rPr lang="en-GB" dirty="0">
                <a:highlight>
                  <a:srgbClr val="00FF00"/>
                </a:highlight>
              </a:rPr>
              <a:t>Agreement:</a:t>
            </a:r>
          </a:p>
          <a:p>
            <a:pPr lvl="2" hangingPunct="0"/>
            <a:r>
              <a:rPr lang="en-GB" dirty="0">
                <a:highlight>
                  <a:srgbClr val="00FF00"/>
                </a:highlight>
              </a:rPr>
              <a:t>Agree on the principle of capturing the measurement accuracy requirements. </a:t>
            </a:r>
          </a:p>
          <a:p>
            <a:pPr lvl="2" hangingPunct="0"/>
            <a:r>
              <a:rPr lang="en-GB" dirty="0">
                <a:highlight>
                  <a:srgbClr val="00FF00"/>
                </a:highlight>
              </a:rPr>
              <a:t>Allow [1.5]dB relaxation compared to connected mode</a:t>
            </a:r>
          </a:p>
          <a:p>
            <a:pPr lvl="2" hangingPunct="0"/>
            <a:r>
              <a:rPr lang="en-GB" dirty="0">
                <a:highlight>
                  <a:srgbClr val="00FF00"/>
                </a:highlight>
              </a:rPr>
              <a:t>Leave numbers in [] in this meeting. </a:t>
            </a:r>
          </a:p>
          <a:p>
            <a:pPr lvl="2" hangingPunct="0"/>
            <a:r>
              <a:rPr lang="en-GB" dirty="0">
                <a:highlight>
                  <a:srgbClr val="00FF00"/>
                </a:highlight>
              </a:rPr>
              <a:t>Assign on the draft Big CR</a:t>
            </a:r>
          </a:p>
        </p:txBody>
      </p:sp>
    </p:spTree>
    <p:extLst>
      <p:ext uri="{BB962C8B-B14F-4D97-AF65-F5344CB8AC3E}">
        <p14:creationId xmlns:p14="http://schemas.microsoft.com/office/powerpoint/2010/main" val="2640306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6F1EF-CABE-412D-A7D7-6B9CB1F4A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13177"/>
          </a:xfrm>
        </p:spPr>
        <p:txBody>
          <a:bodyPr>
            <a:normAutofit/>
          </a:bodyPr>
          <a:lstStyle/>
          <a:p>
            <a:r>
              <a:rPr lang="en-GB" dirty="0"/>
              <a:t>Topic #4: Test cases for MD-DC EMR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68BD6-2239-4FE8-A26A-CB058FC0B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6709"/>
            <a:ext cx="10515600" cy="4900254"/>
          </a:xfrm>
        </p:spPr>
        <p:txBody>
          <a:bodyPr>
            <a:normAutofit/>
          </a:bodyPr>
          <a:lstStyle/>
          <a:p>
            <a:r>
              <a:rPr lang="en-GB" sz="3600" dirty="0">
                <a:highlight>
                  <a:srgbClr val="00FF00"/>
                </a:highlight>
              </a:rPr>
              <a:t>Agreement:</a:t>
            </a:r>
          </a:p>
          <a:p>
            <a:pPr lvl="1"/>
            <a:r>
              <a:rPr lang="en-GB" sz="3200" dirty="0">
                <a:highlight>
                  <a:srgbClr val="00FF00"/>
                </a:highlight>
              </a:rPr>
              <a:t>Time plan for developing MR-DC test cases:</a:t>
            </a:r>
          </a:p>
          <a:p>
            <a:pPr lvl="1"/>
            <a:r>
              <a:rPr lang="en-GB" sz="3200" dirty="0">
                <a:highlight>
                  <a:srgbClr val="00FF00"/>
                </a:highlight>
              </a:rPr>
              <a:t>RAN4#97-e (November 2020):</a:t>
            </a:r>
          </a:p>
          <a:p>
            <a:pPr lvl="2"/>
            <a:r>
              <a:rPr lang="en-GB" sz="2800" dirty="0">
                <a:highlight>
                  <a:srgbClr val="00FF00"/>
                </a:highlight>
              </a:rPr>
              <a:t>Agree on high-level list for test cases.</a:t>
            </a:r>
          </a:p>
          <a:p>
            <a:pPr lvl="2"/>
            <a:r>
              <a:rPr lang="en-GB" sz="2800" dirty="0">
                <a:highlight>
                  <a:srgbClr val="00FF00"/>
                </a:highlight>
              </a:rPr>
              <a:t>Agree on work split between interested companies.</a:t>
            </a:r>
          </a:p>
          <a:p>
            <a:pPr lvl="1"/>
            <a:r>
              <a:rPr lang="en-GB" sz="3200" dirty="0">
                <a:highlight>
                  <a:srgbClr val="00FF00"/>
                </a:highlight>
              </a:rPr>
              <a:t>RAN4#98-e (January 2021):</a:t>
            </a:r>
          </a:p>
          <a:p>
            <a:pPr lvl="2"/>
            <a:r>
              <a:rPr lang="en-GB" sz="2800" dirty="0">
                <a:highlight>
                  <a:srgbClr val="00FF00"/>
                </a:highlight>
              </a:rPr>
              <a:t>Provide draft CRs for test cases. </a:t>
            </a:r>
          </a:p>
          <a:p>
            <a:pPr lvl="2"/>
            <a:r>
              <a:rPr lang="en-GB" sz="2800" dirty="0">
                <a:highlight>
                  <a:srgbClr val="00FF00"/>
                </a:highlight>
              </a:rPr>
              <a:t>Provide big CR by collecting draft CRs.</a:t>
            </a:r>
          </a:p>
        </p:txBody>
      </p:sp>
    </p:spTree>
    <p:extLst>
      <p:ext uri="{BB962C8B-B14F-4D97-AF65-F5344CB8AC3E}">
        <p14:creationId xmlns:p14="http://schemas.microsoft.com/office/powerpoint/2010/main" val="3272777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6F1EF-CABE-412D-A7D7-6B9CB1F4A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13177"/>
          </a:xfrm>
        </p:spPr>
        <p:txBody>
          <a:bodyPr>
            <a:normAutofit/>
          </a:bodyPr>
          <a:lstStyle/>
          <a:p>
            <a:r>
              <a:rPr lang="en-GB" dirty="0"/>
              <a:t>Topic #4: Test cases for MD-DC EMR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68BD6-2239-4FE8-A26A-CB058FC0B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6709"/>
            <a:ext cx="10515600" cy="4900254"/>
          </a:xfrm>
        </p:spPr>
        <p:txBody>
          <a:bodyPr>
            <a:normAutofit lnSpcReduction="10000"/>
          </a:bodyPr>
          <a:lstStyle/>
          <a:p>
            <a:pPr hangingPunct="0"/>
            <a:r>
              <a:rPr lang="en-GB" dirty="0"/>
              <a:t>Sub-topic 4-11: Test Case Coverage:</a:t>
            </a:r>
          </a:p>
          <a:p>
            <a:pPr lvl="1" hangingPunct="0"/>
            <a:r>
              <a:rPr lang="en-GB" b="1" u="sng" dirty="0"/>
              <a:t>Issue 4-11-1: </a:t>
            </a:r>
            <a:r>
              <a:rPr lang="en-GB" dirty="0"/>
              <a:t>Which serving carrier scenarios to consider</a:t>
            </a:r>
          </a:p>
          <a:p>
            <a:pPr lvl="2"/>
            <a:r>
              <a:rPr lang="fi-FI" dirty="0" err="1">
                <a:highlight>
                  <a:srgbClr val="00FF00"/>
                </a:highlight>
              </a:rPr>
              <a:t>Agreement</a:t>
            </a:r>
            <a:r>
              <a:rPr lang="fi-FI" dirty="0">
                <a:highlight>
                  <a:srgbClr val="00FF00"/>
                </a:highlight>
              </a:rPr>
              <a:t>: </a:t>
            </a:r>
            <a:r>
              <a:rPr lang="fi-FI" dirty="0" err="1">
                <a:highlight>
                  <a:srgbClr val="00FF00"/>
                </a:highlight>
              </a:rPr>
              <a:t>Define</a:t>
            </a:r>
            <a:r>
              <a:rPr lang="fi-FI" dirty="0">
                <a:highlight>
                  <a:srgbClr val="00FF00"/>
                </a:highlight>
              </a:rPr>
              <a:t> </a:t>
            </a:r>
            <a:r>
              <a:rPr lang="fi-FI" dirty="0" err="1">
                <a:highlight>
                  <a:srgbClr val="00FF00"/>
                </a:highlight>
              </a:rPr>
              <a:t>test</a:t>
            </a:r>
            <a:r>
              <a:rPr lang="fi-FI" dirty="0">
                <a:highlight>
                  <a:srgbClr val="00FF00"/>
                </a:highlight>
              </a:rPr>
              <a:t> </a:t>
            </a:r>
            <a:r>
              <a:rPr lang="fi-FI" dirty="0" err="1">
                <a:highlight>
                  <a:srgbClr val="00FF00"/>
                </a:highlight>
              </a:rPr>
              <a:t>cases</a:t>
            </a:r>
            <a:r>
              <a:rPr lang="fi-FI" dirty="0">
                <a:highlight>
                  <a:srgbClr val="00FF00"/>
                </a:highlight>
              </a:rPr>
              <a:t> for </a:t>
            </a:r>
            <a:r>
              <a:rPr lang="fi-FI" dirty="0" err="1">
                <a:highlight>
                  <a:srgbClr val="00FF00"/>
                </a:highlight>
              </a:rPr>
              <a:t>the</a:t>
            </a:r>
            <a:r>
              <a:rPr lang="fi-FI" dirty="0">
                <a:highlight>
                  <a:srgbClr val="00FF00"/>
                </a:highlight>
              </a:rPr>
              <a:t> </a:t>
            </a:r>
            <a:r>
              <a:rPr lang="fi-FI" dirty="0" err="1">
                <a:highlight>
                  <a:srgbClr val="00FF00"/>
                </a:highlight>
              </a:rPr>
              <a:t>following</a:t>
            </a:r>
            <a:r>
              <a:rPr lang="fi-FI" dirty="0">
                <a:highlight>
                  <a:srgbClr val="00FF00"/>
                </a:highlight>
              </a:rPr>
              <a:t> </a:t>
            </a:r>
            <a:r>
              <a:rPr lang="fi-FI" dirty="0" err="1">
                <a:highlight>
                  <a:srgbClr val="00FF00"/>
                </a:highlight>
              </a:rPr>
              <a:t>conditions</a:t>
            </a:r>
            <a:endParaRPr lang="en-GB" dirty="0">
              <a:highlight>
                <a:srgbClr val="00FF00"/>
              </a:highlight>
            </a:endParaRPr>
          </a:p>
          <a:p>
            <a:pPr lvl="3"/>
            <a:r>
              <a:rPr lang="fi-FI" dirty="0">
                <a:highlight>
                  <a:srgbClr val="00FF00"/>
                </a:highlight>
              </a:rPr>
              <a:t>NR FR1 </a:t>
            </a:r>
            <a:r>
              <a:rPr lang="fi-FI" dirty="0" err="1">
                <a:highlight>
                  <a:srgbClr val="00FF00"/>
                </a:highlight>
              </a:rPr>
              <a:t>carrier</a:t>
            </a:r>
            <a:endParaRPr lang="fi-FI" dirty="0">
              <a:highlight>
                <a:srgbClr val="00FF00"/>
              </a:highlight>
            </a:endParaRPr>
          </a:p>
          <a:p>
            <a:pPr lvl="3"/>
            <a:r>
              <a:rPr lang="fi-FI" dirty="0">
                <a:highlight>
                  <a:srgbClr val="00FF00"/>
                </a:highlight>
              </a:rPr>
              <a:t>LTE </a:t>
            </a:r>
            <a:r>
              <a:rPr lang="fi-FI" dirty="0" err="1">
                <a:highlight>
                  <a:srgbClr val="00FF00"/>
                </a:highlight>
              </a:rPr>
              <a:t>carrier</a:t>
            </a:r>
            <a:endParaRPr lang="en-US" dirty="0">
              <a:highlight>
                <a:srgbClr val="00FF00"/>
              </a:highlight>
            </a:endParaRPr>
          </a:p>
          <a:p>
            <a:pPr lvl="1" hangingPunct="0"/>
            <a:r>
              <a:rPr lang="en-GB" b="1" u="sng" dirty="0"/>
              <a:t>Issue 4-11-2: </a:t>
            </a:r>
            <a:r>
              <a:rPr lang="en-GB" dirty="0"/>
              <a:t>Which target carrier scenarios to consider.</a:t>
            </a:r>
          </a:p>
          <a:p>
            <a:pPr lvl="2"/>
            <a:r>
              <a:rPr lang="en-GB" dirty="0">
                <a:highlight>
                  <a:srgbClr val="00FF00"/>
                </a:highlight>
              </a:rPr>
              <a:t>Agreement:</a:t>
            </a:r>
          </a:p>
          <a:p>
            <a:pPr lvl="3" hangingPunct="0"/>
            <a:r>
              <a:rPr lang="en-GB" dirty="0">
                <a:highlight>
                  <a:srgbClr val="00FF00"/>
                </a:highlight>
              </a:rPr>
              <a:t>define test cases including with NR FR1 target carrier, with an NR FR2 target carrier and an LTE target carrier.</a:t>
            </a:r>
          </a:p>
          <a:p>
            <a:pPr lvl="1" hangingPunct="0"/>
            <a:r>
              <a:rPr lang="en-GB" b="1" u="sng" dirty="0"/>
              <a:t>Issue 4-11-3: </a:t>
            </a:r>
            <a:r>
              <a:rPr lang="en-GB" dirty="0"/>
              <a:t>Which target carrier type (configured for mobility or not configured for mobility) to consider.</a:t>
            </a:r>
          </a:p>
          <a:p>
            <a:pPr lvl="2"/>
            <a:r>
              <a:rPr lang="en-GB" dirty="0">
                <a:highlight>
                  <a:srgbClr val="00FF00"/>
                </a:highlight>
              </a:rPr>
              <a:t>Agreement:</a:t>
            </a:r>
          </a:p>
          <a:p>
            <a:pPr lvl="3"/>
            <a:r>
              <a:rPr lang="en-GB" dirty="0">
                <a:highlight>
                  <a:srgbClr val="00FF00"/>
                </a:highlight>
              </a:rPr>
              <a:t>No need to define separate test cases with different target carriers. Hence, no need to differentiate if a target carrier is configured for mobility or if a target carrier is not configured for mobility.</a:t>
            </a:r>
          </a:p>
          <a:p>
            <a:pPr lvl="2" hangingPunct="0"/>
            <a:endParaRPr lang="en-US" dirty="0"/>
          </a:p>
          <a:p>
            <a:pPr lvl="2" hangingPunct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5566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6F1EF-CABE-412D-A7D7-6B9CB1F4A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13177"/>
          </a:xfrm>
        </p:spPr>
        <p:txBody>
          <a:bodyPr>
            <a:normAutofit/>
          </a:bodyPr>
          <a:lstStyle/>
          <a:p>
            <a:r>
              <a:rPr lang="en-GB" dirty="0"/>
              <a:t>Topic #4: Test cases for MD-DC EMR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68BD6-2239-4FE8-A26A-CB058FC0B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6709"/>
            <a:ext cx="10515600" cy="4900254"/>
          </a:xfrm>
        </p:spPr>
        <p:txBody>
          <a:bodyPr>
            <a:normAutofit fontScale="85000" lnSpcReduction="10000"/>
          </a:bodyPr>
          <a:lstStyle/>
          <a:p>
            <a:pPr hangingPunct="0"/>
            <a:r>
              <a:rPr lang="en-GB" dirty="0"/>
              <a:t>Sub-topic 4-11: Test Case Coverage:</a:t>
            </a:r>
          </a:p>
          <a:p>
            <a:pPr lvl="1" hangingPunct="0"/>
            <a:r>
              <a:rPr lang="en-GB" b="1" u="sng" dirty="0"/>
              <a:t>Issue 4-11-4: </a:t>
            </a:r>
            <a:r>
              <a:rPr lang="en-GB" dirty="0"/>
              <a:t>Which target cell type (detected cell at connection release or not) to consider.</a:t>
            </a:r>
          </a:p>
          <a:p>
            <a:pPr lvl="2"/>
            <a:r>
              <a:rPr lang="fi-FI" dirty="0" err="1">
                <a:highlight>
                  <a:srgbClr val="00FF00"/>
                </a:highlight>
              </a:rPr>
              <a:t>Agreements</a:t>
            </a:r>
            <a:r>
              <a:rPr lang="fi-FI" dirty="0">
                <a:highlight>
                  <a:srgbClr val="00FF00"/>
                </a:highlight>
              </a:rPr>
              <a:t>: </a:t>
            </a:r>
            <a:r>
              <a:rPr lang="fi-FI" dirty="0" err="1">
                <a:highlight>
                  <a:srgbClr val="00FF00"/>
                </a:highlight>
              </a:rPr>
              <a:t>Define</a:t>
            </a:r>
            <a:r>
              <a:rPr lang="fi-FI" dirty="0">
                <a:highlight>
                  <a:srgbClr val="00FF00"/>
                </a:highlight>
              </a:rPr>
              <a:t> </a:t>
            </a:r>
            <a:r>
              <a:rPr lang="fi-FI" dirty="0" err="1">
                <a:highlight>
                  <a:srgbClr val="00FF00"/>
                </a:highlight>
              </a:rPr>
              <a:t>test</a:t>
            </a:r>
            <a:r>
              <a:rPr lang="fi-FI" dirty="0">
                <a:highlight>
                  <a:srgbClr val="00FF00"/>
                </a:highlight>
              </a:rPr>
              <a:t> </a:t>
            </a:r>
            <a:r>
              <a:rPr lang="fi-FI" dirty="0" err="1">
                <a:highlight>
                  <a:srgbClr val="00FF00"/>
                </a:highlight>
              </a:rPr>
              <a:t>cases</a:t>
            </a:r>
            <a:r>
              <a:rPr lang="fi-FI" dirty="0">
                <a:highlight>
                  <a:srgbClr val="00FF00"/>
                </a:highlight>
              </a:rPr>
              <a:t> for </a:t>
            </a:r>
            <a:r>
              <a:rPr lang="fi-FI" dirty="0" err="1">
                <a:highlight>
                  <a:srgbClr val="00FF00"/>
                </a:highlight>
              </a:rPr>
              <a:t>the</a:t>
            </a:r>
            <a:r>
              <a:rPr lang="fi-FI" dirty="0">
                <a:highlight>
                  <a:srgbClr val="00FF00"/>
                </a:highlight>
              </a:rPr>
              <a:t> </a:t>
            </a:r>
            <a:r>
              <a:rPr lang="fi-FI" dirty="0" err="1">
                <a:highlight>
                  <a:srgbClr val="00FF00"/>
                </a:highlight>
              </a:rPr>
              <a:t>following</a:t>
            </a:r>
            <a:r>
              <a:rPr lang="fi-FI" dirty="0">
                <a:highlight>
                  <a:srgbClr val="00FF00"/>
                </a:highlight>
              </a:rPr>
              <a:t> </a:t>
            </a:r>
            <a:r>
              <a:rPr lang="fi-FI" dirty="0" err="1">
                <a:highlight>
                  <a:srgbClr val="00FF00"/>
                </a:highlight>
              </a:rPr>
              <a:t>conditions</a:t>
            </a:r>
            <a:endParaRPr lang="en-GB" dirty="0">
              <a:highlight>
                <a:srgbClr val="00FF00"/>
              </a:highlight>
            </a:endParaRPr>
          </a:p>
          <a:p>
            <a:pPr lvl="3" hangingPunct="0"/>
            <a:r>
              <a:rPr lang="en-GB" dirty="0">
                <a:highlight>
                  <a:srgbClr val="00FF00"/>
                </a:highlight>
              </a:rPr>
              <a:t>Target cell is detected at connection release and fulfil the conditions for a detected cell during state transition and Idle mode.</a:t>
            </a:r>
          </a:p>
          <a:p>
            <a:pPr lvl="3" hangingPunct="0"/>
            <a:r>
              <a:rPr lang="en-GB" dirty="0">
                <a:highlight>
                  <a:srgbClr val="00FF00"/>
                </a:highlight>
              </a:rPr>
              <a:t>Target cell is new cell.</a:t>
            </a:r>
          </a:p>
          <a:p>
            <a:pPr lvl="1" hangingPunct="0"/>
            <a:endParaRPr lang="en-US" dirty="0"/>
          </a:p>
          <a:p>
            <a:pPr lvl="1" hangingPunct="0"/>
            <a:r>
              <a:rPr lang="en-GB" b="1" u="sng" dirty="0"/>
              <a:t>Issue 4-11-5: </a:t>
            </a:r>
            <a:r>
              <a:rPr lang="en-GB" dirty="0"/>
              <a:t>Beam level measurements.</a:t>
            </a:r>
          </a:p>
          <a:p>
            <a:pPr lvl="2"/>
            <a:r>
              <a:rPr lang="fi-FI" dirty="0" err="1">
                <a:highlight>
                  <a:srgbClr val="00FF00"/>
                </a:highlight>
              </a:rPr>
              <a:t>Agreement</a:t>
            </a:r>
            <a:r>
              <a:rPr lang="fi-FI" dirty="0">
                <a:highlight>
                  <a:srgbClr val="00FF00"/>
                </a:highlight>
              </a:rPr>
              <a:t>: </a:t>
            </a:r>
            <a:r>
              <a:rPr lang="fi-FI" dirty="0" err="1">
                <a:highlight>
                  <a:srgbClr val="00FF00"/>
                </a:highlight>
              </a:rPr>
              <a:t>Define</a:t>
            </a:r>
            <a:r>
              <a:rPr lang="fi-FI" dirty="0">
                <a:highlight>
                  <a:srgbClr val="00FF00"/>
                </a:highlight>
              </a:rPr>
              <a:t> </a:t>
            </a:r>
            <a:r>
              <a:rPr lang="fi-FI" dirty="0" err="1">
                <a:highlight>
                  <a:srgbClr val="00FF00"/>
                </a:highlight>
              </a:rPr>
              <a:t>test</a:t>
            </a:r>
            <a:r>
              <a:rPr lang="fi-FI" dirty="0">
                <a:highlight>
                  <a:srgbClr val="00FF00"/>
                </a:highlight>
              </a:rPr>
              <a:t> </a:t>
            </a:r>
            <a:r>
              <a:rPr lang="fi-FI" dirty="0" err="1">
                <a:highlight>
                  <a:srgbClr val="00FF00"/>
                </a:highlight>
              </a:rPr>
              <a:t>cases</a:t>
            </a:r>
            <a:r>
              <a:rPr lang="fi-FI" dirty="0">
                <a:highlight>
                  <a:srgbClr val="00FF00"/>
                </a:highlight>
              </a:rPr>
              <a:t> for </a:t>
            </a:r>
            <a:r>
              <a:rPr lang="fi-FI" dirty="0" err="1">
                <a:highlight>
                  <a:srgbClr val="00FF00"/>
                </a:highlight>
              </a:rPr>
              <a:t>the</a:t>
            </a:r>
            <a:r>
              <a:rPr lang="fi-FI" dirty="0">
                <a:highlight>
                  <a:srgbClr val="00FF00"/>
                </a:highlight>
              </a:rPr>
              <a:t> </a:t>
            </a:r>
            <a:r>
              <a:rPr lang="fi-FI" dirty="0" err="1">
                <a:highlight>
                  <a:srgbClr val="00FF00"/>
                </a:highlight>
              </a:rPr>
              <a:t>following</a:t>
            </a:r>
            <a:r>
              <a:rPr lang="fi-FI" dirty="0">
                <a:highlight>
                  <a:srgbClr val="00FF00"/>
                </a:highlight>
              </a:rPr>
              <a:t> </a:t>
            </a:r>
            <a:r>
              <a:rPr lang="fi-FI" dirty="0" err="1">
                <a:highlight>
                  <a:srgbClr val="00FF00"/>
                </a:highlight>
              </a:rPr>
              <a:t>conditions</a:t>
            </a:r>
            <a:endParaRPr lang="en-GB" dirty="0">
              <a:highlight>
                <a:srgbClr val="00FF00"/>
              </a:highlight>
            </a:endParaRPr>
          </a:p>
          <a:p>
            <a:pPr lvl="3" hangingPunct="0"/>
            <a:r>
              <a:rPr lang="en-GB" dirty="0">
                <a:highlight>
                  <a:srgbClr val="00FF00"/>
                </a:highlight>
              </a:rPr>
              <a:t>Idle mode CA measurement report is requested with beam level measurements.</a:t>
            </a:r>
          </a:p>
          <a:p>
            <a:pPr lvl="3" hangingPunct="0"/>
            <a:r>
              <a:rPr lang="en-GB" dirty="0">
                <a:highlight>
                  <a:srgbClr val="00FF00"/>
                </a:highlight>
              </a:rPr>
              <a:t>Idle mode CA measurement report is not requested with beam level measurements.</a:t>
            </a:r>
          </a:p>
          <a:p>
            <a:pPr lvl="3" hangingPunct="0"/>
            <a:r>
              <a:rPr lang="en-GB" dirty="0">
                <a:highlight>
                  <a:srgbClr val="00FF00"/>
                </a:highlight>
              </a:rPr>
              <a:t>Note: Applicability rules for UEs with and without beam-level measurements capabilities are FFS</a:t>
            </a:r>
          </a:p>
          <a:p>
            <a:pPr lvl="1" hangingPunct="0"/>
            <a:endParaRPr lang="en-US" dirty="0"/>
          </a:p>
          <a:p>
            <a:pPr lvl="1" hangingPunct="0"/>
            <a:r>
              <a:rPr lang="en-GB" b="1" u="sng" dirty="0"/>
              <a:t>Issue 4-11-6: </a:t>
            </a:r>
            <a:r>
              <a:rPr lang="en-GB" dirty="0"/>
              <a:t>s-</a:t>
            </a:r>
            <a:r>
              <a:rPr lang="en-GB" dirty="0" err="1"/>
              <a:t>NonIntraSearch</a:t>
            </a:r>
            <a:r>
              <a:rPr lang="en-GB" dirty="0"/>
              <a:t> thresholds configured.</a:t>
            </a:r>
          </a:p>
          <a:p>
            <a:pPr lvl="2"/>
            <a:r>
              <a:rPr lang="fi-FI" dirty="0" err="1">
                <a:highlight>
                  <a:srgbClr val="00FF00"/>
                </a:highlight>
              </a:rPr>
              <a:t>Agreement</a:t>
            </a:r>
            <a:r>
              <a:rPr lang="fi-FI" dirty="0">
                <a:highlight>
                  <a:srgbClr val="00FF00"/>
                </a:highlight>
              </a:rPr>
              <a:t>: </a:t>
            </a:r>
            <a:r>
              <a:rPr lang="fi-FI" dirty="0" err="1">
                <a:highlight>
                  <a:srgbClr val="00FF00"/>
                </a:highlight>
              </a:rPr>
              <a:t>Define</a:t>
            </a:r>
            <a:r>
              <a:rPr lang="fi-FI" dirty="0">
                <a:highlight>
                  <a:srgbClr val="00FF00"/>
                </a:highlight>
              </a:rPr>
              <a:t> </a:t>
            </a:r>
            <a:r>
              <a:rPr lang="fi-FI" dirty="0" err="1">
                <a:highlight>
                  <a:srgbClr val="00FF00"/>
                </a:highlight>
              </a:rPr>
              <a:t>test</a:t>
            </a:r>
            <a:r>
              <a:rPr lang="fi-FI" dirty="0">
                <a:highlight>
                  <a:srgbClr val="00FF00"/>
                </a:highlight>
              </a:rPr>
              <a:t> </a:t>
            </a:r>
            <a:r>
              <a:rPr lang="fi-FI" dirty="0" err="1">
                <a:highlight>
                  <a:srgbClr val="00FF00"/>
                </a:highlight>
              </a:rPr>
              <a:t>cases</a:t>
            </a:r>
            <a:r>
              <a:rPr lang="fi-FI" dirty="0">
                <a:highlight>
                  <a:srgbClr val="00FF00"/>
                </a:highlight>
              </a:rPr>
              <a:t> for </a:t>
            </a:r>
            <a:r>
              <a:rPr lang="fi-FI" dirty="0" err="1">
                <a:highlight>
                  <a:srgbClr val="00FF00"/>
                </a:highlight>
              </a:rPr>
              <a:t>the</a:t>
            </a:r>
            <a:r>
              <a:rPr lang="fi-FI" dirty="0">
                <a:highlight>
                  <a:srgbClr val="00FF00"/>
                </a:highlight>
              </a:rPr>
              <a:t> </a:t>
            </a:r>
            <a:r>
              <a:rPr lang="fi-FI" dirty="0" err="1">
                <a:highlight>
                  <a:srgbClr val="00FF00"/>
                </a:highlight>
              </a:rPr>
              <a:t>following</a:t>
            </a:r>
            <a:r>
              <a:rPr lang="fi-FI" dirty="0">
                <a:highlight>
                  <a:srgbClr val="00FF00"/>
                </a:highlight>
              </a:rPr>
              <a:t> </a:t>
            </a:r>
            <a:r>
              <a:rPr lang="fi-FI" dirty="0" err="1">
                <a:highlight>
                  <a:srgbClr val="00FF00"/>
                </a:highlight>
              </a:rPr>
              <a:t>conditions</a:t>
            </a:r>
            <a:endParaRPr lang="en-GB" dirty="0">
              <a:highlight>
                <a:srgbClr val="00FF00"/>
              </a:highlight>
            </a:endParaRPr>
          </a:p>
          <a:p>
            <a:pPr lvl="3" hangingPunct="0"/>
            <a:r>
              <a:rPr lang="en-GB" dirty="0">
                <a:highlight>
                  <a:srgbClr val="00FF00"/>
                </a:highlight>
              </a:rPr>
              <a:t>Idle mode CA measurement report and s-</a:t>
            </a:r>
            <a:r>
              <a:rPr lang="en-GB" dirty="0" err="1">
                <a:highlight>
                  <a:srgbClr val="00FF00"/>
                </a:highlight>
              </a:rPr>
              <a:t>NonIntraSearch</a:t>
            </a:r>
            <a:r>
              <a:rPr lang="en-GB" dirty="0">
                <a:highlight>
                  <a:srgbClr val="00FF00"/>
                </a:highlight>
              </a:rPr>
              <a:t> thresholds are configured</a:t>
            </a:r>
          </a:p>
          <a:p>
            <a:pPr lvl="4" hangingPunct="0"/>
            <a:r>
              <a:rPr lang="en-GB" dirty="0">
                <a:highlight>
                  <a:srgbClr val="00FF00"/>
                </a:highlight>
              </a:rPr>
              <a:t>Define test case for the scenario when the side conditions are above the threshold</a:t>
            </a:r>
          </a:p>
          <a:p>
            <a:pPr lvl="3" hangingPunct="0"/>
            <a:r>
              <a:rPr lang="en-GB" dirty="0">
                <a:highlight>
                  <a:srgbClr val="00FF00"/>
                </a:highlight>
              </a:rPr>
              <a:t>Idle mode CA measurement report and s-</a:t>
            </a:r>
            <a:r>
              <a:rPr lang="en-GB" dirty="0" err="1">
                <a:highlight>
                  <a:srgbClr val="00FF00"/>
                </a:highlight>
              </a:rPr>
              <a:t>NonIntraSearch</a:t>
            </a:r>
            <a:r>
              <a:rPr lang="en-GB" dirty="0">
                <a:highlight>
                  <a:srgbClr val="00FF00"/>
                </a:highlight>
              </a:rPr>
              <a:t> thresholds are not configured.</a:t>
            </a:r>
          </a:p>
          <a:p>
            <a:pPr lvl="2"/>
            <a:endParaRPr lang="en-GB" dirty="0"/>
          </a:p>
          <a:p>
            <a:pPr lvl="2" hangingPunct="0"/>
            <a:endParaRPr lang="en-US" dirty="0"/>
          </a:p>
          <a:p>
            <a:pPr lvl="2" hangingPunct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7035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6F1EF-CABE-412D-A7D7-6B9CB1F4A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13177"/>
          </a:xfrm>
        </p:spPr>
        <p:txBody>
          <a:bodyPr>
            <a:normAutofit/>
          </a:bodyPr>
          <a:lstStyle/>
          <a:p>
            <a:r>
              <a:rPr lang="en-GB" dirty="0"/>
              <a:t>Topic #4: Test cases for MD-DC EMR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68BD6-2239-4FE8-A26A-CB058FC0B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6709"/>
            <a:ext cx="10515600" cy="4900254"/>
          </a:xfrm>
        </p:spPr>
        <p:txBody>
          <a:bodyPr>
            <a:normAutofit/>
          </a:bodyPr>
          <a:lstStyle/>
          <a:p>
            <a:pPr hangingPunct="0"/>
            <a:r>
              <a:rPr lang="en-GB" dirty="0"/>
              <a:t>Sub-topic 4-11: Test Case Coverage:</a:t>
            </a:r>
          </a:p>
          <a:p>
            <a:pPr lvl="1" hangingPunct="0"/>
            <a:r>
              <a:rPr lang="en-GB" b="1" u="sng" dirty="0"/>
              <a:t>Issue 4-11-7: </a:t>
            </a:r>
            <a:r>
              <a:rPr lang="en-GB" dirty="0"/>
              <a:t>Cell detected status.</a:t>
            </a:r>
          </a:p>
          <a:p>
            <a:pPr lvl="2"/>
            <a:r>
              <a:rPr lang="en-GB" dirty="0">
                <a:highlight>
                  <a:srgbClr val="00FF00"/>
                </a:highlight>
              </a:rPr>
              <a:t>Agreement:</a:t>
            </a:r>
          </a:p>
          <a:p>
            <a:pPr lvl="3" hangingPunct="0"/>
            <a:r>
              <a:rPr lang="en-GB" dirty="0">
                <a:highlight>
                  <a:srgbClr val="00FF00"/>
                </a:highlight>
              </a:rPr>
              <a:t>Include testing of cell detected requirements in section 4.4.2.1 in other test cases.</a:t>
            </a:r>
            <a:endParaRPr lang="en-GB" dirty="0"/>
          </a:p>
          <a:p>
            <a:pPr lvl="2" hangingPunct="0"/>
            <a:endParaRPr lang="en-US" dirty="0"/>
          </a:p>
          <a:p>
            <a:pPr lvl="2" hangingPunct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20478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6F1EF-CABE-412D-A7D7-6B9CB1F4A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13177"/>
          </a:xfrm>
        </p:spPr>
        <p:txBody>
          <a:bodyPr>
            <a:normAutofit/>
          </a:bodyPr>
          <a:lstStyle/>
          <a:p>
            <a:r>
              <a:rPr lang="en-GB" dirty="0"/>
              <a:t>Topic #4: Test cases for MD-DC EMR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68BD6-2239-4FE8-A26A-CB058FC0B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6709"/>
            <a:ext cx="10515600" cy="4900254"/>
          </a:xfrm>
        </p:spPr>
        <p:txBody>
          <a:bodyPr>
            <a:normAutofit/>
          </a:bodyPr>
          <a:lstStyle/>
          <a:p>
            <a:pPr hangingPunct="0"/>
            <a:r>
              <a:rPr lang="en-GB" dirty="0"/>
              <a:t>Sub-topic 4-12: </a:t>
            </a:r>
            <a:r>
              <a:rPr lang="en-GB" dirty="0">
                <a:highlight>
                  <a:srgbClr val="FFFF00"/>
                </a:highlight>
              </a:rPr>
              <a:t>Test Case List for discussion</a:t>
            </a:r>
            <a:r>
              <a:rPr lang="en-GB" dirty="0"/>
              <a:t>:</a:t>
            </a:r>
          </a:p>
          <a:p>
            <a:pPr lvl="1" hangingPunct="0"/>
            <a:r>
              <a:rPr lang="fi-FI" dirty="0" err="1"/>
              <a:t>Not</a:t>
            </a:r>
            <a:r>
              <a:rPr lang="fi-FI" dirty="0"/>
              <a:t> </a:t>
            </a:r>
            <a:r>
              <a:rPr lang="fi-FI" dirty="0" err="1"/>
              <a:t>updated</a:t>
            </a:r>
            <a:endParaRPr lang="en-US" dirty="0"/>
          </a:p>
          <a:p>
            <a:pPr lvl="1" hangingPunct="0"/>
            <a:endParaRPr lang="en-GB" dirty="0"/>
          </a:p>
          <a:p>
            <a:pPr lvl="1" hangingPunct="0"/>
            <a:endParaRPr lang="en-US" dirty="0"/>
          </a:p>
          <a:p>
            <a:pPr lvl="2"/>
            <a:endParaRPr lang="en-GB" dirty="0"/>
          </a:p>
          <a:p>
            <a:pPr lvl="2" hangingPunct="0"/>
            <a:endParaRPr lang="en-US" dirty="0"/>
          </a:p>
          <a:p>
            <a:pPr lvl="2" hangingPunct="0"/>
            <a:endParaRPr lang="en-GB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494BC12-8B7B-4233-8731-327C8622BC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424832"/>
              </p:ext>
            </p:extLst>
          </p:nvPr>
        </p:nvGraphicFramePr>
        <p:xfrm>
          <a:off x="1334278" y="2267437"/>
          <a:ext cx="7520473" cy="39095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1859">
                  <a:extLst>
                    <a:ext uri="{9D8B030D-6E8A-4147-A177-3AD203B41FA5}">
                      <a16:colId xmlns:a16="http://schemas.microsoft.com/office/drawing/2014/main" val="3958831830"/>
                    </a:ext>
                  </a:extLst>
                </a:gridCol>
                <a:gridCol w="819951">
                  <a:extLst>
                    <a:ext uri="{9D8B030D-6E8A-4147-A177-3AD203B41FA5}">
                      <a16:colId xmlns:a16="http://schemas.microsoft.com/office/drawing/2014/main" val="1523530363"/>
                    </a:ext>
                  </a:extLst>
                </a:gridCol>
                <a:gridCol w="789460">
                  <a:extLst>
                    <a:ext uri="{9D8B030D-6E8A-4147-A177-3AD203B41FA5}">
                      <a16:colId xmlns:a16="http://schemas.microsoft.com/office/drawing/2014/main" val="1665569507"/>
                    </a:ext>
                  </a:extLst>
                </a:gridCol>
                <a:gridCol w="918015">
                  <a:extLst>
                    <a:ext uri="{9D8B030D-6E8A-4147-A177-3AD203B41FA5}">
                      <a16:colId xmlns:a16="http://schemas.microsoft.com/office/drawing/2014/main" val="2031084802"/>
                    </a:ext>
                  </a:extLst>
                </a:gridCol>
                <a:gridCol w="857034">
                  <a:extLst>
                    <a:ext uri="{9D8B030D-6E8A-4147-A177-3AD203B41FA5}">
                      <a16:colId xmlns:a16="http://schemas.microsoft.com/office/drawing/2014/main" val="1752354106"/>
                    </a:ext>
                  </a:extLst>
                </a:gridCol>
                <a:gridCol w="1297089">
                  <a:extLst>
                    <a:ext uri="{9D8B030D-6E8A-4147-A177-3AD203B41FA5}">
                      <a16:colId xmlns:a16="http://schemas.microsoft.com/office/drawing/2014/main" val="2604998326"/>
                    </a:ext>
                  </a:extLst>
                </a:gridCol>
                <a:gridCol w="1333347">
                  <a:extLst>
                    <a:ext uri="{9D8B030D-6E8A-4147-A177-3AD203B41FA5}">
                      <a16:colId xmlns:a16="http://schemas.microsoft.com/office/drawing/2014/main" val="144867337"/>
                    </a:ext>
                  </a:extLst>
                </a:gridCol>
                <a:gridCol w="501859">
                  <a:extLst>
                    <a:ext uri="{9D8B030D-6E8A-4147-A177-3AD203B41FA5}">
                      <a16:colId xmlns:a16="http://schemas.microsoft.com/office/drawing/2014/main" val="3306360084"/>
                    </a:ext>
                  </a:extLst>
                </a:gridCol>
                <a:gridCol w="501859">
                  <a:extLst>
                    <a:ext uri="{9D8B030D-6E8A-4147-A177-3AD203B41FA5}">
                      <a16:colId xmlns:a16="http://schemas.microsoft.com/office/drawing/2014/main" val="3855938469"/>
                    </a:ext>
                  </a:extLst>
                </a:gridCol>
              </a:tblGrid>
              <a:tr h="834542">
                <a:tc rowSpan="2"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TC#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Serving Carrier</a:t>
                      </a:r>
                      <a:endParaRPr lang="en-GB" sz="1000">
                        <a:effectLst/>
                      </a:endParaRPr>
                    </a:p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[LTE, NR (FR1, FR2)]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rowSpan="2"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Target Carrier</a:t>
                      </a:r>
                      <a:endParaRPr lang="en-GB" sz="1000">
                        <a:effectLst/>
                      </a:endParaRPr>
                    </a:p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[LTE, NR (FR1, FR2)]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rowSpan="2"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Target Carrier type</a:t>
                      </a:r>
                      <a:endParaRPr lang="en-GB" sz="1000" dirty="0">
                        <a:effectLst/>
                        <a:highlight>
                          <a:srgbClr val="00FFFF"/>
                        </a:highlight>
                      </a:endParaRPr>
                    </a:p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  <a:highlight>
                            <a:srgbClr val="00FFFF"/>
                          </a:highlight>
                        </a:rPr>
                        <a:t>[mobility carrier or not]</a:t>
                      </a:r>
                      <a:endParaRPr lang="en-GB" sz="1000" dirty="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rowSpan="2"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Target Cell type</a:t>
                      </a:r>
                      <a:endParaRPr lang="en-GB" sz="1000">
                        <a:effectLst/>
                      </a:endParaRPr>
                    </a:p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[New cell, Detected cell]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rowSpan="2"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Beam level Measurements</a:t>
                      </a:r>
                      <a:endParaRPr lang="en-GB" sz="1000" dirty="0">
                        <a:effectLst/>
                      </a:endParaRPr>
                    </a:p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[yes, no]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rowSpan="2"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s-NonIntraSearch thresholds configured</a:t>
                      </a:r>
                      <a:endParaRPr lang="en-GB" sz="1000">
                        <a:effectLst/>
                      </a:endParaRPr>
                    </a:p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[yes, no]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Summary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5081698"/>
                  </a:ext>
                </a:extLst>
              </a:tr>
              <a:tr h="83369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yes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0862904"/>
                  </a:ext>
                </a:extLst>
              </a:tr>
              <a:tr h="203754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1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NR FR1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NR FR1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FF"/>
                          </a:highlight>
                        </a:rPr>
                        <a:t>mobility</a:t>
                      </a:r>
                      <a:endParaRPr lang="en-GB" sz="1000" dirty="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detected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Yes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Yes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5696319"/>
                  </a:ext>
                </a:extLst>
              </a:tr>
              <a:tr h="407507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NR FR2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FF"/>
                          </a:highlight>
                        </a:rPr>
                        <a:t>not mobility</a:t>
                      </a:r>
                      <a:endParaRPr lang="en-GB" sz="1000" dirty="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not detected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Yes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2271163"/>
                  </a:ext>
                </a:extLst>
              </a:tr>
              <a:tr h="203754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3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LTE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FF"/>
                          </a:highlight>
                        </a:rPr>
                        <a:t>mobility</a:t>
                      </a:r>
                      <a:endParaRPr lang="en-GB" sz="1000" dirty="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detected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N/A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1459527"/>
                  </a:ext>
                </a:extLst>
              </a:tr>
              <a:tr h="407507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FF"/>
                          </a:highlight>
                        </a:rPr>
                        <a:t>4</a:t>
                      </a:r>
                      <a:endParaRPr lang="en-GB" sz="100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FF"/>
                          </a:highlight>
                        </a:rPr>
                        <a:t>NR FR2</a:t>
                      </a:r>
                      <a:endParaRPr lang="en-GB" sz="100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FF"/>
                          </a:highlight>
                        </a:rPr>
                        <a:t>NR FR1</a:t>
                      </a:r>
                      <a:endParaRPr lang="en-GB" sz="100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FF"/>
                          </a:highlight>
                        </a:rPr>
                        <a:t>not mobility</a:t>
                      </a:r>
                      <a:endParaRPr lang="en-GB" sz="1000" dirty="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FF"/>
                          </a:highlight>
                        </a:rPr>
                        <a:t>not detected</a:t>
                      </a:r>
                      <a:endParaRPr lang="en-GB" sz="100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FF"/>
                          </a:highlight>
                        </a:rPr>
                        <a:t>Yes</a:t>
                      </a:r>
                      <a:endParaRPr lang="en-GB" sz="100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FF"/>
                          </a:highlight>
                        </a:rPr>
                        <a:t>No</a:t>
                      </a:r>
                      <a:endParaRPr lang="en-GB" sz="100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en-GB" sz="100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en-GB" sz="1000" dirty="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5050918"/>
                  </a:ext>
                </a:extLst>
              </a:tr>
              <a:tr h="203754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FF"/>
                          </a:highlight>
                        </a:rPr>
                        <a:t>5</a:t>
                      </a:r>
                      <a:endParaRPr lang="en-GB" sz="100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en-GB" sz="100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FF"/>
                          </a:highlight>
                        </a:rPr>
                        <a:t>NR FR2</a:t>
                      </a:r>
                      <a:endParaRPr lang="en-GB" sz="100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FF"/>
                          </a:highlight>
                        </a:rPr>
                        <a:t>mobility</a:t>
                      </a:r>
                      <a:endParaRPr lang="en-GB" sz="1000" dirty="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FF"/>
                          </a:highlight>
                        </a:rPr>
                        <a:t>detected</a:t>
                      </a:r>
                      <a:endParaRPr lang="en-GB" sz="100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FF"/>
                          </a:highlight>
                        </a:rPr>
                        <a:t>No</a:t>
                      </a:r>
                      <a:endParaRPr lang="en-GB" sz="100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FF"/>
                          </a:highlight>
                        </a:rPr>
                        <a:t>No</a:t>
                      </a:r>
                      <a:endParaRPr lang="en-GB" sz="100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en-GB" sz="100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en-GB" sz="1000" dirty="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2628284"/>
                  </a:ext>
                </a:extLst>
              </a:tr>
              <a:tr h="203754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FF"/>
                          </a:highlight>
                        </a:rPr>
                        <a:t>6</a:t>
                      </a:r>
                      <a:endParaRPr lang="en-GB" sz="100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en-GB" sz="100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FF"/>
                          </a:highlight>
                        </a:rPr>
                        <a:t>LTE</a:t>
                      </a:r>
                      <a:endParaRPr lang="en-GB" sz="100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FF"/>
                          </a:highlight>
                        </a:rPr>
                        <a:t>mobility</a:t>
                      </a:r>
                      <a:endParaRPr lang="en-GB" sz="1000" dirty="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FF"/>
                          </a:highlight>
                        </a:rPr>
                        <a:t>detected</a:t>
                      </a:r>
                      <a:endParaRPr lang="en-GB" sz="100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FF"/>
                          </a:highlight>
                        </a:rPr>
                        <a:t>N/A</a:t>
                      </a:r>
                      <a:endParaRPr lang="en-GB" sz="100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FF"/>
                          </a:highlight>
                        </a:rPr>
                        <a:t>No</a:t>
                      </a:r>
                      <a:endParaRPr lang="en-GB" sz="100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en-GB" sz="100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en-GB" sz="1000" dirty="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914355"/>
                  </a:ext>
                </a:extLst>
              </a:tr>
              <a:tr h="203754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7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LTE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NR FR1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FF"/>
                          </a:highlight>
                        </a:rPr>
                        <a:t>mobility</a:t>
                      </a:r>
                      <a:endParaRPr lang="en-GB" sz="1000" dirty="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detected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Yes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2559945"/>
                  </a:ext>
                </a:extLst>
              </a:tr>
              <a:tr h="407507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8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NR FR2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highlight>
                            <a:srgbClr val="00FFFF"/>
                          </a:highlight>
                        </a:rPr>
                        <a:t>not mobility</a:t>
                      </a:r>
                      <a:endParaRPr lang="en-GB" sz="1000" dirty="0"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not detected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Yes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26635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29606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791</Words>
  <Application>Microsoft Office PowerPoint</Application>
  <PresentationFormat>Widescreen</PresentationFormat>
  <Paragraphs>167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WF on Test cases for MR-DC Idle mode CA measurements</vt:lpstr>
      <vt:lpstr>Topic #3: Performance – accuracy requirements</vt:lpstr>
      <vt:lpstr>Topic #3: Performance – accuracy requirements</vt:lpstr>
      <vt:lpstr>Topic #4: Test cases for MD-DC EMR</vt:lpstr>
      <vt:lpstr>Topic #4: Test cases for MD-DC EMR</vt:lpstr>
      <vt:lpstr>Topic #4: Test cases for MD-DC EMR</vt:lpstr>
      <vt:lpstr>Topic #4: Test cases for MD-DC EMR</vt:lpstr>
      <vt:lpstr>Topic #4: Test cases for MD-DC EMR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Test cases for MR-DC Idle mode CA measurements</dc:title>
  <dc:creator>Nokia</dc:creator>
  <cp:lastModifiedBy>Nokia</cp:lastModifiedBy>
  <cp:revision>16</cp:revision>
  <dcterms:created xsi:type="dcterms:W3CDTF">2020-11-10T12:49:21Z</dcterms:created>
  <dcterms:modified xsi:type="dcterms:W3CDTF">2020-11-13T14:20:18Z</dcterms:modified>
</cp:coreProperties>
</file>