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60" r:id="rId4"/>
  </p:sldMasterIdLst>
  <p:notesMasterIdLst>
    <p:notesMasterId r:id="rId12"/>
  </p:notesMasterIdLst>
  <p:sldIdLst>
    <p:sldId id="290" r:id="rId5"/>
    <p:sldId id="334" r:id="rId6"/>
    <p:sldId id="344" r:id="rId7"/>
    <p:sldId id="346" r:id="rId8"/>
    <p:sldId id="349" r:id="rId9"/>
    <p:sldId id="350" r:id="rId10"/>
    <p:sldId id="351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5FF7C3-80B5-474F-94BC-6FB778E36D9D}" v="14" dt="2020-06-03T06:24:44.7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26" autoAdjust="0"/>
    <p:restoredTop sz="88978" autoAdjust="0"/>
  </p:normalViewPr>
  <p:slideViewPr>
    <p:cSldViewPr>
      <p:cViewPr varScale="1">
        <p:scale>
          <a:sx n="115" d="100"/>
          <a:sy n="115" d="100"/>
        </p:scale>
        <p:origin x="186" y="102"/>
      </p:cViewPr>
      <p:guideLst>
        <p:guide orient="horz" pos="2133"/>
        <p:guide pos="3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702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962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858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179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272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797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84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418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256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083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335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14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NR V2X RRM requirements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LG </a:t>
            </a:r>
            <a:r>
              <a:rPr lang="en-US" altLang="ja-JP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Electronics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335361" y="188913"/>
            <a:ext cx="114492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</a:t>
            </a: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97e</a:t>
            </a: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</a:t>
            </a: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2-13 </a:t>
            </a: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Nov</a:t>
            </a: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., </a:t>
            </a: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2020</a:t>
            </a:r>
            <a:endParaRPr lang="ja-JP" altLang="en-US" sz="24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9120336" y="188913"/>
            <a:ext cx="25005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R4-2017100</a:t>
            </a:r>
            <a:endParaRPr lang="en-US" altLang="ja-JP" sz="24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WF on Core maintenance</a:t>
            </a:r>
            <a:endParaRPr lang="ko-KR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71691"/>
            <a:ext cx="12192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Interruption </a:t>
            </a:r>
            <a:r>
              <a:rPr lang="en-US" altLang="ko-KR" sz="2000" dirty="0"/>
              <a:t>to WAN for switching between LTE SL and NR </a:t>
            </a:r>
            <a:r>
              <a:rPr lang="en-US" altLang="ko-KR" sz="2000" dirty="0" smtClean="0"/>
              <a:t>SL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Define interruption requirement regarding </a:t>
            </a:r>
            <a:r>
              <a:rPr lang="en-US" altLang="ko-KR" dirty="0" smtClean="0"/>
              <a:t>that RAN4 does not consider generally a specific UE RF architecture but considers different UE RF architectures.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Whether </a:t>
            </a:r>
            <a:r>
              <a:rPr lang="en-US" altLang="ko-KR" sz="2000" dirty="0"/>
              <a:t>to define interruption requirement on LTE SL due to NR SL sync source is </a:t>
            </a:r>
            <a:r>
              <a:rPr lang="en-US" altLang="ko-KR" sz="2000" dirty="0" smtClean="0"/>
              <a:t>changed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Define interruption requirement regarding that </a:t>
            </a:r>
            <a:r>
              <a:rPr lang="en-US" altLang="ko-KR" dirty="0"/>
              <a:t>as long as </a:t>
            </a:r>
            <a:r>
              <a:rPr lang="en-US" altLang="ko-KR" dirty="0" err="1"/>
              <a:t>subframe</a:t>
            </a:r>
            <a:r>
              <a:rPr lang="en-US" altLang="ko-KR" dirty="0"/>
              <a:t>/slot boundaries have to be aligned, whenever there is a sync source change, regardless of implementation, timing can be changed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1660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WF on Performance</a:t>
            </a:r>
            <a:endParaRPr lang="ko-KR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71691"/>
            <a:ext cx="121920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Absolute </a:t>
            </a:r>
            <a:r>
              <a:rPr lang="en-US" altLang="ko-KR" sz="2000" dirty="0"/>
              <a:t>accuracy of L1 SL-RSRP </a:t>
            </a:r>
            <a:r>
              <a:rPr lang="en-US" altLang="ko-KR" sz="2000" dirty="0" smtClean="0"/>
              <a:t>measurement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Define </a:t>
            </a:r>
            <a:r>
              <a:rPr lang="en-US" altLang="ko-KR" dirty="0"/>
              <a:t>±4.5dB as absolute measurement accuracy of L1 SL-RSRP at SNR=0dB when measured at UE antenna connector.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NR V2X operating bands</a:t>
            </a:r>
            <a:endParaRPr lang="en-US" altLang="ko-K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n-NO" altLang="ko-KR" dirty="0" smtClean="0"/>
              <a:t>Introduce </a:t>
            </a:r>
            <a:r>
              <a:rPr lang="nn-NO" altLang="ko-KR" dirty="0"/>
              <a:t>NR_TDD_FR1_B for n38 and NR_TDD_FR1_J for n47 for NR V2X operating </a:t>
            </a:r>
            <a:r>
              <a:rPr lang="nn-NO" altLang="ko-KR" dirty="0" smtClean="0"/>
              <a:t>bands.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n-NO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dirty="0"/>
              <a:t>Minimum NR V2X RPs related to side </a:t>
            </a:r>
            <a:r>
              <a:rPr lang="en-US" altLang="ko-KR" dirty="0" smtClean="0"/>
              <a:t>condition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For </a:t>
            </a:r>
            <a:r>
              <a:rPr lang="en-US" altLang="ko-KR" dirty="0"/>
              <a:t>NR_TDD_FR1_B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-</a:t>
            </a:r>
            <a:r>
              <a:rPr lang="en-US" altLang="ko-KR" dirty="0"/>
              <a:t>126.5 </a:t>
            </a:r>
            <a:r>
              <a:rPr lang="en-US" altLang="ko-KR" dirty="0" err="1"/>
              <a:t>dBm</a:t>
            </a:r>
            <a:r>
              <a:rPr lang="en-US" altLang="ko-KR" dirty="0"/>
              <a:t>/15kHz , -123.5dBm/30kHz, -120.5dBm/60kHz @ </a:t>
            </a:r>
            <a:r>
              <a:rPr lang="en-US" altLang="ko-KR" dirty="0" err="1"/>
              <a:t>Es</a:t>
            </a:r>
            <a:r>
              <a:rPr lang="en-US" altLang="ko-KR" dirty="0"/>
              <a:t>/</a:t>
            </a:r>
            <a:r>
              <a:rPr lang="en-US" altLang="ko-KR" dirty="0" err="1"/>
              <a:t>Iot</a:t>
            </a:r>
            <a:r>
              <a:rPr lang="en-US" altLang="ko-KR" dirty="0"/>
              <a:t> </a:t>
            </a:r>
            <a:r>
              <a:rPr lang="en-GB" altLang="ko-KR" dirty="0" smtClean="0">
                <a:sym typeface="Symbol" panose="05050102010706020507" pitchFamily="18" charset="2"/>
              </a:rPr>
              <a:t></a:t>
            </a:r>
            <a:r>
              <a:rPr lang="en-US" altLang="ko-KR" dirty="0" smtClean="0"/>
              <a:t> </a:t>
            </a:r>
            <a:r>
              <a:rPr lang="en-US" altLang="ko-KR" dirty="0"/>
              <a:t>-6 dB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-</a:t>
            </a:r>
            <a:r>
              <a:rPr lang="en-US" altLang="ko-KR" dirty="0"/>
              <a:t>120.5 </a:t>
            </a:r>
            <a:r>
              <a:rPr lang="en-US" altLang="ko-KR" dirty="0" err="1"/>
              <a:t>dBm</a:t>
            </a:r>
            <a:r>
              <a:rPr lang="en-US" altLang="ko-KR" dirty="0"/>
              <a:t>/15kHz , -117.5dBm/30kHz, -114.5dBm/60kHz @ </a:t>
            </a:r>
            <a:r>
              <a:rPr lang="en-US" altLang="ko-KR" dirty="0" err="1"/>
              <a:t>Es</a:t>
            </a:r>
            <a:r>
              <a:rPr lang="en-US" altLang="ko-KR" dirty="0"/>
              <a:t>/</a:t>
            </a:r>
            <a:r>
              <a:rPr lang="en-US" altLang="ko-KR" dirty="0" err="1"/>
              <a:t>Iot</a:t>
            </a:r>
            <a:r>
              <a:rPr lang="en-US" altLang="ko-KR" dirty="0"/>
              <a:t> </a:t>
            </a:r>
            <a:r>
              <a:rPr lang="en-GB" altLang="ko-KR" dirty="0">
                <a:sym typeface="Symbol" panose="05050102010706020507" pitchFamily="18" charset="2"/>
              </a:rPr>
              <a:t></a:t>
            </a:r>
            <a:r>
              <a:rPr lang="en-US" altLang="ko-KR" dirty="0" smtClean="0"/>
              <a:t>  </a:t>
            </a:r>
            <a:r>
              <a:rPr lang="en-US" altLang="ko-KR" dirty="0"/>
              <a:t>0 dB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For </a:t>
            </a:r>
            <a:r>
              <a:rPr lang="en-US" altLang="ko-KR" dirty="0"/>
              <a:t>NR_TDD_FR1_J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-</a:t>
            </a:r>
            <a:r>
              <a:rPr lang="en-US" altLang="ko-KR" dirty="0"/>
              <a:t>122.5 </a:t>
            </a:r>
            <a:r>
              <a:rPr lang="en-US" altLang="ko-KR" dirty="0" err="1"/>
              <a:t>dBm</a:t>
            </a:r>
            <a:r>
              <a:rPr lang="en-US" altLang="ko-KR" dirty="0"/>
              <a:t>/15kHz , -119.5dBm/30kHz, -116.5dBm/60kHz @ </a:t>
            </a:r>
            <a:r>
              <a:rPr lang="en-US" altLang="ko-KR" dirty="0" err="1"/>
              <a:t>Es</a:t>
            </a:r>
            <a:r>
              <a:rPr lang="en-US" altLang="ko-KR" dirty="0"/>
              <a:t>/</a:t>
            </a:r>
            <a:r>
              <a:rPr lang="en-US" altLang="ko-KR" dirty="0" err="1"/>
              <a:t>Iot</a:t>
            </a:r>
            <a:r>
              <a:rPr lang="en-US" altLang="ko-KR" dirty="0"/>
              <a:t> </a:t>
            </a:r>
            <a:r>
              <a:rPr lang="en-GB" altLang="ko-KR" dirty="0">
                <a:sym typeface="Symbol" panose="05050102010706020507" pitchFamily="18" charset="2"/>
              </a:rPr>
              <a:t></a:t>
            </a:r>
            <a:r>
              <a:rPr lang="en-US" altLang="ko-KR" dirty="0" smtClean="0"/>
              <a:t> </a:t>
            </a:r>
            <a:r>
              <a:rPr lang="en-US" altLang="ko-KR" dirty="0"/>
              <a:t>-6 dB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-</a:t>
            </a:r>
            <a:r>
              <a:rPr lang="en-US" altLang="ko-KR" dirty="0"/>
              <a:t>116.5 </a:t>
            </a:r>
            <a:r>
              <a:rPr lang="en-US" altLang="ko-KR" dirty="0" err="1"/>
              <a:t>dBm</a:t>
            </a:r>
            <a:r>
              <a:rPr lang="en-US" altLang="ko-KR" dirty="0"/>
              <a:t>/15kHz , -113.5dBm/30kHz, -110.5dBm/60kHz @ </a:t>
            </a:r>
            <a:r>
              <a:rPr lang="en-US" altLang="ko-KR" dirty="0" err="1"/>
              <a:t>Es</a:t>
            </a:r>
            <a:r>
              <a:rPr lang="en-US" altLang="ko-KR" dirty="0"/>
              <a:t>/</a:t>
            </a:r>
            <a:r>
              <a:rPr lang="en-US" altLang="ko-KR" dirty="0" err="1"/>
              <a:t>Iot</a:t>
            </a:r>
            <a:r>
              <a:rPr lang="en-US" altLang="ko-KR" dirty="0"/>
              <a:t> </a:t>
            </a:r>
            <a:r>
              <a:rPr lang="en-GB" altLang="ko-KR" dirty="0">
                <a:sym typeface="Symbol" panose="05050102010706020507" pitchFamily="18" charset="2"/>
              </a:rPr>
              <a:t> </a:t>
            </a:r>
            <a:r>
              <a:rPr lang="en-US" altLang="ko-KR" dirty="0" smtClean="0"/>
              <a:t>  </a:t>
            </a:r>
            <a:r>
              <a:rPr lang="en-US" altLang="ko-KR" dirty="0"/>
              <a:t>0 dB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1777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WF on </a:t>
            </a:r>
            <a:r>
              <a:rPr lang="en-US" altLang="ko-KR" sz="3200" dirty="0" smtClean="0"/>
              <a:t>Test </a:t>
            </a:r>
            <a:r>
              <a:rPr lang="en-US" altLang="ko-KR" sz="3200" dirty="0" smtClean="0"/>
              <a:t>Cases</a:t>
            </a:r>
            <a:endParaRPr lang="ko-KR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71691"/>
            <a:ext cx="12192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Common resource pool configuration</a:t>
            </a:r>
            <a:endParaRPr lang="en-US" altLang="ko-K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Configure </a:t>
            </a:r>
            <a:r>
              <a:rPr lang="en-US" altLang="ko-KR" dirty="0"/>
              <a:t>one Rx resource pool and one normal </a:t>
            </a:r>
            <a:r>
              <a:rPr lang="en-US" altLang="ko-KR" dirty="0" err="1"/>
              <a:t>Tx</a:t>
            </a:r>
            <a:r>
              <a:rPr lang="en-US" altLang="ko-KR" dirty="0"/>
              <a:t> resource pool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Configure </a:t>
            </a:r>
            <a:r>
              <a:rPr lang="en-US" altLang="ko-KR" dirty="0" err="1"/>
              <a:t>subchannel</a:t>
            </a:r>
            <a:r>
              <a:rPr lang="en-US" altLang="ko-KR" dirty="0"/>
              <a:t> size with 10RB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Configure </a:t>
            </a:r>
            <a:r>
              <a:rPr lang="en-US" altLang="ko-KR" dirty="0"/>
              <a:t>Sensing window with 100ms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US" altLang="ko-K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Test Cases</a:t>
            </a:r>
            <a:endParaRPr lang="en-US" altLang="ko-K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Introduce </a:t>
            </a:r>
            <a:r>
              <a:rPr lang="en-US" altLang="ko-KR" sz="2000" dirty="0"/>
              <a:t>Test for Resource </a:t>
            </a:r>
            <a:r>
              <a:rPr lang="en-US" altLang="ko-KR" sz="2000" dirty="0" smtClean="0"/>
              <a:t>Pre-emption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Introduce Test for Resource Re-evaluation (a separated test case from pre-emption test)</a:t>
            </a:r>
            <a:endParaRPr lang="en-US" altLang="ko-K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3722733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6416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WF </a:t>
            </a:r>
            <a:r>
              <a:rPr lang="en-US" altLang="ko-KR" sz="3200" dirty="0"/>
              <a:t>on Test for Selection / Reselection of V2X </a:t>
            </a:r>
            <a:r>
              <a:rPr lang="en-US" altLang="ko-KR" sz="3200" dirty="0" smtClean="0"/>
              <a:t>Synchronization </a:t>
            </a:r>
            <a:r>
              <a:rPr lang="en-US" altLang="ko-KR" sz="3200" dirty="0"/>
              <a:t>Reference Source</a:t>
            </a:r>
            <a:endParaRPr lang="ko-KR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832638"/>
            <a:ext cx="12192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 altLang="ko-KR" sz="2000" dirty="0" smtClean="0"/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GB" altLang="ko-KR" sz="2000" dirty="0" smtClean="0"/>
              <a:t>Test </a:t>
            </a:r>
            <a:r>
              <a:rPr lang="en-GB" altLang="ko-KR" sz="2000" dirty="0"/>
              <a:t>set-up for </a:t>
            </a:r>
            <a:r>
              <a:rPr lang="en-GB" altLang="ko-KR" sz="2000" dirty="0" smtClean="0"/>
              <a:t>GNSS</a:t>
            </a:r>
            <a:endParaRPr lang="en-GB" altLang="ko-KR" sz="2000" dirty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US" altLang="ko-KR" dirty="0" smtClean="0"/>
              <a:t>Set up with 3 </a:t>
            </a:r>
            <a:r>
              <a:rPr lang="en-US" altLang="ko-KR" dirty="0"/>
              <a:t>SyncRef </a:t>
            </a:r>
            <a:r>
              <a:rPr lang="en-US" altLang="ko-KR" dirty="0" smtClean="0"/>
              <a:t>UEs </a:t>
            </a:r>
            <a:endParaRPr lang="en-US" altLang="ko-KR" dirty="0" smtClean="0"/>
          </a:p>
          <a:p>
            <a:pPr marL="1257300" lvl="2" indent="-342900" hangingPunct="0">
              <a:buFont typeface="Arial" panose="020B0604020202020204" pitchFamily="34" charset="0"/>
              <a:buChar char="•"/>
            </a:pPr>
            <a:r>
              <a:rPr lang="en-US" altLang="ko-KR" dirty="0" smtClean="0"/>
              <a:t>SyncRef </a:t>
            </a:r>
            <a:r>
              <a:rPr lang="en-US" altLang="ko-KR" dirty="0"/>
              <a:t>UE1 (sync to </a:t>
            </a:r>
            <a:r>
              <a:rPr lang="en-US" altLang="ko-KR" dirty="0" err="1"/>
              <a:t>gNB</a:t>
            </a:r>
            <a:r>
              <a:rPr lang="en-US" altLang="ko-KR" dirty="0"/>
              <a:t> directly), SyncRef UE2 (sync to GNSS in-directly) and SyncRef UE3 (sync to GNSS directly). </a:t>
            </a:r>
            <a:endParaRPr lang="en-US" altLang="ko-KR" dirty="0" smtClean="0"/>
          </a:p>
          <a:p>
            <a:pPr marL="342900" indent="-342900" hangingPunct="0">
              <a:buFont typeface="Arial" panose="020B0604020202020204" pitchFamily="34" charset="0"/>
              <a:buChar char="•"/>
            </a:pPr>
            <a:endParaRPr lang="en-GB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2694579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WF on </a:t>
            </a:r>
            <a:r>
              <a:rPr lang="en-US" altLang="ko-KR" sz="3200" dirty="0" smtClean="0"/>
              <a:t>PSCCH RMC</a:t>
            </a:r>
            <a:endParaRPr lang="ko-KR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71691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000" dirty="0" smtClean="0">
              <a:solidFill>
                <a:srgbClr val="00B05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sz="2000" b="1" dirty="0">
                <a:ea typeface="SimSun" panose="02010600030101010101" pitchFamily="2" charset="-122"/>
                <a:cs typeface="Arial" panose="020B0604020202020204" pitchFamily="34" charset="0"/>
              </a:rPr>
              <a:t>Table A.</a:t>
            </a:r>
            <a:r>
              <a:rPr lang="en-GB" altLang="zh-CN" sz="2000" b="1" dirty="0">
                <a:ea typeface="SimSun" panose="02010600030101010101" pitchFamily="2" charset="-122"/>
                <a:cs typeface="Arial" panose="020B0604020202020204" pitchFamily="34" charset="0"/>
              </a:rPr>
              <a:t>3.19.3-1: PSCCH Reference Measurement Channels</a:t>
            </a:r>
            <a:endParaRPr lang="en-GB" altLang="ko-KR" sz="9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022886"/>
              </p:ext>
            </p:extLst>
          </p:nvPr>
        </p:nvGraphicFramePr>
        <p:xfrm>
          <a:off x="2351584" y="1556792"/>
          <a:ext cx="6840760" cy="446449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80120"/>
                <a:gridCol w="2160240"/>
                <a:gridCol w="1080120"/>
                <a:gridCol w="2520280"/>
              </a:tblGrid>
              <a:tr h="18516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kern="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ko-KR" sz="11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kern="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Unit</a:t>
                      </a:r>
                      <a:endParaRPr lang="ko-KR" sz="11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kern="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ko-KR" sz="11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6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channel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CC.1A HD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6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Channel bandwidth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MHz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Note2</a:t>
                      </a:r>
                      <a:endParaRPr lang="ko-KR" sz="11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6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PSCCH symbols per slot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6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PSCCH RB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6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Modulation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QPSK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6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Information Bit Payload (without CRC)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Bits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[28</a:t>
                      </a:r>
                      <a:r>
                        <a:rPr lang="en-GB" sz="1100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] </a:t>
                      </a:r>
                      <a:r>
                        <a:rPr lang="en-GB" sz="1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26</a:t>
                      </a:r>
                      <a:endParaRPr lang="ko-KR" sz="11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63">
                <a:tc rowSpan="10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Information Bit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ports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 (1 port)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Priority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As set by higher layers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Resource reservation period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3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Modulation and coding scheme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Set as the PSSCH MCS specified in the test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pattern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 (2 DMRS)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1100" baseline="30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nd</a:t>
                      </a: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stage SCI format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 (Multi-cast)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Beta offset indicator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Set as specified in the test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3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Frequency resource assignment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Set as per PSSCH RB allocation specific in the test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3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Time resource assignment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Set as per PSSCH slot allocation specific in the test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Reserved bits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Set all these bits to 0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6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Transport block CRC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Bits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6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Binary Channel Bits (see Note 1)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Bits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[172] </a:t>
                      </a:r>
                      <a:r>
                        <a:rPr lang="en-GB" sz="1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360 </a:t>
                      </a:r>
                      <a:endParaRPr lang="ko-KR" sz="11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901">
                <a:tc gridSpan="4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Note 1:	B</a:t>
                      </a: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inary channel bits calculated under assumption of 2 CP-OFDM symbols per </a:t>
                      </a:r>
                      <a:r>
                        <a:rPr lang="en-GB" sz="1100" strike="sngStrike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subframe</a:t>
                      </a:r>
                      <a:r>
                        <a:rPr lang="en-GB" sz="1100" strike="noStrike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slot</a:t>
                      </a:r>
                      <a:endParaRPr lang="ko-KR" sz="1100" u="sng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PMingLiU"/>
                          <a:cs typeface="Times New Roman" panose="02020603050405020304" pitchFamily="18" charset="0"/>
                        </a:rPr>
                        <a:t>Note 2: </a:t>
                      </a:r>
                      <a:r>
                        <a:rPr lang="en-GB" sz="1200" kern="100" dirty="0" smtClean="0">
                          <a:effectLst/>
                          <a:latin typeface="Arial" panose="020B0604020202020204" pitchFamily="34" charset="0"/>
                          <a:ea typeface="PMingLiU"/>
                          <a:cs typeface="Times New Roman" panose="02020603050405020304" pitchFamily="18" charset="0"/>
                        </a:rPr>
                        <a:t>Channel </a:t>
                      </a: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PMingLiU"/>
                          <a:cs typeface="Times New Roman" panose="02020603050405020304" pitchFamily="18" charset="0"/>
                        </a:rPr>
                        <a:t>bandwidth depends on test configuration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227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WF on </a:t>
            </a:r>
            <a:r>
              <a:rPr lang="en-US" altLang="ko-KR" sz="3200" dirty="0" smtClean="0"/>
              <a:t>PSSCH RMC</a:t>
            </a:r>
            <a:endParaRPr lang="ko-KR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71691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000" dirty="0" smtClean="0">
              <a:solidFill>
                <a:srgbClr val="00B05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sz="2000" b="1" dirty="0">
                <a:ea typeface="SimSun" panose="02010600030101010101" pitchFamily="2" charset="-122"/>
                <a:cs typeface="Arial" panose="020B0604020202020204" pitchFamily="34" charset="0"/>
              </a:rPr>
              <a:t>Table </a:t>
            </a:r>
            <a:r>
              <a:rPr lang="en-GB" altLang="ko-KR" sz="2000" b="1" dirty="0" smtClean="0">
                <a:ea typeface="SimSun" panose="02010600030101010101" pitchFamily="2" charset="-122"/>
                <a:cs typeface="Arial" panose="020B0604020202020204" pitchFamily="34" charset="0"/>
              </a:rPr>
              <a:t>A.</a:t>
            </a:r>
            <a:r>
              <a:rPr lang="en-GB" altLang="zh-CN" sz="2000" b="1" dirty="0" smtClean="0">
                <a:ea typeface="SimSun" panose="02010600030101010101" pitchFamily="2" charset="-122"/>
                <a:cs typeface="Arial" panose="020B0604020202020204" pitchFamily="34" charset="0"/>
              </a:rPr>
              <a:t>3.19.3-2: PSSCH </a:t>
            </a:r>
            <a:r>
              <a:rPr lang="en-GB" altLang="zh-CN" sz="2000" b="1" dirty="0">
                <a:ea typeface="SimSun" panose="02010600030101010101" pitchFamily="2" charset="-122"/>
                <a:cs typeface="Arial" panose="020B0604020202020204" pitchFamily="34" charset="0"/>
              </a:rPr>
              <a:t>Reference Measurement Channels</a:t>
            </a:r>
            <a:endParaRPr lang="en-GB" altLang="ko-KR" sz="9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526741"/>
              </p:ext>
            </p:extLst>
          </p:nvPr>
        </p:nvGraphicFramePr>
        <p:xfrm>
          <a:off x="2351584" y="1700808"/>
          <a:ext cx="6480720" cy="338437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448340"/>
                <a:gridCol w="782044"/>
                <a:gridCol w="2250336"/>
              </a:tblGrid>
              <a:tr h="2239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Unit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channel 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CD.1A HD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Sidelink transmission mode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Channel bandwidth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MHz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Note1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Allocated PSSCH resource blocks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PSSCH symbols per slot 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Modulation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QPSK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Target Code Rate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1/3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9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Information Bit Payload (Transport block size)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Bits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[576]  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672 </a:t>
                      </a:r>
                      <a:endParaRPr lang="ko-KR" sz="12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Transport block CRC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Bits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Number of PSSCH HARQ retransmissions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Binary Channel Bits 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Bits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[1920</a:t>
                      </a:r>
                      <a:r>
                        <a:rPr lang="en-GB" sz="11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1200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]  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2160 </a:t>
                      </a:r>
                      <a:endParaRPr lang="ko-KR" sz="12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818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Note 1:  </a:t>
                      </a:r>
                      <a:r>
                        <a:rPr lang="en-GB" sz="1400" kern="100" dirty="0">
                          <a:effectLst/>
                          <a:latin typeface="Arial" panose="020B0604020202020204" pitchFamily="34" charset="0"/>
                          <a:ea typeface="PMingLiU"/>
                          <a:cs typeface="Times New Roman" panose="02020603050405020304" pitchFamily="18" charset="0"/>
                        </a:rPr>
                        <a:t>Channel bandwidth depends on test configuration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Note 2 : 2nd state SCI and PSFCH are not allocated per slot.</a:t>
                      </a:r>
                      <a:endParaRPr lang="ko-KR" sz="12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143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3" ma:contentTypeDescription="Create a new document." ma:contentTypeScope="" ma:versionID="e13d57e7b72951e1b47904134db219e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129f3e44705a0353516466e2b8319095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3E7BB27-3781-4357-9D91-B1CC4F7D1B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9FDC7FD-A4EA-478E-AED3-CA1706B628A8}">
  <ds:schemaRefs>
    <ds:schemaRef ds:uri="bcc01d59-85de-4ef9-881e-76d8b6a6f841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terms/"/>
    <ds:schemaRef ds:uri="http://schemas.openxmlformats.org/package/2006/metadata/core-properties"/>
    <ds:schemaRef ds:uri="4b1de6fe-44aa-4e13-b7e7-ab260d1ea5f8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32666</TotalTime>
  <Words>569</Words>
  <Application>Microsoft Office PowerPoint</Application>
  <PresentationFormat>와이드스크린</PresentationFormat>
  <Paragraphs>143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9" baseType="lpstr">
      <vt:lpstr>Meiryo UI</vt:lpstr>
      <vt:lpstr>PMingLiU</vt:lpstr>
      <vt:lpstr>SimSun</vt:lpstr>
      <vt:lpstr>SimSun</vt:lpstr>
      <vt:lpstr>맑은 고딕</vt:lpstr>
      <vt:lpstr>Arial</vt:lpstr>
      <vt:lpstr>Calibri</vt:lpstr>
      <vt:lpstr>Calibri Light</vt:lpstr>
      <vt:lpstr>Symbol</vt:lpstr>
      <vt:lpstr>Times New Roman</vt:lpstr>
      <vt:lpstr>Wingdings</vt:lpstr>
      <vt:lpstr>Office 主题</vt:lpstr>
      <vt:lpstr>WF on NR V2X RRM requirements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Wubin,Zhou, ZTE</dc:creator>
  <cp:lastModifiedBy>yoonoh-b</cp:lastModifiedBy>
  <cp:revision>616</cp:revision>
  <dcterms:created xsi:type="dcterms:W3CDTF">2016-01-12T08:39:00Z</dcterms:created>
  <dcterms:modified xsi:type="dcterms:W3CDTF">2020-11-11T23:18:36Z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0x0101004257954231A76C44B0D04C9AEE4292A8</vt:lpwstr>
  </property>
</Properties>
</file>