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F70F7-E92C-4F68-97D0-0672515377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C93D50-CF9F-4257-A180-2AD0EB262E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7C458B-5EAF-45B7-B5B9-4E62024B6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491C8-16A4-4B86-9C34-6018EAF0B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A4479A-AFF1-42BE-9115-F1E8D641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440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72F5D-855E-4B44-8DD0-C1C96E95B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AF4DC4-EBD5-4B23-9F35-C404F411CA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513DBD-8CE1-41C0-861C-D115BE64E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F02D3D-48D9-4F5B-980D-92417C80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22311-B556-4D2D-B4FD-823CAE9C4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971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D1848B-B8A0-4E54-B0CD-E9BCF98A6C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935E7E-649B-4DEB-84BE-AF74631955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7E7474-CE79-4528-9222-721FD637E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0506BF-D36E-43D4-8E50-B84235A8E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86A9ED-49AD-4BF6-A56D-00AC66007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708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734EF-5901-420A-9B6C-B888D132C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5293A6-EC5F-4434-B8C8-361C4FA41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E4769-1304-4973-B5A7-064661669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7AC5A8-D0CF-46BC-9B69-0C1419172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5A03E-B9B3-4560-A853-B48EC575C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4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CB79B-C9E3-4DC8-AEB5-CC41E43C2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741BD3-D6A4-40D2-9829-722945F2E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A067-E176-477B-8ED6-E9E9872A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DAC8E-C861-4495-B5CC-2119B5B82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45FE95-18AF-4DC5-9D58-CC562B504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17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F6B9A-E215-41B9-B725-5C6E96F0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22495-9D30-41AC-82B1-99AD65383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378327-5F2B-4D80-A230-3445D7B91E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F9EF19-4ED3-4DD5-B324-E7C1BCD33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267B92-3C6D-480C-911E-29AC95625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97D97A-6E8D-4C5E-B05A-2E4C5A733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25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56100-2E11-44CB-B7B7-0A9880AA5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E0EC00-8630-45DA-838C-6F0A34E83A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6A218-851A-4959-8FBA-654A218F77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DABFC3-1DC0-4EAC-82AF-CAE3A0FFB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304126-DE8D-41E0-B0C2-4C7FCE9EC3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487B10-5881-465F-B30B-EBC690AD0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4FFA0D-72FD-4EB0-8225-9BC613B8B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F26855-F0C3-47E0-A48B-8FB11FFA7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58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23BC4-C378-424D-A91C-11B30EF9C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3B520A-A63D-4A73-A8AC-BD2DD59CD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7071F4-CEC8-440B-A0AB-B1213527D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84C9AF-ABA0-43F9-862D-2157CA4AB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44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A473AB-5047-4287-A335-102375C83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DAEDBE-0C38-4A84-8C0C-66045258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D150D-EC9A-47C0-83FD-85CDE0C5B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77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ABCCE-B277-4847-A0F0-8099837A0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C998C-C8B8-42ED-8856-66810C177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A2C37D-D46B-4E4E-A43E-143E8AE7B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1401E9-EA46-49E7-B9B6-837BAB14A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A0A35C-EC73-4878-945C-8278F5C66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21A6D5-18B9-4076-AF54-C9A9E2704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22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EA3FC-E434-4935-B16D-7DA4BFCA0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ABE532-81CA-46FD-B1B2-B8C42E4207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6B481E-9556-401E-A036-A6867403A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20F48E-0874-4A79-9998-B038C9D0F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BA5FD6-1AA6-409C-A76F-CF3F66D4B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0FF0D7-7251-4CC0-9C5B-6C1C338F4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61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9FADE6-A14F-4569-A0CF-F39659866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F9FB6-2668-4D97-9101-D4075C088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A38366-5DDD-4196-89BD-6892838613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ACB81-09A3-4BE2-8BB6-BF199E3E9FD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294CA-0EBE-41CB-8C6F-7C8DB2350A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37FA0D-4C03-4F1F-BFD0-16635CCFD0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08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99D8BD-0770-46FB-B865-343BDBBCA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3646" y="2743056"/>
            <a:ext cx="11212945" cy="896071"/>
          </a:xfrm>
        </p:spPr>
        <p:txBody>
          <a:bodyPr>
            <a:normAutofit lnSpcReduction="10000"/>
          </a:bodyPr>
          <a:lstStyle/>
          <a:p>
            <a:r>
              <a:rPr lang="en-GB" sz="3200" b="1" dirty="0"/>
              <a:t>WF on UE requirements for CA configurations within the same frequency group based on CBM</a:t>
            </a:r>
            <a:endParaRPr lang="fi-FI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2F7BC8-D9B2-4CB3-B0EC-09560190007F}"/>
              </a:ext>
            </a:extLst>
          </p:cNvPr>
          <p:cNvSpPr txBox="1"/>
          <p:nvPr/>
        </p:nvSpPr>
        <p:spPr>
          <a:xfrm>
            <a:off x="249382" y="711200"/>
            <a:ext cx="1167476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3GPP TSG-RAN WG4 Meeting #97-e	                                                                                       R4-2016917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Electronic Meeting, Nov. 2nd – Nov. 13th, 2020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Agenda Item: 12.3.2.1.1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1F80ECE-0984-44B4-988A-7B77E87C11AC}"/>
              </a:ext>
            </a:extLst>
          </p:cNvPr>
          <p:cNvSpPr txBox="1">
            <a:spLocks/>
          </p:cNvSpPr>
          <p:nvPr/>
        </p:nvSpPr>
        <p:spPr>
          <a:xfrm>
            <a:off x="387926" y="3911456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cs typeface="Times New Roman" panose="02020603050405020304" pitchFamily="18" charset="0"/>
              </a:rPr>
              <a:t>Nokia</a:t>
            </a:r>
            <a:r>
              <a:rPr lang="en-US" sz="2800" b="1">
                <a:cs typeface="Times New Roman" panose="02020603050405020304" pitchFamily="18" charset="0"/>
              </a:rPr>
              <a:t>, Samsung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106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239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Background 1 / 2</a:t>
            </a:r>
            <a:br>
              <a:rPr lang="en-US" sz="3600" dirty="0">
                <a:latin typeface="+mn-lt"/>
                <a:cs typeface="Times New Roman" panose="02020603050405020304" pitchFamily="18" charset="0"/>
              </a:rPr>
            </a:br>
            <a:r>
              <a:rPr lang="en-GB" sz="3600" dirty="0"/>
              <a:t>spherical coverage requirement</a:t>
            </a:r>
            <a:endParaRPr lang="en-US" sz="36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5239544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During 1</a:t>
            </a:r>
            <a:r>
              <a:rPr lang="en-US" sz="2400" baseline="30000" dirty="0">
                <a:cs typeface="Times New Roman" panose="02020603050405020304" pitchFamily="18" charset="0"/>
              </a:rPr>
              <a:t>st</a:t>
            </a:r>
            <a:r>
              <a:rPr lang="en-US" sz="2400" dirty="0">
                <a:cs typeface="Times New Roman" panose="02020603050405020304" pitchFamily="18" charset="0"/>
              </a:rPr>
              <a:t> round of discussion in [135] stream following proposal was discussed based on [1].</a:t>
            </a:r>
          </a:p>
          <a:p>
            <a:r>
              <a:rPr lang="en-GB" sz="1800" b="1" dirty="0"/>
              <a:t>Issue 4-1:</a:t>
            </a:r>
            <a:r>
              <a:rPr lang="en-GB" sz="1800" dirty="0"/>
              <a:t> For FR2 inter-band CA CBM band pairs, no spherical coverage requirement will be defined.</a:t>
            </a:r>
            <a:endParaRPr lang="fi-FI" sz="1800" dirty="0"/>
          </a:p>
          <a:p>
            <a:pPr lvl="0"/>
            <a:r>
              <a:rPr lang="en-GB" sz="1800" dirty="0">
                <a:solidFill>
                  <a:srgbClr val="0070C0"/>
                </a:solidFill>
              </a:rPr>
              <a:t>Proposals: </a:t>
            </a:r>
            <a:endParaRPr lang="fi-FI" sz="1800" dirty="0">
              <a:solidFill>
                <a:srgbClr val="0070C0"/>
              </a:solidFill>
            </a:endParaRPr>
          </a:p>
          <a:p>
            <a:pPr lvl="1"/>
            <a:r>
              <a:rPr lang="en-GB" sz="1600" dirty="0">
                <a:solidFill>
                  <a:srgbClr val="0070C0"/>
                </a:solidFill>
              </a:rPr>
              <a:t>Option 1: spherical coverage requirement is not defined for FR2 inter-band CA CBM band pairs </a:t>
            </a:r>
            <a:endParaRPr lang="fi-FI" sz="1600" dirty="0">
              <a:solidFill>
                <a:srgbClr val="0070C0"/>
              </a:solidFill>
            </a:endParaRPr>
          </a:p>
          <a:p>
            <a:pPr lvl="1"/>
            <a:r>
              <a:rPr lang="en-GB" sz="1600" dirty="0">
                <a:solidFill>
                  <a:srgbClr val="0070C0"/>
                </a:solidFill>
              </a:rPr>
              <a:t>Option 2:  spherical coverage requirement is defined for FR2 inter-band CA CBM band pairs </a:t>
            </a:r>
            <a:endParaRPr lang="fi-FI" sz="1600" dirty="0">
              <a:solidFill>
                <a:srgbClr val="0070C0"/>
              </a:solidFill>
            </a:endParaRPr>
          </a:p>
          <a:p>
            <a:pPr lvl="1"/>
            <a:r>
              <a:rPr lang="en-GB" sz="1600" dirty="0">
                <a:solidFill>
                  <a:srgbClr val="0070C0"/>
                </a:solidFill>
              </a:rPr>
              <a:t>Option 3: Other</a:t>
            </a:r>
            <a:endParaRPr lang="fi-FI" sz="1600" dirty="0">
              <a:solidFill>
                <a:srgbClr val="0070C0"/>
              </a:solidFill>
            </a:endParaRPr>
          </a:p>
          <a:p>
            <a:r>
              <a:rPr lang="en-US" sz="2400" dirty="0">
                <a:cs typeface="Times New Roman" panose="02020603050405020304" pitchFamily="18" charset="0"/>
              </a:rPr>
              <a:t>Majority supported option 1 (7 companies) and two companies supported option 2.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Therefore moderator recommendation was [3]</a:t>
            </a:r>
          </a:p>
          <a:p>
            <a:pPr lvl="0"/>
            <a:r>
              <a:rPr lang="en-GB" sz="1800" dirty="0">
                <a:solidFill>
                  <a:srgbClr val="0070C0"/>
                </a:solidFill>
              </a:rPr>
              <a:t>Recommended WF for 2nd round</a:t>
            </a:r>
            <a:endParaRPr lang="fi-FI" sz="1800" dirty="0">
              <a:solidFill>
                <a:srgbClr val="0070C0"/>
              </a:solidFill>
            </a:endParaRPr>
          </a:p>
          <a:p>
            <a:pPr lvl="1"/>
            <a:r>
              <a:rPr lang="en-GB" sz="1600" dirty="0">
                <a:solidFill>
                  <a:srgbClr val="0070C0"/>
                </a:solidFill>
              </a:rPr>
              <a:t>Option 1: spherical coverage requirement is not defined for FR2 inter-band CA CBM band pairs </a:t>
            </a:r>
            <a:endParaRPr lang="fi-FI" sz="1600" dirty="0">
              <a:solidFill>
                <a:srgbClr val="0070C0"/>
              </a:solidFill>
            </a:endParaRPr>
          </a:p>
          <a:p>
            <a:endParaRPr lang="en-US" sz="2400" dirty="0">
              <a:cs typeface="Times New Roman" panose="02020603050405020304" pitchFamily="18" charset="0"/>
            </a:endParaRPr>
          </a:p>
          <a:p>
            <a:endParaRPr lang="en-US" sz="2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114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239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Background 2 / 2</a:t>
            </a:r>
            <a:br>
              <a:rPr lang="en-US" sz="3600" dirty="0">
                <a:latin typeface="+mn-lt"/>
                <a:cs typeface="Times New Roman" panose="02020603050405020304" pitchFamily="18" charset="0"/>
              </a:rPr>
            </a:br>
            <a:r>
              <a:rPr lang="en-US" sz="3600" dirty="0"/>
              <a:t>peak EIS requirement for CBM band pair </a:t>
            </a:r>
            <a:endParaRPr lang="en-US" sz="36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5239544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During 1</a:t>
            </a:r>
            <a:r>
              <a:rPr lang="en-US" sz="2400" baseline="30000" dirty="0">
                <a:cs typeface="Times New Roman" panose="02020603050405020304" pitchFamily="18" charset="0"/>
              </a:rPr>
              <a:t>st</a:t>
            </a:r>
            <a:r>
              <a:rPr lang="en-US" sz="2400" dirty="0">
                <a:cs typeface="Times New Roman" panose="02020603050405020304" pitchFamily="18" charset="0"/>
              </a:rPr>
              <a:t> round of discussion in [135] stream following proposal was discussed based on [2].</a:t>
            </a:r>
          </a:p>
          <a:p>
            <a:r>
              <a:rPr lang="en-GB" sz="1800" b="1" dirty="0">
                <a:solidFill>
                  <a:srgbClr val="0070C0"/>
                </a:solidFill>
              </a:rPr>
              <a:t>Issue 4-2:</a:t>
            </a:r>
            <a:r>
              <a:rPr lang="en-GB" sz="1800" dirty="0">
                <a:solidFill>
                  <a:srgbClr val="0070C0"/>
                </a:solidFill>
              </a:rPr>
              <a:t> For FR2 inter-band CA define at least peak EIS requirement for CBM band pair for inter-band DL CA</a:t>
            </a:r>
            <a:endParaRPr lang="fi-FI" sz="1800" dirty="0">
              <a:solidFill>
                <a:srgbClr val="0070C0"/>
              </a:solidFill>
            </a:endParaRPr>
          </a:p>
          <a:p>
            <a:pPr lvl="0"/>
            <a:r>
              <a:rPr lang="en-GB" sz="1600" dirty="0">
                <a:solidFill>
                  <a:srgbClr val="0070C0"/>
                </a:solidFill>
              </a:rPr>
              <a:t>Proposals: </a:t>
            </a:r>
            <a:endParaRPr lang="fi-FI" sz="1600" dirty="0">
              <a:solidFill>
                <a:srgbClr val="0070C0"/>
              </a:solidFill>
            </a:endParaRPr>
          </a:p>
          <a:p>
            <a:pPr lvl="1"/>
            <a:r>
              <a:rPr lang="en-GB" sz="1600" dirty="0">
                <a:solidFill>
                  <a:srgbClr val="0070C0"/>
                </a:solidFill>
              </a:rPr>
              <a:t>Option 1: Yes</a:t>
            </a:r>
            <a:endParaRPr lang="fi-FI" sz="1600" dirty="0">
              <a:solidFill>
                <a:srgbClr val="0070C0"/>
              </a:solidFill>
            </a:endParaRPr>
          </a:p>
          <a:p>
            <a:pPr lvl="1"/>
            <a:r>
              <a:rPr lang="en-GB" sz="1600" dirty="0">
                <a:solidFill>
                  <a:srgbClr val="0070C0"/>
                </a:solidFill>
              </a:rPr>
              <a:t>Option 2:  No</a:t>
            </a:r>
            <a:endParaRPr lang="fi-FI" sz="1600" dirty="0">
              <a:solidFill>
                <a:srgbClr val="0070C0"/>
              </a:solidFill>
            </a:endParaRPr>
          </a:p>
          <a:p>
            <a:pPr lvl="1"/>
            <a:r>
              <a:rPr lang="en-GB" sz="1600" dirty="0">
                <a:solidFill>
                  <a:srgbClr val="0070C0"/>
                </a:solidFill>
              </a:rPr>
              <a:t>Option 3: Other</a:t>
            </a:r>
            <a:endParaRPr lang="en-US" sz="1600" dirty="0">
              <a:solidFill>
                <a:srgbClr val="0070C0"/>
              </a:solidFill>
            </a:endParaRPr>
          </a:p>
          <a:p>
            <a:r>
              <a:rPr lang="en-US" sz="2400" dirty="0">
                <a:cs typeface="Times New Roman" panose="02020603050405020304" pitchFamily="18" charset="0"/>
              </a:rPr>
              <a:t>Majority supported option 1 (11 companies) and one company supported option 3.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Therefore moderator recommendation was [3]</a:t>
            </a:r>
          </a:p>
          <a:p>
            <a:pPr lvl="0"/>
            <a:r>
              <a:rPr lang="en-GB" sz="1800" dirty="0">
                <a:solidFill>
                  <a:srgbClr val="0070C0"/>
                </a:solidFill>
              </a:rPr>
              <a:t>Recommended WF for 2nd round</a:t>
            </a:r>
            <a:endParaRPr lang="fi-FI" sz="1800" dirty="0">
              <a:solidFill>
                <a:srgbClr val="0070C0"/>
              </a:solidFill>
            </a:endParaRPr>
          </a:p>
          <a:p>
            <a:pPr lvl="1"/>
            <a:r>
              <a:rPr lang="en-GB" sz="1600" dirty="0">
                <a:solidFill>
                  <a:srgbClr val="0070C0"/>
                </a:solidFill>
              </a:rPr>
              <a:t>For FR2 inter-band CA define at least peak EIS requirement for CBM band pair for inter-band DL CA</a:t>
            </a:r>
            <a:endParaRPr lang="fi-FI" sz="1600" dirty="0">
              <a:solidFill>
                <a:srgbClr val="0070C0"/>
              </a:solidFill>
            </a:endParaRPr>
          </a:p>
          <a:p>
            <a:endParaRPr lang="en-US" sz="2400" dirty="0">
              <a:cs typeface="Times New Roman" panose="02020603050405020304" pitchFamily="18" charset="0"/>
            </a:endParaRPr>
          </a:p>
          <a:p>
            <a:endParaRPr lang="en-US" sz="2400" dirty="0">
              <a:cs typeface="Times New Roman" panose="02020603050405020304" pitchFamily="18" charset="0"/>
            </a:endParaRPr>
          </a:p>
          <a:p>
            <a:endParaRPr lang="en-US" sz="2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960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405A2-3849-4580-8BCD-D3BE1281C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UE requirements for CA configurations within the same frequency group based on CBM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FDE230-14BA-467A-A2C4-7CDAF70C4F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7030A0"/>
                </a:solidFill>
              </a:rPr>
              <a:t>Whether</a:t>
            </a:r>
            <a:r>
              <a:rPr lang="en-US"/>
              <a:t> Spherical </a:t>
            </a:r>
            <a:r>
              <a:rPr lang="en-US" dirty="0"/>
              <a:t>coverage requirement is </a:t>
            </a:r>
            <a:r>
              <a:rPr lang="en-US" strike="sngStrike" dirty="0">
                <a:solidFill>
                  <a:srgbClr val="7030A0"/>
                </a:solidFill>
              </a:rPr>
              <a:t>not</a:t>
            </a:r>
            <a:r>
              <a:rPr lang="en-US" dirty="0"/>
              <a:t> defined for FR2 inter-band CA CBM band </a:t>
            </a:r>
            <a:r>
              <a:rPr lang="en-US"/>
              <a:t>pairs </a:t>
            </a:r>
            <a:r>
              <a:rPr lang="en-US">
                <a:solidFill>
                  <a:srgbClr val="7030A0"/>
                </a:solidFill>
              </a:rPr>
              <a:t>FFS</a:t>
            </a:r>
            <a:endParaRPr lang="en-US" dirty="0">
              <a:solidFill>
                <a:srgbClr val="7030A0"/>
              </a:solidFill>
            </a:endParaRPr>
          </a:p>
          <a:p>
            <a:r>
              <a:rPr lang="en-US" dirty="0"/>
              <a:t>For FR2 inter-band CA define at least peak EIS requirement for CBM band pair for inter-band DL CA</a:t>
            </a:r>
          </a:p>
          <a:p>
            <a:endParaRPr lang="en-US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4008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5239544"/>
          </a:xfrm>
        </p:spPr>
        <p:txBody>
          <a:bodyPr>
            <a:normAutofit/>
          </a:bodyPr>
          <a:lstStyle/>
          <a:p>
            <a:pPr marL="457200" indent="-457200">
              <a:buAutoNum type="arabicParenR"/>
            </a:pPr>
            <a:r>
              <a:rPr lang="en-US" sz="2000" dirty="0">
                <a:cs typeface="Times New Roman" panose="02020603050405020304" pitchFamily="18" charset="0"/>
              </a:rPr>
              <a:t>R4-2014724, Discussion on Rel-17 FR2 inter-band CA, Samsung</a:t>
            </a:r>
          </a:p>
          <a:p>
            <a:pPr marL="457200" indent="-457200">
              <a:buAutoNum type="arabicParenR"/>
            </a:pPr>
            <a:r>
              <a:rPr lang="en-US" sz="2000" dirty="0">
                <a:cs typeface="Times New Roman" panose="02020603050405020304" pitchFamily="18" charset="0"/>
              </a:rPr>
              <a:t>R4-2014293, Inter-band DL CA CBM band pairs for FR2 Rel-17 , Qualcomm Incorporated</a:t>
            </a:r>
          </a:p>
          <a:p>
            <a:pPr marL="457200" indent="-457200">
              <a:buAutoNum type="arabicParenR"/>
            </a:pPr>
            <a:r>
              <a:rPr lang="en-US" sz="2000" dirty="0">
                <a:cs typeface="Times New Roman" panose="02020603050405020304" pitchFamily="18" charset="0"/>
              </a:rPr>
              <a:t>R4-2016976	Email discussion summary for [97e][135] NR_RF_FR2_req_enh2_Part_1, Moderator (Nokia)</a:t>
            </a:r>
          </a:p>
        </p:txBody>
      </p:sp>
    </p:spTree>
    <p:extLst>
      <p:ext uri="{BB962C8B-B14F-4D97-AF65-F5344CB8AC3E}">
        <p14:creationId xmlns:p14="http://schemas.microsoft.com/office/powerpoint/2010/main" val="2427901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</TotalTime>
  <Words>382</Words>
  <Application>Microsoft Office PowerPoint</Application>
  <PresentationFormat>Widescreen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Background 1 / 2 spherical coverage requirement</vt:lpstr>
      <vt:lpstr>Background 2 / 2 peak EIS requirement for CBM band pair </vt:lpstr>
      <vt:lpstr>WF on UE requirements for CA configurations within the same frequency group based on CBM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lastModifiedBy>Vasenkari, Petri J. (Nokia - FI/Espoo)</cp:lastModifiedBy>
  <cp:revision>86</cp:revision>
  <dcterms:created xsi:type="dcterms:W3CDTF">2020-11-05T21:09:06Z</dcterms:created>
  <dcterms:modified xsi:type="dcterms:W3CDTF">2020-11-11T11:57:16Z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