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56" r:id="rId5"/>
  </p:sldMasterIdLst>
  <p:notesMasterIdLst>
    <p:notesMasterId r:id="rId11"/>
  </p:notesMasterIdLst>
  <p:handoutMasterIdLst>
    <p:handoutMasterId r:id="rId12"/>
  </p:handoutMasterIdLst>
  <p:sldIdLst>
    <p:sldId id="573" r:id="rId6"/>
    <p:sldId id="1033" r:id="rId7"/>
    <p:sldId id="1039" r:id="rId8"/>
    <p:sldId id="1040" r:id="rId9"/>
    <p:sldId id="1038" r:id="rId10"/>
  </p:sldIdLst>
  <p:sldSz cx="12192000" cy="6858000"/>
  <p:notesSz cx="6797675" cy="9928225"/>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4F4F"/>
    <a:srgbClr val="000000"/>
    <a:srgbClr val="E05050"/>
    <a:srgbClr val="190000"/>
    <a:srgbClr val="F816D8"/>
    <a:srgbClr val="DDDFE5"/>
    <a:srgbClr val="F2F2F2"/>
    <a:srgbClr val="6AB19B"/>
    <a:srgbClr val="294D42"/>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B31830-D712-4E9B-B51A-2B4FCF857126}" v="2" dt="2020-11-11T08:00:01.9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02"/>
      </p:cViewPr>
      <p:guideLst>
        <p:guide orient="horz" pos="2968"/>
        <p:guide pos="7632"/>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79836" y="9328395"/>
            <a:ext cx="2786824" cy="323577"/>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158051" y="9328395"/>
            <a:ext cx="1175783" cy="323577"/>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25859" y="226649"/>
            <a:ext cx="1307975" cy="262609"/>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04850" y="603250"/>
            <a:ext cx="5386388" cy="3030538"/>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38546" y="3802443"/>
            <a:ext cx="4919324" cy="5296484"/>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2557" y="9325366"/>
            <a:ext cx="4659008" cy="326606"/>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158051" y="9325366"/>
            <a:ext cx="1383139" cy="326606"/>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25859" y="226649"/>
            <a:ext cx="1307975" cy="262609"/>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20" userDrawn="1">
          <p15:clr>
            <a:srgbClr val="F26B43"/>
          </p15:clr>
        </p15:guide>
        <p15:guide id="2" pos="154" userDrawn="1">
          <p15:clr>
            <a:srgbClr val="F26B43"/>
          </p15:clr>
        </p15:guide>
        <p15:guide id="3" pos="3088" userDrawn="1">
          <p15:clr>
            <a:srgbClr val="F26B43"/>
          </p15:clr>
        </p15:guide>
        <p15:guide id="4" pos="3249" userDrawn="1">
          <p15:clr>
            <a:srgbClr val="F26B43"/>
          </p15:clr>
        </p15:guide>
        <p15:guide id="5" pos="4120" userDrawn="1">
          <p15:clr>
            <a:srgbClr val="F26B43"/>
          </p15:clr>
        </p15:guide>
        <p15:guide id="7" pos="761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703263" y="603250"/>
            <a:ext cx="5389562" cy="3032125"/>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CC0A-2667-44E5-8D4B-D1DD868B36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D797D0C-9C97-406F-A85F-E774DE2752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0861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sldLayoutIdLst>
    <p:sldLayoutId id="2147484160" r:id="rId1"/>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WG4_Radio/TSGR4_97_e/Docs/R4-2016155.zip" TargetMode="External"/><Relationship Id="rId2" Type="http://schemas.openxmlformats.org/officeDocument/2006/relationships/hyperlink" Target="https://www.3gpp.org/ftp/TSG_RAN/WG4_Radio/TSGR4_97_e/Docs/R4-201619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WG4_Radio/TSGR4_97_e/Docs/R4-2016191.zip" TargetMode="External"/><Relationship Id="rId2" Type="http://schemas.openxmlformats.org/officeDocument/2006/relationships/hyperlink" Target="https://www.3gpp.org/ftp/TSG_RAN/WG4_Radio/TSGR4_97_e/Docs/R4-2016155.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RAN/WG4_Radio/TSGR4_97_e/Docs/R4-2016191.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524000" y="2695127"/>
            <a:ext cx="9144000" cy="814838"/>
          </a:xfrm>
        </p:spPr>
        <p:txBody>
          <a:bodyPr/>
          <a:lstStyle/>
          <a:p>
            <a:r>
              <a:rPr lang="en-US" dirty="0">
                <a:solidFill>
                  <a:schemeClr val="tx1"/>
                </a:solidFill>
              </a:rPr>
              <a:t>WF on BS MU/TT for n262</a:t>
            </a:r>
          </a:p>
        </p:txBody>
      </p:sp>
      <p:sp>
        <p:nvSpPr>
          <p:cNvPr id="2" name="Subtitle 1">
            <a:extLst>
              <a:ext uri="{FF2B5EF4-FFF2-40B4-BE49-F238E27FC236}">
                <a16:creationId xmlns:a16="http://schemas.microsoft.com/office/drawing/2014/main" id="{E2CF8768-A98B-456C-8C64-330A195833AA}"/>
              </a:ext>
            </a:extLst>
          </p:cNvPr>
          <p:cNvSpPr>
            <a:spLocks noGrp="1"/>
          </p:cNvSpPr>
          <p:nvPr>
            <p:ph type="subTitle" idx="1"/>
          </p:nvPr>
        </p:nvSpPr>
        <p:spPr>
          <a:xfrm>
            <a:off x="1524000" y="3602038"/>
            <a:ext cx="9144000" cy="443198"/>
          </a:xfrm>
        </p:spPr>
        <p:txBody>
          <a:bodyPr/>
          <a:lstStyle/>
          <a:p>
            <a:r>
              <a:rPr lang="en-US" dirty="0">
                <a:solidFill>
                  <a:schemeClr val="tx1"/>
                </a:solidFill>
              </a:rPr>
              <a:t>Nokia, Nokia Shanghai Bell</a:t>
            </a:r>
            <a:r>
              <a:rPr lang="en-US">
                <a:solidFill>
                  <a:schemeClr val="tx1"/>
                </a:solidFill>
              </a:rPr>
              <a:t>, Ericsson</a:t>
            </a:r>
            <a:endParaRPr lang="en-US" dirty="0">
              <a:solidFill>
                <a:schemeClr val="tx1"/>
              </a:solidFill>
            </a:endParaRPr>
          </a:p>
        </p:txBody>
      </p:sp>
      <p:sp>
        <p:nvSpPr>
          <p:cNvPr id="16" name="Rectangle 15">
            <a:extLst>
              <a:ext uri="{FF2B5EF4-FFF2-40B4-BE49-F238E27FC236}">
                <a16:creationId xmlns:a16="http://schemas.microsoft.com/office/drawing/2014/main" id="{0C1A64E3-D449-4349-9B96-E6BD9BCCE5FD}"/>
              </a:ext>
            </a:extLst>
          </p:cNvPr>
          <p:cNvSpPr/>
          <p:nvPr/>
        </p:nvSpPr>
        <p:spPr>
          <a:xfrm>
            <a:off x="106314" y="218702"/>
            <a:ext cx="6096000" cy="646331"/>
          </a:xfrm>
          <a:prstGeom prst="rect">
            <a:avLst/>
          </a:prstGeom>
        </p:spPr>
        <p:txBody>
          <a:bodyPr>
            <a:spAutoFit/>
          </a:bodyPr>
          <a:lstStyle/>
          <a:p>
            <a:r>
              <a:rPr lang="en-US" b="1" dirty="0"/>
              <a:t>3GPP TSG-WG RAN4 Meeting #97-e</a:t>
            </a:r>
            <a:r>
              <a:rPr lang="en-US" b="1" i="1" dirty="0"/>
              <a:t>	</a:t>
            </a:r>
            <a:endParaRPr lang="en-US" dirty="0"/>
          </a:p>
          <a:p>
            <a:r>
              <a:rPr lang="en-US" b="1" dirty="0"/>
              <a:t>Electronic meeting, 2nd – 13th November, 2020</a:t>
            </a:r>
            <a:endParaRPr lang="en-US" dirty="0"/>
          </a:p>
        </p:txBody>
      </p:sp>
      <p:sp>
        <p:nvSpPr>
          <p:cNvPr id="17" name="Text Placeholder 43">
            <a:extLst>
              <a:ext uri="{FF2B5EF4-FFF2-40B4-BE49-F238E27FC236}">
                <a16:creationId xmlns:a16="http://schemas.microsoft.com/office/drawing/2014/main" id="{96DC13A2-6136-4398-95FF-18D0BCCC5457}"/>
              </a:ext>
            </a:extLst>
          </p:cNvPr>
          <p:cNvSpPr txBox="1">
            <a:spLocks/>
          </p:cNvSpPr>
          <p:nvPr/>
        </p:nvSpPr>
        <p:spPr bwMode="gray">
          <a:xfrm>
            <a:off x="9577777" y="276596"/>
            <a:ext cx="1888737"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kumimoji="1"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kumimoji="1"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a:lstStyle>
          <a:p>
            <a:pPr algn="r"/>
            <a:r>
              <a:rPr lang="de-DE" sz="1800" b="1" dirty="0">
                <a:solidFill>
                  <a:schemeClr val="tx1"/>
                </a:solidFill>
              </a:rPr>
              <a:t>R4-2016881</a:t>
            </a:r>
          </a:p>
        </p:txBody>
      </p:sp>
    </p:spTree>
    <p:extLst>
      <p:ext uri="{BB962C8B-B14F-4D97-AF65-F5344CB8AC3E}">
        <p14:creationId xmlns:p14="http://schemas.microsoft.com/office/powerpoint/2010/main" val="3810703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a:bodyPr>
          <a:lstStyle/>
          <a:p>
            <a:pPr marL="173355" indent="-173355"/>
            <a:r>
              <a:rPr lang="en-US" altLang="ja-JP" dirty="0"/>
              <a:t>During RAN4#97-e, the following documents on n262 BS MU/TT have been submitted:</a:t>
            </a:r>
          </a:p>
          <a:p>
            <a:pPr marL="173355" indent="-173355"/>
            <a:endParaRPr lang="en-US" altLang="ja-JP" dirty="0"/>
          </a:p>
          <a:p>
            <a:pPr lvl="1"/>
            <a:r>
              <a:rPr lang="en-US" dirty="0">
                <a:hlinkClick r:id="rId2">
                  <a:extLst>
                    <a:ext uri="{A12FA001-AC4F-418D-AE19-62706E023703}">
                      <ahyp:hlinkClr xmlns:ahyp="http://schemas.microsoft.com/office/drawing/2018/hyperlinkcolor" val="tx"/>
                    </a:ext>
                  </a:extLst>
                </a:hlinkClick>
              </a:rPr>
              <a:t>R4-2016191</a:t>
            </a:r>
            <a:r>
              <a:rPr lang="en-US" dirty="0"/>
              <a:t>; TP to TR 38.847: BS RF requirements; Nokia, Nokia Shanghai Bell </a:t>
            </a:r>
          </a:p>
          <a:p>
            <a:pPr lvl="1"/>
            <a:r>
              <a:rPr lang="en-US" dirty="0">
                <a:hlinkClick r:id="rId3">
                  <a:extLst>
                    <a:ext uri="{A12FA001-AC4F-418D-AE19-62706E023703}">
                      <ahyp:hlinkClr xmlns:ahyp="http://schemas.microsoft.com/office/drawing/2018/hyperlinkcolor" val="tx"/>
                    </a:ext>
                  </a:extLst>
                </a:hlinkClick>
              </a:rPr>
              <a:t>R4-2016155</a:t>
            </a:r>
            <a:r>
              <a:rPr lang="en-US" dirty="0"/>
              <a:t>; 47GHz band TT for NR BS RF requirement; Keysight Technologies UK Ltd</a:t>
            </a:r>
          </a:p>
          <a:p>
            <a:pPr lvl="1"/>
            <a:r>
              <a:rPr lang="en-US" altLang="ja-JP" dirty="0">
                <a:solidFill>
                  <a:srgbClr val="FF0000"/>
                </a:solidFill>
              </a:rPr>
              <a:t>R4-2016971; Email discussion summary for [97e][130] NR_47GHz_Band</a:t>
            </a:r>
            <a:endParaRPr lang="ja-JP" altLang="en-US" dirty="0">
              <a:solidFill>
                <a:srgbClr val="FF0000"/>
              </a:solidFill>
            </a:endParaRPr>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5909"/>
            <a:ext cx="11432977" cy="529247"/>
          </a:xfrm>
        </p:spPr>
        <p:txBody>
          <a:bodyPr/>
          <a:lstStyle/>
          <a:p>
            <a:r>
              <a:rPr lang="en-US" altLang="ja-JP" dirty="0"/>
              <a:t>Background</a:t>
            </a:r>
            <a:endParaRPr kumimoji="1" lang="ja-JP" altLang="en-US" dirty="0"/>
          </a:p>
        </p:txBody>
      </p:sp>
    </p:spTree>
    <p:extLst>
      <p:ext uri="{BB962C8B-B14F-4D97-AF65-F5344CB8AC3E}">
        <p14:creationId xmlns:p14="http://schemas.microsoft.com/office/powerpoint/2010/main" val="26437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a:bodyPr>
          <a:lstStyle/>
          <a:p>
            <a:pPr marL="173355" indent="-173355"/>
            <a:r>
              <a:rPr lang="en-US" altLang="ja-JP" dirty="0"/>
              <a:t>During the first round of RAN4#97-e, estimated MU for 47.2-48.2GHz range was discussed as summarized in the table below</a:t>
            </a:r>
          </a:p>
          <a:p>
            <a:pPr marL="173355" indent="-173355"/>
            <a:r>
              <a:rPr lang="en-US" altLang="ja-JP" dirty="0"/>
              <a:t>It is proposed to agree on </a:t>
            </a:r>
            <a:r>
              <a:rPr lang="en-US" altLang="ja-JP" dirty="0">
                <a:solidFill>
                  <a:srgbClr val="FF0000"/>
                </a:solidFill>
              </a:rPr>
              <a:t>Estimated</a:t>
            </a:r>
            <a:r>
              <a:rPr lang="en-US" altLang="ja-JP" dirty="0"/>
              <a:t> MU values in the last column, numbers in [] need to be confirmed during RAN4#98-e.</a:t>
            </a:r>
          </a:p>
          <a:p>
            <a:pPr marL="173355" indent="-173355"/>
            <a:endParaRPr lang="en-US" altLang="ja-JP" dirty="0"/>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5909"/>
            <a:ext cx="11432977" cy="529247"/>
          </a:xfrm>
        </p:spPr>
        <p:txBody>
          <a:bodyPr/>
          <a:lstStyle/>
          <a:p>
            <a:r>
              <a:rPr lang="en-US" altLang="ja-JP" dirty="0"/>
              <a:t>WF on Tx MU</a:t>
            </a:r>
            <a:endParaRPr kumimoji="1" lang="ja-JP" altLang="en-US" dirty="0"/>
          </a:p>
        </p:txBody>
      </p:sp>
      <p:graphicFrame>
        <p:nvGraphicFramePr>
          <p:cNvPr id="5" name="Table 4">
            <a:extLst>
              <a:ext uri="{FF2B5EF4-FFF2-40B4-BE49-F238E27FC236}">
                <a16:creationId xmlns:a16="http://schemas.microsoft.com/office/drawing/2014/main" id="{970416E7-A1BE-4BA0-859F-EBE98F0EB193}"/>
              </a:ext>
            </a:extLst>
          </p:cNvPr>
          <p:cNvGraphicFramePr>
            <a:graphicFrameLocks noGrp="1"/>
          </p:cNvGraphicFramePr>
          <p:nvPr>
            <p:extLst>
              <p:ext uri="{D42A27DB-BD31-4B8C-83A1-F6EECF244321}">
                <p14:modId xmlns:p14="http://schemas.microsoft.com/office/powerpoint/2010/main" val="2683595277"/>
              </p:ext>
            </p:extLst>
          </p:nvPr>
        </p:nvGraphicFramePr>
        <p:xfrm>
          <a:off x="2196548" y="3289852"/>
          <a:ext cx="7972688" cy="2778434"/>
        </p:xfrm>
        <a:graphic>
          <a:graphicData uri="http://schemas.openxmlformats.org/drawingml/2006/table">
            <a:tbl>
              <a:tblPr firstRow="1" firstCol="1" bandRow="1"/>
              <a:tblGrid>
                <a:gridCol w="996586">
                  <a:extLst>
                    <a:ext uri="{9D8B030D-6E8A-4147-A177-3AD203B41FA5}">
                      <a16:colId xmlns:a16="http://schemas.microsoft.com/office/drawing/2014/main" val="3431682641"/>
                    </a:ext>
                  </a:extLst>
                </a:gridCol>
                <a:gridCol w="996586">
                  <a:extLst>
                    <a:ext uri="{9D8B030D-6E8A-4147-A177-3AD203B41FA5}">
                      <a16:colId xmlns:a16="http://schemas.microsoft.com/office/drawing/2014/main" val="305755289"/>
                    </a:ext>
                  </a:extLst>
                </a:gridCol>
                <a:gridCol w="996586">
                  <a:extLst>
                    <a:ext uri="{9D8B030D-6E8A-4147-A177-3AD203B41FA5}">
                      <a16:colId xmlns:a16="http://schemas.microsoft.com/office/drawing/2014/main" val="432510559"/>
                    </a:ext>
                  </a:extLst>
                </a:gridCol>
                <a:gridCol w="996586">
                  <a:extLst>
                    <a:ext uri="{9D8B030D-6E8A-4147-A177-3AD203B41FA5}">
                      <a16:colId xmlns:a16="http://schemas.microsoft.com/office/drawing/2014/main" val="449242841"/>
                    </a:ext>
                  </a:extLst>
                </a:gridCol>
                <a:gridCol w="996586">
                  <a:extLst>
                    <a:ext uri="{9D8B030D-6E8A-4147-A177-3AD203B41FA5}">
                      <a16:colId xmlns:a16="http://schemas.microsoft.com/office/drawing/2014/main" val="3602264743"/>
                    </a:ext>
                  </a:extLst>
                </a:gridCol>
                <a:gridCol w="996586">
                  <a:extLst>
                    <a:ext uri="{9D8B030D-6E8A-4147-A177-3AD203B41FA5}">
                      <a16:colId xmlns:a16="http://schemas.microsoft.com/office/drawing/2014/main" val="1030797661"/>
                    </a:ext>
                  </a:extLst>
                </a:gridCol>
                <a:gridCol w="996586">
                  <a:extLst>
                    <a:ext uri="{9D8B030D-6E8A-4147-A177-3AD203B41FA5}">
                      <a16:colId xmlns:a16="http://schemas.microsoft.com/office/drawing/2014/main" val="1260919383"/>
                    </a:ext>
                  </a:extLst>
                </a:gridCol>
                <a:gridCol w="996586">
                  <a:extLst>
                    <a:ext uri="{9D8B030D-6E8A-4147-A177-3AD203B41FA5}">
                      <a16:colId xmlns:a16="http://schemas.microsoft.com/office/drawing/2014/main" val="2590254706"/>
                    </a:ext>
                  </a:extLst>
                </a:gridCol>
              </a:tblGrid>
              <a:tr h="1208257">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Tx test</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TS 38.141-2</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24.25 ~ 29.5GHz</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TS 38.141-2</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37 ~ 43.5GHz</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Estimated MU</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47.2~48.2GHz</a:t>
                      </a:r>
                      <a:endParaRPr lang="en-US" sz="1000" dirty="0">
                        <a:effectLst/>
                        <a:latin typeface="Times New Roman" panose="02020603050405020304" pitchFamily="18" charset="0"/>
                        <a:ea typeface="SimSun" panose="02010600030101010101" pitchFamily="2" charset="-122"/>
                      </a:endParaRPr>
                    </a:p>
                    <a:p>
                      <a:pPr algn="ctr" fontAlgn="base" hangingPunct="0">
                        <a:spcBef>
                          <a:spcPts val="600"/>
                        </a:spcBef>
                        <a:spcAft>
                          <a:spcPts val="0"/>
                        </a:spcAft>
                      </a:pPr>
                      <a:r>
                        <a:rPr lang="en-GB" sz="1100" dirty="0">
                          <a:solidFill>
                            <a:srgbClr val="000000"/>
                          </a:solidFill>
                          <a:effectLst/>
                          <a:latin typeface="Calibri" panose="020F0502020204030204" pitchFamily="34" charset="0"/>
                          <a:ea typeface="Times New Roman" panose="02020603050405020304" pitchFamily="18" charset="0"/>
                        </a:rPr>
                        <a:t>Keysight</a:t>
                      </a:r>
                      <a:endParaRPr lang="en-US" sz="1000" dirty="0">
                        <a:effectLst/>
                        <a:latin typeface="Times New Roman" panose="02020603050405020304" pitchFamily="18" charset="0"/>
                        <a:ea typeface="SimSun" panose="02010600030101010101" pitchFamily="2" charset="-122"/>
                      </a:endParaRPr>
                    </a:p>
                    <a:p>
                      <a:pPr algn="ctr" fontAlgn="base" hangingPunct="0">
                        <a:spcBef>
                          <a:spcPts val="600"/>
                        </a:spcBef>
                        <a:spcAft>
                          <a:spcPts val="0"/>
                        </a:spcAft>
                      </a:pPr>
                      <a:r>
                        <a:rPr lang="en-US" sz="800" b="1" u="sng" dirty="0">
                          <a:solidFill>
                            <a:srgbClr val="0000FF"/>
                          </a:solidFill>
                          <a:effectLst/>
                          <a:latin typeface="Arial" panose="020B0604020202020204" pitchFamily="34" charset="0"/>
                          <a:ea typeface="Times New Roman" panose="02020603050405020304" pitchFamily="18" charset="0"/>
                          <a:hlinkClick r:id="rId2"/>
                        </a:rPr>
                        <a:t>R4-2016155</a:t>
                      </a:r>
                      <a:endParaRPr lang="en-US" sz="1000" dirty="0">
                        <a:effectLst/>
                        <a:latin typeface="Times New Roman" panose="02020603050405020304" pitchFamily="18" charset="0"/>
                        <a:ea typeface="SimSun" panose="02010600030101010101" pitchFamily="2" charset="-122"/>
                      </a:endParaRPr>
                    </a:p>
                    <a:p>
                      <a:pPr algn="ctr" fontAlgn="base" hangingPunct="0">
                        <a:spcBef>
                          <a:spcPts val="600"/>
                        </a:spcBef>
                        <a:spcAft>
                          <a:spcPts val="0"/>
                        </a:spcAft>
                      </a:pPr>
                      <a:r>
                        <a:rPr lang="en-US" sz="1000" dirty="0">
                          <a:effectLst/>
                          <a:latin typeface="Times New Roman" panose="02020603050405020304" pitchFamily="18" charset="0"/>
                          <a:ea typeface="Yu Mincho" panose="02020400000000000000" pitchFamily="18" charset="-128"/>
                        </a:rPr>
                        <a:t> </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Estimated MU</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47.2~48.2GHz</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Nokia</a:t>
                      </a:r>
                      <a:endParaRPr lang="en-US" sz="1000" dirty="0">
                        <a:effectLst/>
                        <a:latin typeface="Times New Roman" panose="02020603050405020304" pitchFamily="18" charset="0"/>
                        <a:ea typeface="SimSun" panose="02010600030101010101" pitchFamily="2" charset="-122"/>
                      </a:endParaRPr>
                    </a:p>
                    <a:p>
                      <a:pPr algn="ctr" fontAlgn="base" hangingPunct="0">
                        <a:spcBef>
                          <a:spcPts val="600"/>
                        </a:spcBef>
                        <a:spcAft>
                          <a:spcPts val="0"/>
                        </a:spcAft>
                      </a:pPr>
                      <a:r>
                        <a:rPr lang="en-US" sz="800" b="1" u="sng" dirty="0">
                          <a:solidFill>
                            <a:srgbClr val="0000FF"/>
                          </a:solidFill>
                          <a:effectLst/>
                          <a:latin typeface="Arial" panose="020B0604020202020204" pitchFamily="34" charset="0"/>
                          <a:ea typeface="Times New Roman" panose="02020603050405020304" pitchFamily="18" charset="0"/>
                          <a:hlinkClick r:id="rId3"/>
                        </a:rPr>
                        <a:t>R4-2016191</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Bef>
                          <a:spcPts val="600"/>
                        </a:spcBef>
                        <a:spcAft>
                          <a:spcPts val="0"/>
                        </a:spcAft>
                      </a:pPr>
                      <a:r>
                        <a:rPr lang="en-US" sz="1000" dirty="0">
                          <a:effectLst/>
                          <a:latin typeface="Times New Roman" panose="02020603050405020304" pitchFamily="18" charset="0"/>
                          <a:ea typeface="SimSun" panose="02010600030101010101" pitchFamily="2" charset="-122"/>
                        </a:rPr>
                        <a:t>Ericsson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Bef>
                          <a:spcPts val="600"/>
                        </a:spcBef>
                        <a:spcAft>
                          <a:spcPts val="0"/>
                        </a:spcAft>
                      </a:pPr>
                      <a:r>
                        <a:rPr lang="en-US" sz="1000" dirty="0">
                          <a:effectLst/>
                          <a:latin typeface="Times New Roman" panose="02020603050405020304" pitchFamily="18" charset="0"/>
                          <a:ea typeface="SimSun" panose="02010600030101010101" pitchFamily="2" charset="-122"/>
                        </a:rPr>
                        <a:t>Huawei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Bef>
                          <a:spcPts val="600"/>
                        </a:spcBef>
                        <a:spcAft>
                          <a:spcPts val="0"/>
                        </a:spcAft>
                      </a:pPr>
                      <a:r>
                        <a:rPr lang="en-US" sz="1000" dirty="0">
                          <a:effectLst/>
                          <a:latin typeface="Times New Roman" panose="02020603050405020304" pitchFamily="18" charset="0"/>
                          <a:ea typeface="SimSun" panose="02010600030101010101" pitchFamily="2" charset="-122"/>
                        </a:rPr>
                        <a:t>Proposed MU</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0269710"/>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EIRP</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1.7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2.2</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2.2</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base" latinLnBrk="0" hangingPunct="0">
                        <a:lnSpc>
                          <a:spcPct val="100000"/>
                        </a:lnSpc>
                        <a:spcBef>
                          <a:spcPts val="0"/>
                        </a:spcBef>
                        <a:spcAft>
                          <a:spcPts val="0"/>
                        </a:spcAft>
                        <a:buClrTx/>
                        <a:buSzTx/>
                        <a:buFontTx/>
                        <a:buNone/>
                        <a:tabLst/>
                        <a:defRPr/>
                      </a:pPr>
                      <a:r>
                        <a:rPr lang="en-GB" sz="1000" dirty="0">
                          <a:solidFill>
                            <a:srgbClr val="000000"/>
                          </a:solidFill>
                          <a:effectLst/>
                          <a:latin typeface="Calibri" panose="020F0502020204030204" pitchFamily="34" charset="0"/>
                          <a:ea typeface="Times New Roman" panose="02020603050405020304" pitchFamily="18" charset="0"/>
                        </a:rPr>
                        <a:t>2.2</a:t>
                      </a:r>
                      <a:endParaRPr lang="en-US" sz="8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dirty="0">
                          <a:solidFill>
                            <a:srgbClr val="000000"/>
                          </a:solidFill>
                          <a:effectLst/>
                          <a:latin typeface="Calibri" panose="020F0502020204030204" pitchFamily="34" charset="0"/>
                          <a:ea typeface="Times New Roman" panose="02020603050405020304" pitchFamily="18" charset="0"/>
                        </a:rPr>
                        <a:t>2.2</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3044701"/>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EIRP extreme</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3.1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3.3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3.5</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3.5</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55317"/>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Output Power</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2.1</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2.4</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2.6</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2.6</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1271923"/>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Tx Off power</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2.9</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3.3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3.6</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3.5</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3.5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[3.5-3.6]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470133"/>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Relative ACLR</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2.3</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2.6</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2.8</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2.8</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0630899"/>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Absolute ACLR</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2.9</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2.7</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[2.7-2.9]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2363387"/>
                  </a:ext>
                </a:extLst>
              </a:tr>
              <a:tr h="224311">
                <a:tc>
                  <a:txBody>
                    <a:bodyPr/>
                    <a:lstStyle/>
                    <a:p>
                      <a:pP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OBUE (close)</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2.7</a:t>
                      </a:r>
                      <a:endParaRPr lang="en-US" sz="1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a:solidFill>
                            <a:srgbClr val="000000"/>
                          </a:solidFill>
                          <a:effectLst/>
                          <a:latin typeface="Calibri" panose="020F0502020204030204" pitchFamily="34" charset="0"/>
                          <a:ea typeface="Times New Roman" panose="02020603050405020304" pitchFamily="18" charset="0"/>
                        </a:rPr>
                        <a:t>2.9</a:t>
                      </a:r>
                      <a:endParaRPr lang="en-US" sz="10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2.7</a:t>
                      </a:r>
                      <a:endParaRPr lang="en-US" sz="10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US" sz="1000" dirty="0">
                          <a:effectLst/>
                          <a:latin typeface="Times New Roman" panose="02020603050405020304" pitchFamily="18" charset="0"/>
                          <a:ea typeface="SimSun" panose="02010600030101010101" pitchFamily="2" charset="-122"/>
                        </a:rPr>
                        <a:t>[2.7-2.9]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797384"/>
                  </a:ext>
                </a:extLst>
              </a:tr>
            </a:tbl>
          </a:graphicData>
        </a:graphic>
      </p:graphicFrame>
    </p:spTree>
    <p:extLst>
      <p:ext uri="{BB962C8B-B14F-4D97-AF65-F5344CB8AC3E}">
        <p14:creationId xmlns:p14="http://schemas.microsoft.com/office/powerpoint/2010/main" val="4273728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a:bodyPr>
          <a:lstStyle/>
          <a:p>
            <a:pPr marL="173355" indent="-173355"/>
            <a:r>
              <a:rPr lang="en-US" altLang="ja-JP" dirty="0"/>
              <a:t>During the first round of RAN4#97-e, estimated MU for 47.2-48.2GHz range was discussed as summarized in the table below</a:t>
            </a:r>
          </a:p>
          <a:p>
            <a:pPr marL="173355" indent="-173355"/>
            <a:r>
              <a:rPr lang="en-US" altLang="ja-JP" dirty="0"/>
              <a:t>It is proposed to agree on </a:t>
            </a:r>
            <a:r>
              <a:rPr lang="en-US" altLang="ja-JP" dirty="0">
                <a:solidFill>
                  <a:srgbClr val="FF0000"/>
                </a:solidFill>
              </a:rPr>
              <a:t>Estimated</a:t>
            </a:r>
            <a:r>
              <a:rPr lang="en-US" altLang="ja-JP" dirty="0"/>
              <a:t> MU values during RAN4#98-e.</a:t>
            </a:r>
          </a:p>
          <a:p>
            <a:pPr marL="173355" indent="-173355"/>
            <a:endParaRPr lang="en-US" altLang="ja-JP" dirty="0"/>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5909"/>
            <a:ext cx="11432977" cy="529247"/>
          </a:xfrm>
        </p:spPr>
        <p:txBody>
          <a:bodyPr/>
          <a:lstStyle/>
          <a:p>
            <a:r>
              <a:rPr lang="en-US" altLang="ja-JP" dirty="0"/>
              <a:t>WF on Rx MU</a:t>
            </a:r>
            <a:endParaRPr kumimoji="1" lang="ja-JP" altLang="en-US" dirty="0"/>
          </a:p>
        </p:txBody>
      </p:sp>
      <p:graphicFrame>
        <p:nvGraphicFramePr>
          <p:cNvPr id="5" name="Table 4">
            <a:extLst>
              <a:ext uri="{FF2B5EF4-FFF2-40B4-BE49-F238E27FC236}">
                <a16:creationId xmlns:a16="http://schemas.microsoft.com/office/drawing/2014/main" id="{970416E7-A1BE-4BA0-859F-EBE98F0EB193}"/>
              </a:ext>
            </a:extLst>
          </p:cNvPr>
          <p:cNvGraphicFramePr>
            <a:graphicFrameLocks noGrp="1"/>
          </p:cNvGraphicFramePr>
          <p:nvPr>
            <p:extLst>
              <p:ext uri="{D42A27DB-BD31-4B8C-83A1-F6EECF244321}">
                <p14:modId xmlns:p14="http://schemas.microsoft.com/office/powerpoint/2010/main" val="2457253541"/>
              </p:ext>
            </p:extLst>
          </p:nvPr>
        </p:nvGraphicFramePr>
        <p:xfrm>
          <a:off x="2196547" y="3289852"/>
          <a:ext cx="3809248" cy="2490790"/>
        </p:xfrm>
        <a:graphic>
          <a:graphicData uri="http://schemas.openxmlformats.org/drawingml/2006/table">
            <a:tbl>
              <a:tblPr firstRow="1" firstCol="1" bandRow="1"/>
              <a:tblGrid>
                <a:gridCol w="952312">
                  <a:extLst>
                    <a:ext uri="{9D8B030D-6E8A-4147-A177-3AD203B41FA5}">
                      <a16:colId xmlns:a16="http://schemas.microsoft.com/office/drawing/2014/main" val="3431682641"/>
                    </a:ext>
                  </a:extLst>
                </a:gridCol>
                <a:gridCol w="952312">
                  <a:extLst>
                    <a:ext uri="{9D8B030D-6E8A-4147-A177-3AD203B41FA5}">
                      <a16:colId xmlns:a16="http://schemas.microsoft.com/office/drawing/2014/main" val="305755289"/>
                    </a:ext>
                  </a:extLst>
                </a:gridCol>
                <a:gridCol w="952312">
                  <a:extLst>
                    <a:ext uri="{9D8B030D-6E8A-4147-A177-3AD203B41FA5}">
                      <a16:colId xmlns:a16="http://schemas.microsoft.com/office/drawing/2014/main" val="432510559"/>
                    </a:ext>
                  </a:extLst>
                </a:gridCol>
                <a:gridCol w="952312">
                  <a:extLst>
                    <a:ext uri="{9D8B030D-6E8A-4147-A177-3AD203B41FA5}">
                      <a16:colId xmlns:a16="http://schemas.microsoft.com/office/drawing/2014/main" val="449242841"/>
                    </a:ext>
                  </a:extLst>
                </a:gridCol>
              </a:tblGrid>
              <a:tr h="1208257">
                <a:tc>
                  <a:txBody>
                    <a:bodyPr/>
                    <a:lstStyle/>
                    <a:p>
                      <a:pP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Rx test</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TS 38.141-2</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24.25 ~ 29.5GHz</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TS 38.141-2</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37 ~ 43.5GHz</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Estimated MU</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47.2~48.2GHz</a:t>
                      </a:r>
                      <a:endParaRPr lang="en-US" sz="1000" dirty="0">
                        <a:effectLst/>
                        <a:latin typeface="Times New Roman" panose="02020603050405020304" pitchFamily="18" charset="0"/>
                        <a:ea typeface="SimSun" panose="02010600030101010101" pitchFamily="2" charset="-122"/>
                      </a:endParaRPr>
                    </a:p>
                    <a:p>
                      <a:pPr algn="ctr" fontAlgn="base" hangingPunct="0">
                        <a:spcAft>
                          <a:spcPts val="0"/>
                        </a:spcAft>
                      </a:pPr>
                      <a:r>
                        <a:rPr lang="en-GB" sz="1100" dirty="0">
                          <a:solidFill>
                            <a:srgbClr val="000000"/>
                          </a:solidFill>
                          <a:effectLst/>
                          <a:latin typeface="Calibri" panose="020F0502020204030204" pitchFamily="34" charset="0"/>
                          <a:ea typeface="Times New Roman" panose="02020603050405020304" pitchFamily="18" charset="0"/>
                        </a:rPr>
                        <a:t>Nokia</a:t>
                      </a:r>
                      <a:endParaRPr lang="en-US" sz="1000" dirty="0">
                        <a:effectLst/>
                        <a:latin typeface="Times New Roman" panose="02020603050405020304" pitchFamily="18" charset="0"/>
                        <a:ea typeface="SimSun" panose="02010600030101010101" pitchFamily="2" charset="-122"/>
                      </a:endParaRPr>
                    </a:p>
                    <a:p>
                      <a:pPr algn="ctr" fontAlgn="base" hangingPunct="0">
                        <a:spcBef>
                          <a:spcPts val="600"/>
                        </a:spcBef>
                        <a:spcAft>
                          <a:spcPts val="0"/>
                        </a:spcAft>
                      </a:pPr>
                      <a:r>
                        <a:rPr lang="en-US" sz="800" b="1" u="sng" dirty="0">
                          <a:solidFill>
                            <a:srgbClr val="0000FF"/>
                          </a:solidFill>
                          <a:effectLst/>
                          <a:latin typeface="Arial" panose="020B0604020202020204" pitchFamily="34" charset="0"/>
                          <a:ea typeface="Times New Roman" panose="02020603050405020304" pitchFamily="18" charset="0"/>
                          <a:hlinkClick r:id="rId2"/>
                        </a:rPr>
                        <a:t>R4-2016191</a:t>
                      </a:r>
                      <a:endParaRPr lang="en-US" sz="1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0269710"/>
                  </a:ext>
                </a:extLst>
              </a:tr>
              <a:tr h="224311">
                <a:tc>
                  <a:txBody>
                    <a:bodyPr/>
                    <a:lstStyle/>
                    <a:p>
                      <a:pPr fontAlgn="base" hangingPunct="0">
                        <a:spcAft>
                          <a:spcPts val="0"/>
                        </a:spcAft>
                      </a:pPr>
                      <a:r>
                        <a:rPr kumimoji="1" lang="en-GB" sz="1000" kern="1200" dirty="0">
                          <a:solidFill>
                            <a:schemeClr val="tx1"/>
                          </a:solidFill>
                          <a:effectLst/>
                          <a:latin typeface="Times New Roman" panose="02020603050405020304" pitchFamily="18" charset="0"/>
                          <a:ea typeface="SimSun" panose="02010600030101010101" pitchFamily="2" charset="-122"/>
                          <a:cs typeface="+mn-cs"/>
                        </a:rPr>
                        <a:t>Reference sensitivity</a:t>
                      </a:r>
                      <a:endParaRPr kumimoji="1" lang="en-US" sz="10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2.4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2.4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GB" sz="1000" kern="1200" dirty="0">
                          <a:solidFill>
                            <a:schemeClr val="tx1"/>
                          </a:solidFill>
                          <a:effectLst/>
                          <a:latin typeface="Times New Roman" panose="02020603050405020304" pitchFamily="18" charset="0"/>
                          <a:ea typeface="SimSun" panose="02010600030101010101" pitchFamily="2" charset="-122"/>
                          <a:cs typeface="+mn-cs"/>
                        </a:rPr>
                        <a:t>2.4</a:t>
                      </a:r>
                      <a:endParaRPr kumimoji="1" lang="en-US" sz="10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3044701"/>
                  </a:ext>
                </a:extLst>
              </a:tr>
              <a:tr h="224311">
                <a:tc>
                  <a:txBody>
                    <a:bodyPr/>
                    <a:lstStyle/>
                    <a:p>
                      <a:pPr fontAlgn="base" hangingPunct="0">
                        <a:spcAft>
                          <a:spcPts val="0"/>
                        </a:spcAft>
                      </a:pPr>
                      <a:r>
                        <a:rPr kumimoji="1" lang="en-GB" sz="1000" kern="1200" dirty="0">
                          <a:solidFill>
                            <a:schemeClr val="tx1"/>
                          </a:solidFill>
                          <a:effectLst/>
                          <a:latin typeface="Times New Roman" panose="02020603050405020304" pitchFamily="18" charset="0"/>
                          <a:ea typeface="SimSun" panose="02010600030101010101" pitchFamily="2" charset="-122"/>
                          <a:cs typeface="+mn-cs"/>
                        </a:rPr>
                        <a:t>ACS</a:t>
                      </a:r>
                      <a:endParaRPr kumimoji="1" lang="en-US" sz="10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GB" sz="1000" kern="1200" dirty="0">
                          <a:solidFill>
                            <a:schemeClr val="tx1"/>
                          </a:solidFill>
                          <a:effectLst/>
                          <a:latin typeface="Times New Roman" panose="02020603050405020304" pitchFamily="18" charset="0"/>
                          <a:ea typeface="SimSun" panose="02010600030101010101" pitchFamily="2" charset="-122"/>
                          <a:cs typeface="+mn-cs"/>
                        </a:rPr>
                        <a:t>3.4</a:t>
                      </a:r>
                      <a:endParaRPr kumimoji="1" lang="en-US" sz="10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55317"/>
                  </a:ext>
                </a:extLst>
              </a:tr>
              <a:tr h="224311">
                <a:tc>
                  <a:txBody>
                    <a:bodyPr/>
                    <a:lstStyle/>
                    <a:p>
                      <a:pP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IBB</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GB" sz="1000" kern="1200" dirty="0">
                          <a:solidFill>
                            <a:schemeClr val="tx1"/>
                          </a:solidFill>
                          <a:effectLst/>
                          <a:latin typeface="Times New Roman" panose="02020603050405020304" pitchFamily="18" charset="0"/>
                          <a:ea typeface="SimSun" panose="02010600030101010101" pitchFamily="2" charset="-122"/>
                          <a:cs typeface="+mn-cs"/>
                        </a:rPr>
                        <a:t>3.4</a:t>
                      </a:r>
                      <a:endParaRPr kumimoji="1" lang="en-US" sz="1000" kern="1200" dirty="0">
                        <a:solidFill>
                          <a:schemeClr val="tx1"/>
                        </a:solidFill>
                        <a:effectLst/>
                        <a:latin typeface="Times New Roman" panose="02020603050405020304" pitchFamily="18"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1271923"/>
                  </a:ext>
                </a:extLst>
              </a:tr>
              <a:tr h="224311">
                <a:tc>
                  <a:txBody>
                    <a:bodyPr/>
                    <a:lstStyle/>
                    <a:p>
                      <a:pP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Rx IM</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3.9</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0630899"/>
                  </a:ext>
                </a:extLst>
              </a:tr>
              <a:tr h="224311">
                <a:tc>
                  <a:txBody>
                    <a:bodyPr/>
                    <a:lstStyle/>
                    <a:p>
                      <a:pP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In-channel selectivity</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kumimoji="1" lang="en-US" sz="1000" kern="1200" dirty="0">
                          <a:solidFill>
                            <a:schemeClr val="tx1"/>
                          </a:solidFill>
                          <a:effectLst/>
                          <a:latin typeface="Times New Roman" panose="02020603050405020304" pitchFamily="18" charset="0"/>
                          <a:ea typeface="SimSun" panose="02010600030101010101" pitchFamily="2" charset="-122"/>
                          <a:cs typeface="+mn-cs"/>
                        </a:rPr>
                        <a:t>3.4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2363387"/>
                  </a:ext>
                </a:extLst>
              </a:tr>
            </a:tbl>
          </a:graphicData>
        </a:graphic>
      </p:graphicFrame>
    </p:spTree>
    <p:extLst>
      <p:ext uri="{BB962C8B-B14F-4D97-AF65-F5344CB8AC3E}">
        <p14:creationId xmlns:p14="http://schemas.microsoft.com/office/powerpoint/2010/main" val="49880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AE5DC-40C0-4219-A1BB-CFE7387F9911}"/>
              </a:ext>
            </a:extLst>
          </p:cNvPr>
          <p:cNvSpPr>
            <a:spLocks noGrp="1"/>
          </p:cNvSpPr>
          <p:nvPr>
            <p:ph type="ctrTitle"/>
          </p:nvPr>
        </p:nvSpPr>
        <p:spPr>
          <a:xfrm>
            <a:off x="1524000" y="2725133"/>
            <a:ext cx="9144000" cy="784830"/>
          </a:xfrm>
        </p:spPr>
        <p:txBody>
          <a:bodyPr/>
          <a:lstStyle/>
          <a:p>
            <a:r>
              <a:rPr lang="en-US" dirty="0"/>
              <a:t>Thank you</a:t>
            </a:r>
          </a:p>
        </p:txBody>
      </p:sp>
      <p:sp>
        <p:nvSpPr>
          <p:cNvPr id="3" name="Subtitle 2">
            <a:extLst>
              <a:ext uri="{FF2B5EF4-FFF2-40B4-BE49-F238E27FC236}">
                <a16:creationId xmlns:a16="http://schemas.microsoft.com/office/drawing/2014/main" id="{44C64D4A-9C72-4A37-A4B1-8A7755FE72F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458279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e696e5dc301e40e882dea83e6a13ed59">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56c11c9bd95518b580b39602135ec65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30F880-C678-4CB7-8518-2A9F665F0E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1F07BD6-6211-49AF-A5F9-E9F246EE189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3593451-A775-4D93-B1A6-A75F5969BF3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483</TotalTime>
  <Words>321</Words>
  <Application>Microsoft Office PowerPoint</Application>
  <PresentationFormat>Widescreen</PresentationFormat>
  <Paragraphs>121</Paragraphs>
  <Slides>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vt:i4>
      </vt:variant>
    </vt:vector>
  </HeadingPairs>
  <TitlesOfParts>
    <vt:vector size="14" baseType="lpstr">
      <vt:lpstr>Arial</vt:lpstr>
      <vt:lpstr>Calibre Regular</vt:lpstr>
      <vt:lpstr>Calibri</vt:lpstr>
      <vt:lpstr>Microsoft Sans Serif</vt:lpstr>
      <vt:lpstr>Qualcomm Office Regular</vt:lpstr>
      <vt:lpstr>Qualcomm Regular</vt:lpstr>
      <vt:lpstr>Times New Roman</vt:lpstr>
      <vt:lpstr>Qualcomm</vt:lpstr>
      <vt:lpstr>Qualcomm_Template_Standard</vt:lpstr>
      <vt:lpstr>WF on BS MU/TT for n262</vt:lpstr>
      <vt:lpstr>Background</vt:lpstr>
      <vt:lpstr>WF on Tx MU</vt:lpstr>
      <vt:lpstr>WF on Rx MU</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Angelow, Iwajlo (Nokia - US/Naperville)</cp:lastModifiedBy>
  <cp:revision>23</cp:revision>
  <dcterms:created xsi:type="dcterms:W3CDTF">2018-01-30T06:42:32Z</dcterms:created>
  <dcterms:modified xsi:type="dcterms:W3CDTF">2020-11-11T16:31:23Z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ies>
</file>