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70" r:id="rId5"/>
    <p:sldId id="271" r:id="rId6"/>
    <p:sldId id="272" r:id="rId7"/>
    <p:sldId id="273" r:id="rId8"/>
    <p:sldId id="26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GB" sz="5400" b="1" dirty="0"/>
              <a:t>WF on con-current operation remaining issues</a:t>
            </a:r>
            <a:endParaRPr lang="en-US" sz="5400" b="1" dirty="0"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R4-2008451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687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#95-e</a:t>
            </a:r>
          </a:p>
          <a:p>
            <a:r>
              <a:rPr lang="en-GB" b="1" dirty="0"/>
              <a:t>Electronic Meeting, 25 May - 05 June, 2020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/>
              <a:t>Concurrent operation definition options in 1</a:t>
            </a:r>
            <a:r>
              <a:rPr lang="en-US" baseline="30000" dirty="0"/>
              <a:t>st</a:t>
            </a:r>
            <a:r>
              <a:rPr lang="en-US" dirty="0"/>
              <a:t> round discussion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/>
              <a:t>Option 1: only the band combination where the Uu schedules/configures SL by semi-persistent way can be specified as concurrent operation (Huawei)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/>
              <a:t>Option 2: the band combination where the Uu schedules/configures SL can be specified as concurrent operation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/>
              <a:t>Option 3: </a:t>
            </a:r>
            <a:r>
              <a:rPr lang="en-GB" sz="2000" dirty="0"/>
              <a:t>the band combinations where the Uu schedules/configures SL can be specified and which is agnostic as to the actual service being delivered on Uu and Sidelink interfaces (LGE, Huawei)</a:t>
            </a:r>
            <a:endParaRPr lang="en-US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2000" dirty="0"/>
              <a:t>Option 4: The simultaneous transmission and reception of sidelink and Uu interfaces where operation is agnostic of the service used on each interface (CATT, LGE, Vodafone, Qualcomm).</a:t>
            </a:r>
            <a:endParaRPr lang="en-US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2000" dirty="0"/>
              <a:t>Option 4a: the band combination where the Uu interworks with SL can be specified as concurrent operation (vivo)</a:t>
            </a:r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28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/>
              <a:t>Switching time discussion in 1</a:t>
            </a:r>
            <a:r>
              <a:rPr lang="en-US" baseline="30000" dirty="0"/>
              <a:t>st</a:t>
            </a:r>
            <a:r>
              <a:rPr lang="en-US" dirty="0"/>
              <a:t> round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/>
              <a:t>Option 1: 150us (CATT, LGE, OPPO, Huawei, </a:t>
            </a:r>
            <a:r>
              <a:rPr lang="en-US" sz="2000" dirty="0" err="1"/>
              <a:t>Futurewei</a:t>
            </a:r>
            <a:r>
              <a:rPr lang="en-US" sz="2000" dirty="0"/>
              <a:t>) 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/>
              <a:t>Option 1a: UE capability to indicate the switching time (OPPO)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/>
              <a:t>Option 2: 210us (Qualcomm)</a:t>
            </a:r>
          </a:p>
          <a:p>
            <a:pPr lvl="1"/>
            <a:endParaRPr lang="en-US" dirty="0"/>
          </a:p>
          <a:p>
            <a:r>
              <a:rPr lang="en-US" dirty="0"/>
              <a:t>Switching period position discussion in 1</a:t>
            </a:r>
            <a:r>
              <a:rPr lang="en-US" baseline="30000" dirty="0"/>
              <a:t>st</a:t>
            </a:r>
            <a:r>
              <a:rPr lang="en-US" dirty="0"/>
              <a:t> round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2000" dirty="0"/>
              <a:t>Option 1: Switching period is placed at the NR slot (CATT, LGE, OPPO)</a:t>
            </a:r>
            <a:endParaRPr lang="en-US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2000" dirty="0"/>
              <a:t>Option 1a: see the proposal of Figure 1+ Figure 2b</a:t>
            </a:r>
            <a:r>
              <a:rPr lang="en-US" sz="2000" dirty="0"/>
              <a:t> in R4-2007342</a:t>
            </a:r>
            <a:r>
              <a:rPr lang="en-GB" sz="2000" dirty="0"/>
              <a:t> (OPPO)</a:t>
            </a:r>
            <a:endParaRPr lang="en-US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2000" dirty="0"/>
              <a:t>Option 2: </a:t>
            </a:r>
            <a:r>
              <a:rPr lang="en-US" sz="2000" dirty="0"/>
              <a:t>The whole switching time including switching period as well as transient periods shall be placed at the previous E-UTRA sub-frame or NR slot</a:t>
            </a:r>
            <a:r>
              <a:rPr lang="en-GB" sz="2000" dirty="0"/>
              <a:t> (Huawei, </a:t>
            </a:r>
            <a:r>
              <a:rPr lang="en-GB" sz="2000" dirty="0" err="1"/>
              <a:t>Futurewei</a:t>
            </a:r>
            <a:r>
              <a:rPr lang="en-GB" sz="2000" dirty="0"/>
              <a:t>, Qualcomm)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2704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Status </a:t>
            </a:r>
            <a:r>
              <a:rPr lang="en-US" b="1" dirty="0"/>
              <a:t>on con-current operation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465" y="939114"/>
            <a:ext cx="11524735" cy="564437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Candidate options</a:t>
            </a:r>
          </a:p>
          <a:p>
            <a:pPr lvl="1"/>
            <a:r>
              <a:rPr lang="en-US" sz="2000" dirty="0"/>
              <a:t>Option a: the band combinations where Uu is capable of scheduling or configuring SL in sidelink resource allocation for NR V2X mode 1/LTE V2X mode 3 or configuring SL in sidelink resource allocation for NR V2X mode 2/LTE V2X mode 4.</a:t>
            </a:r>
          </a:p>
          <a:p>
            <a:pPr lvl="2"/>
            <a:r>
              <a:rPr lang="en-US" sz="1600" dirty="0"/>
              <a:t>Note1: Option a) is revised based on option 3 in 1</a:t>
            </a:r>
            <a:r>
              <a:rPr lang="en-US" sz="1600" baseline="30000" dirty="0"/>
              <a:t>st</a:t>
            </a:r>
            <a:r>
              <a:rPr lang="en-US" sz="1600" dirty="0"/>
              <a:t> round. </a:t>
            </a:r>
          </a:p>
          <a:p>
            <a:pPr lvl="2"/>
            <a:r>
              <a:rPr lang="en-US" altLang="zh-CN" sz="1600" dirty="0"/>
              <a:t>Note2: RAN1 is discussing the per band combination UE capability of Uu scheduling/configuring SL. Capable means UE has this capability, but it doesn’t mean Uu has to schedule or configure SL.</a:t>
            </a:r>
          </a:p>
          <a:p>
            <a:pPr lvl="2"/>
            <a:r>
              <a:rPr lang="en-US" sz="1600" dirty="0"/>
              <a:t>Option 3: </a:t>
            </a:r>
            <a:r>
              <a:rPr lang="en-GB" sz="1600" dirty="0"/>
              <a:t>the band combinations where the </a:t>
            </a:r>
            <a:r>
              <a:rPr lang="en-GB" sz="1600" dirty="0" err="1"/>
              <a:t>Uu</a:t>
            </a:r>
            <a:r>
              <a:rPr lang="en-GB" sz="1600" dirty="0"/>
              <a:t> schedules/configures SL can be specified and which is agnostic as to the actual service being delivered on </a:t>
            </a:r>
            <a:r>
              <a:rPr lang="en-GB" sz="1600" dirty="0" err="1"/>
              <a:t>Uu</a:t>
            </a:r>
            <a:r>
              <a:rPr lang="en-GB" sz="1600" dirty="0"/>
              <a:t> and </a:t>
            </a:r>
            <a:r>
              <a:rPr lang="en-GB" sz="1600" dirty="0" err="1"/>
              <a:t>Sidelink</a:t>
            </a:r>
            <a:r>
              <a:rPr lang="en-GB" sz="1600" dirty="0"/>
              <a:t> interfaces (LGE, Huawei)</a:t>
            </a:r>
            <a:endParaRPr lang="en-US" sz="1600" dirty="0"/>
          </a:p>
          <a:p>
            <a:pPr lvl="2"/>
            <a:endParaRPr lang="en-US" sz="1600" dirty="0"/>
          </a:p>
          <a:p>
            <a:pPr lvl="1"/>
            <a:r>
              <a:rPr lang="en-US" sz="2000" dirty="0"/>
              <a:t>Option b: </a:t>
            </a:r>
            <a:r>
              <a:rPr lang="en-GB" sz="2000" dirty="0"/>
              <a:t>The simultaneous transmission and reception of sidelink and Uu interfaces where operation is agnostic of the service used on each interface</a:t>
            </a:r>
            <a:endParaRPr lang="en-US" sz="2000" dirty="0"/>
          </a:p>
          <a:p>
            <a:pPr lvl="2"/>
            <a:r>
              <a:rPr lang="en-US" sz="1600" dirty="0"/>
              <a:t>Note3: Option b) is option 4 in 1st round. </a:t>
            </a:r>
          </a:p>
          <a:p>
            <a:pPr lvl="2"/>
            <a:r>
              <a:rPr lang="en-US" sz="1600" dirty="0"/>
              <a:t>Note4: For TDD synchronous scenario, simultaneous transmission/reception of SL together with Uu DL is not supported according to RAN1 agreement</a:t>
            </a:r>
          </a:p>
          <a:p>
            <a:pPr lvl="1"/>
            <a:endParaRPr lang="en-US" sz="2000" dirty="0"/>
          </a:p>
          <a:p>
            <a:r>
              <a:rPr lang="en-US" sz="2400" dirty="0"/>
              <a:t>Companies views in 2nd round</a:t>
            </a:r>
          </a:p>
          <a:p>
            <a:pPr lvl="1"/>
            <a:r>
              <a:rPr lang="en-US" sz="1800" dirty="0" smtClean="0"/>
              <a:t>Option </a:t>
            </a:r>
            <a:r>
              <a:rPr lang="en-US" sz="1800" dirty="0"/>
              <a:t>a: Huawei</a:t>
            </a:r>
          </a:p>
          <a:p>
            <a:pPr lvl="1"/>
            <a:r>
              <a:rPr lang="en-US" sz="1800" dirty="0"/>
              <a:t>Option b: </a:t>
            </a:r>
            <a:r>
              <a:rPr lang="en-US" sz="1800" dirty="0" smtClean="0"/>
              <a:t>LGE, Qualcomm, Dish, Vodafone, CATT</a:t>
            </a:r>
            <a:endParaRPr lang="en-US" sz="1800" dirty="0"/>
          </a:p>
          <a:p>
            <a:pPr lvl="1"/>
            <a:endParaRPr lang="en-US" sz="2000" dirty="0"/>
          </a:p>
          <a:p>
            <a:endParaRPr lang="en-US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Status </a:t>
            </a:r>
            <a:r>
              <a:rPr lang="en-US" b="1" dirty="0"/>
              <a:t>on switching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Autofit/>
          </a:bodyPr>
          <a:lstStyle/>
          <a:p>
            <a:r>
              <a:rPr lang="en-US" sz="2000" dirty="0"/>
              <a:t>Intra-band Switching time discussion in 1</a:t>
            </a:r>
            <a:r>
              <a:rPr lang="en-US" sz="2000" baseline="30000" dirty="0"/>
              <a:t>st</a:t>
            </a:r>
            <a:r>
              <a:rPr lang="en-US" sz="2000" dirty="0"/>
              <a:t> round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1600" dirty="0"/>
              <a:t>Option 1: 150us (CATT, LGE, OPPO, Huawei, </a:t>
            </a:r>
            <a:r>
              <a:rPr lang="en-US" sz="1600" dirty="0" err="1"/>
              <a:t>Futurewei</a:t>
            </a:r>
            <a:r>
              <a:rPr lang="en-US" sz="1600" dirty="0"/>
              <a:t>) 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1600" dirty="0"/>
              <a:t>Option 1a: UE capability to indicate the switching time (OPPO)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1600" dirty="0"/>
              <a:t>Option 2: 210us (Qualcomm)</a:t>
            </a:r>
            <a:endParaRPr lang="en-US" sz="1800" dirty="0"/>
          </a:p>
          <a:p>
            <a:pPr>
              <a:buFont typeface="Calibri" panose="020F0502020204030204" pitchFamily="34" charset="0"/>
              <a:buChar char="⁻"/>
            </a:pPr>
            <a:endParaRPr lang="en-US" sz="2000" dirty="0"/>
          </a:p>
          <a:p>
            <a:r>
              <a:rPr lang="en-US" sz="2000" dirty="0"/>
              <a:t>Suggested WF on switching time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1800" dirty="0"/>
              <a:t>150us</a:t>
            </a:r>
          </a:p>
          <a:p>
            <a:pPr lvl="1">
              <a:buFont typeface="Calibri" panose="020F0502020204030204" pitchFamily="34" charset="0"/>
              <a:buChar char="⁻"/>
            </a:pPr>
            <a:endParaRPr lang="en-US" sz="1800" dirty="0"/>
          </a:p>
          <a:p>
            <a:r>
              <a:rPr lang="en-US" sz="2000" dirty="0"/>
              <a:t>Conclusion</a:t>
            </a:r>
          </a:p>
          <a:p>
            <a:pPr lvl="1"/>
            <a:r>
              <a:rPr lang="en-US" sz="1800" dirty="0" smtClean="0"/>
              <a:t>[150</a:t>
            </a:r>
            <a:r>
              <a:rPr lang="en-US" altLang="zh-CN" sz="1800" dirty="0" smtClean="0"/>
              <a:t>us]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77355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Status </a:t>
            </a:r>
            <a:r>
              <a:rPr lang="en-US" b="1" dirty="0"/>
              <a:t>on switching period position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99070"/>
            <a:ext cx="10515600" cy="5784420"/>
          </a:xfrm>
        </p:spPr>
        <p:txBody>
          <a:bodyPr>
            <a:noAutofit/>
          </a:bodyPr>
          <a:lstStyle/>
          <a:p>
            <a:r>
              <a:rPr lang="en-US" sz="2000" dirty="0"/>
              <a:t>Switching period position discussion in 1</a:t>
            </a:r>
            <a:r>
              <a:rPr lang="en-US" sz="2000" baseline="30000" dirty="0"/>
              <a:t>st</a:t>
            </a:r>
            <a:r>
              <a:rPr lang="en-US" sz="2000" dirty="0"/>
              <a:t> round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1600" dirty="0"/>
              <a:t>Option 1: Switching period is placed at the NR slot (CATT, LGE, OPPO)</a:t>
            </a:r>
            <a:endParaRPr lang="en-US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1600" dirty="0"/>
              <a:t>Option 1a: see the proposal of Figure 1+ Figure 2b</a:t>
            </a:r>
            <a:r>
              <a:rPr lang="en-US" sz="1600" dirty="0"/>
              <a:t> in R4-2007342</a:t>
            </a:r>
            <a:r>
              <a:rPr lang="en-GB" sz="1600" dirty="0"/>
              <a:t> (OPPO)</a:t>
            </a:r>
            <a:endParaRPr lang="en-US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GB" sz="1600" dirty="0"/>
              <a:t>Option 2: </a:t>
            </a:r>
            <a:r>
              <a:rPr lang="en-US" sz="1600" dirty="0"/>
              <a:t>The whole switching time including switching period as well as transient periods shall be placed at the previous E-UTRA sub-frame or NR slot</a:t>
            </a:r>
            <a:r>
              <a:rPr lang="en-GB" sz="1600" dirty="0"/>
              <a:t> (Huawei, </a:t>
            </a:r>
            <a:r>
              <a:rPr lang="en-GB" sz="1600" dirty="0" err="1"/>
              <a:t>Futurewei</a:t>
            </a:r>
            <a:r>
              <a:rPr lang="en-GB" sz="1600" dirty="0"/>
              <a:t>, Qualcomm, vivo)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1600" dirty="0"/>
              <a:t>[</a:t>
            </a:r>
            <a:r>
              <a:rPr lang="en-US" sz="1600" dirty="0" smtClean="0"/>
              <a:t>Option </a:t>
            </a:r>
            <a:r>
              <a:rPr lang="en-US" sz="1600" dirty="0"/>
              <a:t>3: Switching period is placed at the last slot/SF of the RAT UE switches from, or placed at the first slot/SF of the RAT UE switches to. Choosing which RAT to place the switching period is up to UE implementation.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1600" dirty="0"/>
              <a:t>Option 4: Switching period is placed at the first slot/SF of the RAT UE switches to</a:t>
            </a:r>
            <a:r>
              <a:rPr lang="en-US" sz="1600" dirty="0" smtClean="0"/>
              <a:t>.] </a:t>
            </a:r>
            <a:r>
              <a:rPr lang="en-US" altLang="zh-CN" sz="1000" dirty="0" smtClean="0"/>
              <a:t>Note: new added options in </a:t>
            </a:r>
            <a:r>
              <a:rPr lang="en-US" altLang="zh-CN" sz="1000" smtClean="0"/>
              <a:t>th</a:t>
            </a:r>
            <a:r>
              <a:rPr lang="en-US" altLang="zh-CN" sz="1000" smtClean="0"/>
              <a:t>e discussion</a:t>
            </a:r>
            <a:endParaRPr lang="en-GB" sz="1000" dirty="0"/>
          </a:p>
          <a:p>
            <a:r>
              <a:rPr lang="en-US" sz="2000" dirty="0" smtClean="0"/>
              <a:t>Suggested </a:t>
            </a:r>
            <a:r>
              <a:rPr lang="en-US" sz="2000" dirty="0"/>
              <a:t>WF</a:t>
            </a:r>
          </a:p>
          <a:p>
            <a:pPr lvl="1"/>
            <a:r>
              <a:rPr lang="en-US" sz="1600" dirty="0"/>
              <a:t>Further check if one the option below can be accepted</a:t>
            </a:r>
          </a:p>
          <a:p>
            <a:pPr lvl="2"/>
            <a:r>
              <a:rPr lang="en-US" sz="1800" dirty="0"/>
              <a:t>Option a: </a:t>
            </a:r>
            <a:r>
              <a:rPr lang="en-US" altLang="zh-CN" sz="1800" dirty="0"/>
              <a:t>t</a:t>
            </a:r>
            <a:r>
              <a:rPr lang="en-US" sz="1800" dirty="0"/>
              <a:t>he whole switching time including switching period as well as transient periods are placed at low priority LTE or NR SL service</a:t>
            </a:r>
          </a:p>
          <a:p>
            <a:pPr lvl="2"/>
            <a:r>
              <a:rPr lang="en-US" sz="1800" dirty="0"/>
              <a:t>Option b: option1a (Figure1+ Figure 2b in R4-2007342)</a:t>
            </a:r>
            <a:endParaRPr lang="en-US" sz="1600" dirty="0"/>
          </a:p>
          <a:p>
            <a:r>
              <a:rPr lang="en-US" sz="1800" dirty="0"/>
              <a:t>Company views in 2</a:t>
            </a:r>
            <a:r>
              <a:rPr lang="en-US" sz="1800" baseline="30000" dirty="0"/>
              <a:t>nd</a:t>
            </a:r>
            <a:r>
              <a:rPr lang="en-US" sz="1800" dirty="0"/>
              <a:t> round: </a:t>
            </a:r>
          </a:p>
          <a:p>
            <a:pPr lvl="1"/>
            <a:r>
              <a:rPr lang="en-US" sz="1600" dirty="0"/>
              <a:t>Option a: </a:t>
            </a:r>
            <a:r>
              <a:rPr lang="en-US" sz="1600" dirty="0" smtClean="0"/>
              <a:t>Huawei, CATT</a:t>
            </a:r>
            <a:endParaRPr lang="en-US" sz="1600" dirty="0"/>
          </a:p>
          <a:p>
            <a:pPr lvl="1"/>
            <a:r>
              <a:rPr lang="en-US" sz="1600" dirty="0"/>
              <a:t>Option b: </a:t>
            </a:r>
            <a:r>
              <a:rPr lang="en-US" sz="1600" dirty="0" smtClean="0"/>
              <a:t>LGE</a:t>
            </a:r>
          </a:p>
          <a:p>
            <a:pPr lvl="1"/>
            <a:r>
              <a:rPr lang="en-US" sz="1600" dirty="0" smtClean="0"/>
              <a:t>Other options: Option 3, Qualcomm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66573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 </a:t>
            </a:r>
            <a:r>
              <a:rPr lang="en-US" b="1" dirty="0"/>
              <a:t>on </a:t>
            </a:r>
            <a:r>
              <a:rPr lang="en-US" b="1" dirty="0" smtClean="0"/>
              <a:t>con-current operation remaining issues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84" y="963827"/>
            <a:ext cx="10515600" cy="5048379"/>
          </a:xfrm>
        </p:spPr>
        <p:txBody>
          <a:bodyPr>
            <a:noAutofit/>
          </a:bodyPr>
          <a:lstStyle/>
          <a:p>
            <a:r>
              <a:rPr lang="en-US" sz="2000" dirty="0" smtClean="0"/>
              <a:t>Due to the status in this meeting, it is hard to make further progress, however, in order to complete the WI on time to meet the ITU-R sub-mission deadline, no TBD or FFS are allowed in the CR for NR V2X. The following options are tentatively adopted in the CR for TS 38.101-3 con-current operation.</a:t>
            </a:r>
          </a:p>
          <a:p>
            <a:pPr lvl="1"/>
            <a:r>
              <a:rPr lang="en-US" altLang="zh-CN" sz="1800" b="1" dirty="0" smtClean="0"/>
              <a:t>Con-current </a:t>
            </a:r>
            <a:r>
              <a:rPr lang="en-US" altLang="zh-CN" sz="1800" b="1" dirty="0"/>
              <a:t>operation </a:t>
            </a:r>
            <a:r>
              <a:rPr lang="en-US" altLang="zh-CN" sz="1800" b="1" dirty="0" smtClean="0"/>
              <a:t>definition</a:t>
            </a:r>
          </a:p>
          <a:p>
            <a:pPr lvl="2"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b in slide 4, i.e.  “</a:t>
            </a:r>
            <a:r>
              <a:rPr lang="en-GB" sz="1600" dirty="0"/>
              <a:t>The simultaneous transmission and reception of sidelink and Uu interfaces where operation is agnostic of the service used on each interface</a:t>
            </a:r>
            <a:r>
              <a:rPr lang="en-US" sz="1600" dirty="0"/>
              <a:t> </a:t>
            </a:r>
            <a:r>
              <a:rPr lang="en-US" altLang="zh-CN" sz="1600" dirty="0"/>
              <a:t>”</a:t>
            </a:r>
          </a:p>
          <a:p>
            <a:pPr lvl="1"/>
            <a:r>
              <a:rPr lang="en-US" altLang="zh-CN" sz="1800" b="1" dirty="0" smtClean="0"/>
              <a:t>S</a:t>
            </a:r>
            <a:r>
              <a:rPr lang="en-US" sz="1800" b="1" dirty="0" smtClean="0"/>
              <a:t>witching </a:t>
            </a:r>
            <a:r>
              <a:rPr lang="en-US" sz="1800" b="1" dirty="0"/>
              <a:t>time</a:t>
            </a:r>
          </a:p>
          <a:p>
            <a:pPr lvl="2">
              <a:buFont typeface="Calibri" panose="020F0502020204030204" pitchFamily="34" charset="0"/>
              <a:buChar char="⁻"/>
            </a:pPr>
            <a:r>
              <a:rPr lang="en-US" sz="1600" dirty="0" smtClean="0"/>
              <a:t>150us with transient period</a:t>
            </a:r>
            <a:endParaRPr lang="en-US" sz="1600" dirty="0"/>
          </a:p>
          <a:p>
            <a:pPr lvl="1"/>
            <a:r>
              <a:rPr lang="en-US" sz="1800" b="1" dirty="0" smtClean="0"/>
              <a:t>Switching period position</a:t>
            </a:r>
          </a:p>
          <a:p>
            <a:pPr lvl="2">
              <a:buFont typeface="Calibri" panose="020F0502020204030204" pitchFamily="34" charset="0"/>
              <a:buChar char="⁻"/>
            </a:pPr>
            <a:r>
              <a:rPr lang="en-US" sz="1600" dirty="0"/>
              <a:t>Option 2 in slide 6, i.e. The whole switching time including switching period as well as transient periods shall be placed at the previous E-UTRA sub-frame or NR </a:t>
            </a:r>
            <a:r>
              <a:rPr lang="en-US" sz="1600" dirty="0" smtClean="0"/>
              <a:t>slot</a:t>
            </a:r>
          </a:p>
          <a:p>
            <a:pPr lvl="2">
              <a:buFont typeface="Calibri" panose="020F0502020204030204" pitchFamily="34" charset="0"/>
              <a:buChar char="⁻"/>
            </a:pPr>
            <a:endParaRPr lang="en-US" sz="1600" dirty="0"/>
          </a:p>
          <a:p>
            <a:r>
              <a:rPr lang="en-US" sz="2000" dirty="0"/>
              <a:t>In Aug meeting, </a:t>
            </a:r>
            <a:r>
              <a:rPr lang="en-US" sz="2000" dirty="0" smtClean="0"/>
              <a:t>continue the discussion based on status slides 4-6</a:t>
            </a:r>
          </a:p>
          <a:p>
            <a:pPr lvl="1"/>
            <a:r>
              <a:rPr lang="en-US" sz="1600" dirty="0" smtClean="0"/>
              <a:t>Category F CR will be utilized to change the tentatively adopted options in the spec</a:t>
            </a:r>
          </a:p>
          <a:p>
            <a:pPr lvl="1"/>
            <a:r>
              <a:rPr lang="en-US" sz="1600" dirty="0" smtClean="0"/>
              <a:t>If no consensus is reached by RAN4#97-e, majority view will be adopted to change the specification if needed.</a:t>
            </a:r>
            <a:endParaRPr lang="en-US" sz="16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2897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US" dirty="0"/>
              <a:t>R4-2006249, Discussion on con-current operation, CATT</a:t>
            </a:r>
            <a:r>
              <a:rPr lang="en-GB" dirty="0"/>
              <a:t> </a:t>
            </a:r>
          </a:p>
          <a:p>
            <a:r>
              <a:rPr lang="en-US" altLang="zh-CN" dirty="0"/>
              <a:t>[2] </a:t>
            </a:r>
            <a:r>
              <a:rPr lang="en-US" dirty="0"/>
              <a:t>R4-2007093, Discussion on current operation scenario and clarification, vivo</a:t>
            </a:r>
            <a:endParaRPr lang="en-GB" dirty="0"/>
          </a:p>
          <a:p>
            <a:pPr>
              <a:spcAft>
                <a:spcPts val="600"/>
              </a:spcAft>
            </a:pPr>
            <a:r>
              <a:rPr lang="en-US" altLang="zh-CN" dirty="0"/>
              <a:t>[3] </a:t>
            </a:r>
            <a:r>
              <a:rPr lang="en-US" dirty="0"/>
              <a:t>R4-2008221, On remaining issues of con-current operation, Huawei, HiSilicon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[4] R4-2006248, Discussion on switching period in ITS band for NR V2X, CATT</a:t>
            </a:r>
          </a:p>
          <a:p>
            <a:pPr>
              <a:spcAft>
                <a:spcPts val="600"/>
              </a:spcAft>
            </a:pPr>
            <a:r>
              <a:rPr lang="en-US" dirty="0"/>
              <a:t>[5] R4-2006819, Switching time between NR SL and LTE SL, Qualcomm</a:t>
            </a:r>
          </a:p>
          <a:p>
            <a:pPr>
              <a:spcAft>
                <a:spcPts val="600"/>
              </a:spcAft>
            </a:pPr>
            <a:r>
              <a:rPr lang="en-US" dirty="0"/>
              <a:t>[6] R4-2007342, On switching period for LTE SL and NR SL, OPPO</a:t>
            </a:r>
          </a:p>
          <a:p>
            <a:pPr>
              <a:spcAft>
                <a:spcPts val="600"/>
              </a:spcAft>
            </a:pPr>
            <a:r>
              <a:rPr lang="en-US" dirty="0"/>
              <a:t>[7] R4-2008219, On switching period for LTE SL and NR SL, Huawei, HiSilicon</a:t>
            </a:r>
          </a:p>
          <a:p>
            <a:pPr>
              <a:spcAft>
                <a:spcPts val="600"/>
              </a:spcAft>
            </a:pPr>
            <a:r>
              <a:rPr lang="en-US" dirty="0"/>
              <a:t>[8] R4-2006746, TP on remaining issues for NR V2X UE RF requirements, LGE</a:t>
            </a:r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7801</TotalTime>
  <Words>1089</Words>
  <Application>Microsoft Office PowerPoint</Application>
  <PresentationFormat>Widescreen</PresentationFormat>
  <Paragraphs>85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主题</vt:lpstr>
      <vt:lpstr>WF on con-current operation remaining issues</vt:lpstr>
      <vt:lpstr>Background</vt:lpstr>
      <vt:lpstr>Background</vt:lpstr>
      <vt:lpstr>Status on con-current operation definition</vt:lpstr>
      <vt:lpstr>Status on switching time</vt:lpstr>
      <vt:lpstr>Status on switching period position</vt:lpstr>
      <vt:lpstr>WF on con-current operation remaining issues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184</cp:revision>
  <dcterms:created xsi:type="dcterms:W3CDTF">2019-10-15T22:26:30Z</dcterms:created>
  <dcterms:modified xsi:type="dcterms:W3CDTF">2020-06-04T14:26:51Z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(3)8mywBRWRFdEON8Wv5Moc0ctRxvHlPD1tWvBZIiAUS0zkki9KHpVc7hVGNFVcD9yY8XdzYU8o
GBpi8uxD7c6S+FtDkylWODnxFwgv4uHL2RQWalBkJB0tElmsWXZDJco+KF+BuSNI6kBAC1yy
GFzH/tc+eXy7Xd3qXtMgqNyn9UVoh91sI5RtyH5fynaIZPDZdaWE0QPDdxGJr7tkcdRFLGSF
gM7gyee+P/tNdjQpuC</vt:lpwstr>
  </property>
  <property fmtid="{D5CDD505-2E9C-101B-9397-08002B2CF9AE}" pid="3" name="_2015_ms_pID_7253431">
    <vt:lpwstr>ms20HS2JPy89FHVhbfksaWewYbRuzS9w0bU8EM+9EIIb9uAuWXbWvM
4SQjFiJTkalQ4V9yIGwvbkfTh33YKd7YtbCqX+aO4UgPho5FBM5YYdnzt+DqauoR+7CypeLg
jXBemtlK4ibLVCMMqRgTbWisbv/dinL4AXOfjctQ5ZHJNR2DM5zFfFbpJM5GGANp5fX/9R9U
f561cKuoEYtTKF22074ui481yzumyCMqfXOJ</vt:lpwstr>
  </property>
  <property fmtid="{D5CDD505-2E9C-101B-9397-08002B2CF9AE}" pid="4" name="_2015_ms_pID_7253432">
    <vt:lpwstr>SFzlH6DW9a9Ah8KBWt+CCJk=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