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66" r:id="rId5"/>
    <p:sldId id="259" r:id="rId6"/>
    <p:sldId id="260" r:id="rId7"/>
    <p:sldId id="267" r:id="rId8"/>
    <p:sldId id="268" r:id="rId9"/>
    <p:sldId id="269" r:id="rId10"/>
    <p:sldId id="271" r:id="rId11"/>
    <p:sldId id="270" r:id="rId12"/>
    <p:sldId id="264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216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41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28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632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780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69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40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394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20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494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446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03B35-9034-4B53-A71B-76670CC37778}" type="datetimeFigureOut">
              <a:rPr lang="en-US" smtClean="0"/>
              <a:t>6/1/2020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465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32963"/>
            <a:ext cx="9144000" cy="1344987"/>
          </a:xfrm>
        </p:spPr>
        <p:txBody>
          <a:bodyPr>
            <a:normAutofit/>
          </a:bodyPr>
          <a:lstStyle/>
          <a:p>
            <a:r>
              <a:rPr lang="en-GB" sz="4000" b="1" dirty="0"/>
              <a:t>WF on BS demodulation </a:t>
            </a:r>
            <a:r>
              <a:rPr lang="en-GB" sz="4000" b="1" dirty="0" smtClean="0"/>
              <a:t>requirements </a:t>
            </a:r>
            <a:br>
              <a:rPr lang="en-GB" sz="4000" b="1" dirty="0" smtClean="0"/>
            </a:br>
            <a:r>
              <a:rPr lang="en-GB" sz="4000" b="1" dirty="0" smtClean="0"/>
              <a:t>for </a:t>
            </a:r>
            <a:r>
              <a:rPr lang="en-GB" sz="4000" b="1" dirty="0"/>
              <a:t>2-step RACH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ZTE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97732" y="199033"/>
            <a:ext cx="690231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altLang="zh-CN" b="1" dirty="0"/>
              <a:t>3GPP TSG-RAN WG4 Meeting #</a:t>
            </a:r>
            <a:r>
              <a:rPr lang="en-US" altLang="zh-CN" b="1" dirty="0" smtClean="0"/>
              <a:t>95-e                             </a:t>
            </a:r>
            <a:r>
              <a:rPr lang="en-US" altLang="zh-CN" b="1" dirty="0"/>
              <a:t>	              </a:t>
            </a:r>
          </a:p>
          <a:p>
            <a:r>
              <a:rPr lang="en-US" altLang="zh-CN" b="1" dirty="0" smtClean="0"/>
              <a:t>E-meeting, </a:t>
            </a:r>
            <a:r>
              <a:rPr lang="en-GB" altLang="zh-CN" b="1" dirty="0" smtClean="0"/>
              <a:t>25th May – 5th Jun, 2020</a:t>
            </a:r>
            <a:endParaRPr lang="en-US" altLang="zh-CN" b="1" dirty="0"/>
          </a:p>
          <a:p>
            <a:endParaRPr lang="zh-CN" altLang="zh-CN" dirty="0"/>
          </a:p>
        </p:txBody>
      </p:sp>
      <p:sp>
        <p:nvSpPr>
          <p:cNvPr id="5" name="矩形 4"/>
          <p:cNvSpPr/>
          <p:nvPr/>
        </p:nvSpPr>
        <p:spPr>
          <a:xfrm>
            <a:off x="10062618" y="291366"/>
            <a:ext cx="1479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zh-CN" b="1" dirty="0" smtClean="0"/>
              <a:t>R4-2008864   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31702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 forward (6)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cycling values are agreed for TO, what </a:t>
            </a:r>
            <a:r>
              <a:rPr lang="en-US" dirty="0" smtClean="0"/>
              <a:t>are cycling values for LA BS? (Pending on the agreement on WF-1 and WF-2)</a:t>
            </a:r>
          </a:p>
          <a:p>
            <a:endParaRPr lang="en-US" dirty="0"/>
          </a:p>
          <a:p>
            <a:pPr lvl="1"/>
            <a:r>
              <a:rPr lang="en-US" dirty="0"/>
              <a:t>Option 1: </a:t>
            </a:r>
            <a:r>
              <a:rPr lang="en-US" dirty="0" smtClean="0"/>
              <a:t>Cycling </a:t>
            </a:r>
            <a:r>
              <a:rPr lang="en-US" dirty="0"/>
              <a:t>of {0.1, 0.2, 0.3, 0.4, 0.5, 0.6, 0.7, 0.8, 0.9}µs as in clause 8.4.1.4.2 of </a:t>
            </a:r>
            <a:r>
              <a:rPr lang="en-US" dirty="0" smtClean="0"/>
              <a:t>38.141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Option 2: </a:t>
            </a:r>
            <a:r>
              <a:rPr lang="en-US" dirty="0" smtClean="0"/>
              <a:t>Cycling </a:t>
            </a:r>
            <a:r>
              <a:rPr lang="en-US" dirty="0"/>
              <a:t>of {-X, …-0.1, 0, 0.1, 0.2, 0.3, …, Y}µs, FFS X and </a:t>
            </a:r>
            <a:r>
              <a:rPr lang="en-US" dirty="0" smtClean="0"/>
              <a:t>Y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Option 3: Other cycling options not precluded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25706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 forward (7)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</a:t>
            </a:r>
            <a:r>
              <a:rPr lang="en-US" dirty="0" smtClean="0"/>
              <a:t>Non-cycling </a:t>
            </a:r>
            <a:r>
              <a:rPr lang="en-US" dirty="0"/>
              <a:t>values are agreed for TO, what </a:t>
            </a:r>
            <a:r>
              <a:rPr lang="en-US" dirty="0" smtClean="0"/>
              <a:t>are values for WA/MR BS? (Pending on the agreement on WF-2)</a:t>
            </a:r>
          </a:p>
          <a:p>
            <a:endParaRPr lang="en-US" dirty="0"/>
          </a:p>
          <a:p>
            <a:pPr lvl="1"/>
            <a:r>
              <a:rPr lang="en-US" dirty="0"/>
              <a:t>Option 1</a:t>
            </a:r>
            <a:r>
              <a:rPr lang="en-US" dirty="0" smtClean="0"/>
              <a:t>: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Option 2</a:t>
            </a:r>
            <a:r>
              <a:rPr lang="en-US" dirty="0" smtClean="0"/>
              <a:t>: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Option 3: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1707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6871" y="136526"/>
            <a:ext cx="10515600" cy="710640"/>
          </a:xfrm>
        </p:spPr>
        <p:txBody>
          <a:bodyPr>
            <a:noAutofit/>
          </a:bodyPr>
          <a:lstStyle/>
          <a:p>
            <a:r>
              <a:rPr lang="en-US" sz="2800" dirty="0" smtClean="0"/>
              <a:t>Simulation setup</a:t>
            </a:r>
            <a:endParaRPr lang="en-US" sz="28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8754021"/>
              </p:ext>
            </p:extLst>
          </p:nvPr>
        </p:nvGraphicFramePr>
        <p:xfrm>
          <a:off x="1613646" y="847166"/>
          <a:ext cx="8686799" cy="5593975"/>
        </p:xfrm>
        <a:graphic>
          <a:graphicData uri="http://schemas.openxmlformats.org/drawingml/2006/table">
            <a:tbl>
              <a:tblPr/>
              <a:tblGrid>
                <a:gridCol w="3429000"/>
                <a:gridCol w="2353236"/>
                <a:gridCol w="2904563"/>
              </a:tblGrid>
              <a:tr h="2247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</a:rPr>
                        <a:t>Parameter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Values for FR1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Values for FR2</a:t>
                      </a:r>
                      <a:endParaRPr lang="en-GB" sz="1400" b="1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</a:tr>
              <a:tr h="2247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Preamble format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Free choice</a:t>
                      </a:r>
                      <a:endParaRPr lang="en-US" sz="1400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47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Waveform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CP-OFDM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47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Calibri" panose="020F0502020204030204" pitchFamily="34" charset="0"/>
                        </a:rPr>
                        <a:t>Power offset between</a:t>
                      </a:r>
                      <a:r>
                        <a:rPr lang="en-GB" sz="1400" baseline="0" dirty="0" smtClean="0">
                          <a:effectLst/>
                          <a:latin typeface="Calibri" panose="020F0502020204030204" pitchFamily="34" charset="0"/>
                        </a:rPr>
                        <a:t> preamble and </a:t>
                      </a:r>
                      <a:r>
                        <a:rPr lang="en-GB" sz="1400" baseline="0" dirty="0" err="1" smtClean="0">
                          <a:effectLst/>
                          <a:latin typeface="Calibri" panose="020F0502020204030204" pitchFamily="34" charset="0"/>
                        </a:rPr>
                        <a:t>MsgA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Free choice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88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Subcarrier spacing for PUSCH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15kHz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30kHz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60kHz</a:t>
                      </a:r>
                      <a:r>
                        <a:rPr lang="en-US" sz="14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 120 kHz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088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Calibri" panose="020F0502020204030204" pitchFamily="34" charset="0"/>
                        </a:rPr>
                        <a:t>PUSCH Mapping Type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Option</a:t>
                      </a:r>
                      <a:r>
                        <a:rPr lang="en-US" sz="1400" baseline="0" dirty="0" smtClean="0">
                          <a:effectLst/>
                          <a:latin typeface="Calibri" panose="020F0502020204030204" pitchFamily="34" charset="0"/>
                        </a:rPr>
                        <a:t> 1: Type A</a:t>
                      </a:r>
                      <a:r>
                        <a:rPr lang="en-US" sz="1400" baseline="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aseline="0" dirty="0" smtClean="0">
                          <a:effectLst/>
                          <a:latin typeface="Calibri" panose="020F0502020204030204" pitchFamily="34" charset="0"/>
                        </a:rPr>
                        <a:t>and Type B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aseline="0" dirty="0" smtClean="0">
                          <a:effectLst/>
                          <a:latin typeface="Calibri" panose="020F0502020204030204" pitchFamily="34" charset="0"/>
                        </a:rPr>
                        <a:t>Option 2: Type 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Option 1: Type A and Type 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Option 2: Type 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9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Calibri" panose="020F0502020204030204" pitchFamily="34" charset="0"/>
                        </a:rPr>
                        <a:t>MCS level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442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Number of symbols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9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Number of PRBs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81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TBS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56 - 72 bits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03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</a:rPr>
                        <a:t>DMRS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Option 1: 1+1+1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Option 2: 1+1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Option 1: 1+1+1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Option 2: 1+1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9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Calibri" panose="020F0502020204030204" pitchFamily="34" charset="0"/>
                        </a:rPr>
                        <a:t>Antenna </a:t>
                      </a: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configuration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1T2R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1T2R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59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Propagation </a:t>
                      </a:r>
                      <a:r>
                        <a:rPr lang="en-GB" sz="1400" dirty="0" smtClean="0">
                          <a:effectLst/>
                          <a:latin typeface="Calibri" panose="020F0502020204030204" pitchFamily="34" charset="0"/>
                        </a:rPr>
                        <a:t>channel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  <a:latin typeface="Calibri" panose="020F0502020204030204" pitchFamily="34" charset="0"/>
                        </a:rPr>
                        <a:t>TDLC300-100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TDLA30-300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209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TO values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Option 1: Non-cyclic values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Option 2: Cyclic values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(To be updated)</a:t>
                      </a:r>
                      <a:endParaRPr lang="en-US" sz="14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Option 1: Non-cyclic values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Option 2: Cyclic values</a:t>
                      </a:r>
                    </a:p>
                    <a:p>
                      <a:r>
                        <a:rPr lang="en-US" sz="1400" kern="1200" dirty="0" smtClean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(To be updated)</a:t>
                      </a:r>
                      <a:endParaRPr lang="en-US" sz="1400" kern="12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8885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Test </a:t>
                      </a: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metric (BLER of </a:t>
                      </a:r>
                      <a:r>
                        <a:rPr lang="en-US" sz="1400" dirty="0" err="1" smtClean="0">
                          <a:effectLst/>
                          <a:latin typeface="Calibri" panose="020F0502020204030204" pitchFamily="34" charset="0"/>
                        </a:rPr>
                        <a:t>MsgA</a:t>
                      </a:r>
                      <a:r>
                        <a:rPr lang="en-US" sz="1400" baseline="0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when preambles are correctly detected</a:t>
                      </a: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Option 1: 0.01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 Option 2: </a:t>
                      </a: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0.1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Option 1: 0.01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Option 2: 0.1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63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Re-transmission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 retransmission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considered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kern="12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834735" y="106286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341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212" y="123078"/>
            <a:ext cx="10515600" cy="1325563"/>
          </a:xfrm>
        </p:spPr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6684"/>
            <a:ext cx="10515600" cy="4351338"/>
          </a:xfrm>
        </p:spPr>
        <p:txBody>
          <a:bodyPr/>
          <a:lstStyle/>
          <a:p>
            <a:r>
              <a:rPr lang="en-US" dirty="0" smtClean="0"/>
              <a:t>Agreed WFs in previous </a:t>
            </a:r>
            <a:r>
              <a:rPr lang="en-US" dirty="0" smtClean="0"/>
              <a:t>meetings (Newest first)</a:t>
            </a:r>
            <a:endParaRPr lang="en-US" dirty="0" smtClean="0"/>
          </a:p>
          <a:p>
            <a:pPr lvl="1"/>
            <a:r>
              <a:rPr lang="en-US" dirty="0" smtClean="0"/>
              <a:t>RAN4#94bis-e </a:t>
            </a:r>
            <a:endParaRPr lang="en-US" dirty="0" smtClean="0"/>
          </a:p>
          <a:p>
            <a:pPr lvl="2"/>
            <a:r>
              <a:rPr lang="en-US" dirty="0" smtClean="0"/>
              <a:t>R4-2005555 WF on BS demodulation performance requirements for 2-step </a:t>
            </a:r>
            <a:r>
              <a:rPr lang="en-US" dirty="0" smtClean="0"/>
              <a:t>RACH</a:t>
            </a:r>
          </a:p>
          <a:p>
            <a:pPr lvl="1"/>
            <a:r>
              <a:rPr lang="en-US" dirty="0"/>
              <a:t>RAN4#94-e</a:t>
            </a:r>
          </a:p>
          <a:p>
            <a:pPr lvl="2"/>
            <a:r>
              <a:rPr lang="en-US" dirty="0"/>
              <a:t>R4-2002389 </a:t>
            </a:r>
            <a:r>
              <a:rPr lang="en-US" altLang="ja-JP" dirty="0"/>
              <a:t>WF on BS demodulation requirements for 2-step </a:t>
            </a:r>
            <a:r>
              <a:rPr lang="en-US" altLang="ja-JP" dirty="0" smtClean="0"/>
              <a:t>RACH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717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Agreements </a:t>
            </a:r>
            <a:r>
              <a:rPr lang="en-US" dirty="0" smtClean="0"/>
              <a:t>from the first round discussion(1)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</a:t>
            </a:r>
            <a:r>
              <a:rPr lang="en-US" dirty="0"/>
              <a:t>Compensation is assumed when specifying BS demodulation requirements for 2-step RACH for WA and MR BS. For LA BS, FFS whether T0 compensation is assumed (</a:t>
            </a:r>
            <a:r>
              <a:rPr lang="en-US" dirty="0" err="1"/>
              <a:t>examing</a:t>
            </a:r>
            <a:r>
              <a:rPr lang="en-US" dirty="0"/>
              <a:t> impact of T0 compensation first)</a:t>
            </a:r>
          </a:p>
          <a:p>
            <a:r>
              <a:rPr lang="en-US" dirty="0" smtClean="0"/>
              <a:t>Excluding 0µs TO</a:t>
            </a:r>
          </a:p>
          <a:p>
            <a:r>
              <a:rPr lang="en-US" dirty="0"/>
              <a:t>Using </a:t>
            </a:r>
            <a:r>
              <a:rPr lang="en-US" dirty="0" smtClean="0"/>
              <a:t>“</a:t>
            </a:r>
            <a:r>
              <a:rPr lang="en-US" dirty="0"/>
              <a:t>4-step RA type” and “2-step RA type” aligned with RRM session and </a:t>
            </a:r>
            <a:r>
              <a:rPr lang="en-US" dirty="0"/>
              <a:t>RAN2 for the discussion and specs texts if </a:t>
            </a:r>
            <a:r>
              <a:rPr lang="en-US" dirty="0" smtClean="0"/>
              <a:t>necessary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622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505" y="0"/>
            <a:ext cx="10515600" cy="1325563"/>
          </a:xfrm>
        </p:spPr>
        <p:txBody>
          <a:bodyPr/>
          <a:lstStyle/>
          <a:p>
            <a:r>
              <a:rPr lang="en-US" dirty="0"/>
              <a:t>Agreements from the first round </a:t>
            </a:r>
            <a:r>
              <a:rPr lang="en-US" dirty="0" smtClean="0"/>
              <a:t>discussion(2)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047" y="1325563"/>
            <a:ext cx="10515600" cy="5034896"/>
          </a:xfrm>
        </p:spPr>
        <p:txBody>
          <a:bodyPr>
            <a:normAutofit fontScale="85000" lnSpcReduction="20000"/>
          </a:bodyPr>
          <a:lstStyle/>
          <a:p>
            <a:pPr lvl="0" hangingPunct="0"/>
            <a:r>
              <a:rPr lang="en-US" dirty="0"/>
              <a:t>The following setup acceptable for specifying BS demodulation requirements for 2-step RACH</a:t>
            </a:r>
            <a:r>
              <a:rPr lang="en-US" dirty="0" smtClean="0"/>
              <a:t>:</a:t>
            </a:r>
          </a:p>
          <a:p>
            <a:pPr lvl="0" hangingPunct="0"/>
            <a:endParaRPr lang="en-US" dirty="0"/>
          </a:p>
          <a:p>
            <a:pPr lvl="1" hangingPunct="0"/>
            <a:r>
              <a:rPr lang="en-US" dirty="0"/>
              <a:t>Not limiting preamble format</a:t>
            </a:r>
          </a:p>
          <a:p>
            <a:pPr lvl="1" hangingPunct="0"/>
            <a:r>
              <a:rPr lang="en-US" dirty="0"/>
              <a:t>No re-transmission assumed</a:t>
            </a:r>
          </a:p>
          <a:p>
            <a:pPr lvl="1" hangingPunct="0"/>
            <a:r>
              <a:rPr lang="en-US" dirty="0"/>
              <a:t>Not specify power offset between preamble and PUSCH/</a:t>
            </a:r>
            <a:r>
              <a:rPr lang="en-US" dirty="0" err="1"/>
              <a:t>MsgA</a:t>
            </a:r>
            <a:r>
              <a:rPr lang="en-US" dirty="0"/>
              <a:t> in the specification and allow TE vendor to decide it during the test with always correct preamble decoding</a:t>
            </a:r>
          </a:p>
          <a:p>
            <a:pPr lvl="1" hangingPunct="0"/>
            <a:r>
              <a:rPr lang="en-US" dirty="0"/>
              <a:t>1T2R</a:t>
            </a:r>
          </a:p>
          <a:p>
            <a:pPr lvl="1" hangingPunct="0"/>
            <a:r>
              <a:rPr lang="en-US" dirty="0"/>
              <a:t>TDLC300-100 for FR1, TDLA30-300 for FR2</a:t>
            </a:r>
          </a:p>
          <a:p>
            <a:pPr lvl="1" hangingPunct="0"/>
            <a:r>
              <a:rPr lang="en-US" dirty="0"/>
              <a:t>SNR on PUSCH/</a:t>
            </a:r>
            <a:r>
              <a:rPr lang="en-US" dirty="0" err="1"/>
              <a:t>MsgA</a:t>
            </a:r>
            <a:endParaRPr lang="en-US" dirty="0"/>
          </a:p>
          <a:p>
            <a:pPr lvl="1" hangingPunct="0"/>
            <a:r>
              <a:rPr lang="en-US" dirty="0"/>
              <a:t>SCS: 15k and 30k for FR1, 60k and 120k for FR2, but only one SCS can be tested</a:t>
            </a:r>
          </a:p>
          <a:p>
            <a:pPr lvl="1" hangingPunct="0"/>
            <a:r>
              <a:rPr lang="en-US" dirty="0"/>
              <a:t>DMRS  configuration 1+1+1 or 1+1 based on evaluation results.</a:t>
            </a:r>
          </a:p>
          <a:p>
            <a:pPr lvl="1" hangingPunct="0"/>
            <a:r>
              <a:rPr lang="en-US" dirty="0"/>
              <a:t>TB size 56-72 bits, subject to changes with the selection of MCS, PRB number and symbol number, assuming the least padding </a:t>
            </a:r>
            <a:r>
              <a:rPr lang="en-US" dirty="0" smtClean="0"/>
              <a:t>bits</a:t>
            </a:r>
          </a:p>
          <a:p>
            <a:pPr lvl="1" hangingPunct="0"/>
            <a:r>
              <a:rPr lang="en-US" dirty="0"/>
              <a:t>Consider MCS level, PRB number and symbol number together, and start with MCS1, 2 PRBs  </a:t>
            </a:r>
            <a:r>
              <a:rPr lang="en-US" dirty="0" smtClean="0"/>
              <a:t>and 14 symbols </a:t>
            </a:r>
            <a:r>
              <a:rPr lang="en-US" dirty="0"/>
              <a:t>for FR1, MCS 3, 2 PRBs and 10 symbols for FR2, but leaving other options </a:t>
            </a:r>
            <a:r>
              <a:rPr lang="en-US" dirty="0" smtClean="0"/>
              <a:t>open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748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 forward (1</a:t>
            </a:r>
            <a:r>
              <a:rPr lang="en-US" dirty="0" smtClean="0"/>
              <a:t>) – Requirements for LA BS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2671" y="1690688"/>
            <a:ext cx="10515600" cy="4351338"/>
          </a:xfrm>
        </p:spPr>
        <p:txBody>
          <a:bodyPr>
            <a:normAutofit/>
          </a:bodyPr>
          <a:lstStyle/>
          <a:p>
            <a:pPr lvl="0" hangingPunct="0"/>
            <a:r>
              <a:rPr lang="en-US" dirty="0" smtClean="0"/>
              <a:t>Whether or not to specify BS demodulation requirements for 2-step RACH for LA BS</a:t>
            </a:r>
          </a:p>
          <a:p>
            <a:pPr lvl="1" hangingPunct="0"/>
            <a:r>
              <a:rPr lang="en-US" dirty="0" smtClean="0"/>
              <a:t>Option 1: No requirements for </a:t>
            </a:r>
            <a:r>
              <a:rPr lang="en-US" dirty="0" smtClean="0"/>
              <a:t> LA BS</a:t>
            </a:r>
          </a:p>
          <a:p>
            <a:pPr lvl="1" hangingPunct="0"/>
            <a:r>
              <a:rPr lang="en-US" dirty="0" smtClean="0"/>
              <a:t>Option 2: Specify requirements for LA BS with TO = 0.13 µs for FR1 and 0.07 µs for FR2</a:t>
            </a:r>
          </a:p>
          <a:p>
            <a:pPr lvl="1" hangingPunct="0"/>
            <a:r>
              <a:rPr lang="en-US" dirty="0" smtClean="0"/>
              <a:t>Option 3: Cycling values for LA BS, FFS cycling values</a:t>
            </a:r>
          </a:p>
          <a:p>
            <a:pPr lvl="1" hangingPunct="0"/>
            <a:r>
              <a:rPr lang="en-US" dirty="0" smtClean="0"/>
              <a:t>Option 4: </a:t>
            </a:r>
            <a:r>
              <a:rPr lang="en-US" dirty="0" smtClean="0"/>
              <a:t>Other options not precluded</a:t>
            </a:r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9966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 forward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867399"/>
          </a:xfrm>
        </p:spPr>
        <p:txBody>
          <a:bodyPr>
            <a:normAutofit/>
          </a:bodyPr>
          <a:lstStyle/>
          <a:p>
            <a:r>
              <a:rPr lang="en-US" dirty="0" smtClean="0"/>
              <a:t>Whether or not to introduce cycling TO values for specifying 2-step RACH BS demodulation requirements: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Option </a:t>
            </a:r>
            <a:r>
              <a:rPr lang="en-US" dirty="0"/>
              <a:t>1: </a:t>
            </a:r>
            <a:r>
              <a:rPr lang="en-US" dirty="0" smtClean="0"/>
              <a:t>No, only introduce specific </a:t>
            </a:r>
            <a:r>
              <a:rPr lang="en-US" dirty="0"/>
              <a:t>TO values (</a:t>
            </a:r>
            <a:r>
              <a:rPr lang="en-US" dirty="0" smtClean="0"/>
              <a:t>non-cycling)</a:t>
            </a:r>
          </a:p>
          <a:p>
            <a:pPr lvl="1"/>
            <a:r>
              <a:rPr lang="en-US" dirty="0" smtClean="0"/>
              <a:t>Option </a:t>
            </a:r>
            <a:r>
              <a:rPr lang="en-US" dirty="0"/>
              <a:t>2: </a:t>
            </a:r>
            <a:r>
              <a:rPr lang="en-US" dirty="0" smtClean="0"/>
              <a:t>Yes, introducing cycling </a:t>
            </a:r>
            <a:r>
              <a:rPr lang="en-US" dirty="0"/>
              <a:t>TO values configuration</a:t>
            </a:r>
          </a:p>
        </p:txBody>
      </p:sp>
    </p:spTree>
    <p:extLst>
      <p:ext uri="{BB962C8B-B14F-4D97-AF65-F5344CB8AC3E}">
        <p14:creationId xmlns:p14="http://schemas.microsoft.com/office/powerpoint/2010/main" val="3693876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 forward </a:t>
            </a:r>
            <a:r>
              <a:rPr lang="en-US" dirty="0" smtClean="0"/>
              <a:t>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867399"/>
          </a:xfrm>
        </p:spPr>
        <p:txBody>
          <a:bodyPr>
            <a:normAutofit/>
          </a:bodyPr>
          <a:lstStyle/>
          <a:p>
            <a:r>
              <a:rPr lang="en-US" dirty="0" smtClean="0"/>
              <a:t>Whether or not to introduce TO value(s) larger than CP duration for specifying 2-step RACH BS demodulation requirements</a:t>
            </a:r>
          </a:p>
          <a:p>
            <a:endParaRPr lang="en-US" dirty="0" smtClean="0"/>
          </a:p>
          <a:p>
            <a:pPr lvl="1"/>
            <a:r>
              <a:rPr lang="en-US" dirty="0" smtClean="0"/>
              <a:t>Option </a:t>
            </a:r>
            <a:r>
              <a:rPr lang="en-US" dirty="0"/>
              <a:t>1: </a:t>
            </a:r>
            <a:r>
              <a:rPr lang="en-US" dirty="0" smtClean="0"/>
              <a:t>Yes</a:t>
            </a:r>
          </a:p>
          <a:p>
            <a:pPr lvl="1"/>
            <a:r>
              <a:rPr lang="en-US" dirty="0" smtClean="0"/>
              <a:t>Option </a:t>
            </a:r>
            <a:r>
              <a:rPr lang="en-US" dirty="0"/>
              <a:t>2: </a:t>
            </a:r>
            <a:r>
              <a:rPr lang="en-US" dirty="0" smtClean="0"/>
              <a:t>No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92585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 forward (4)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Whether </a:t>
            </a:r>
            <a:r>
              <a:rPr lang="en-US" dirty="0"/>
              <a:t>to create 1 or 2 thresholds for </a:t>
            </a:r>
            <a:r>
              <a:rPr lang="en-US" dirty="0" smtClean="0"/>
              <a:t>TO </a:t>
            </a:r>
            <a:r>
              <a:rPr lang="en-US" dirty="0"/>
              <a:t>with declaration of whether </a:t>
            </a:r>
            <a:r>
              <a:rPr lang="en-US" dirty="0" smtClean="0"/>
              <a:t>TO </a:t>
            </a:r>
            <a:r>
              <a:rPr lang="en-US" dirty="0"/>
              <a:t>above the threshold is </a:t>
            </a:r>
            <a:r>
              <a:rPr lang="en-US" dirty="0" smtClean="0"/>
              <a:t>supported</a:t>
            </a:r>
          </a:p>
          <a:p>
            <a:pPr lvl="1"/>
            <a:r>
              <a:rPr lang="en-US" dirty="0" smtClean="0"/>
              <a:t>Option 1: Yes</a:t>
            </a:r>
          </a:p>
          <a:p>
            <a:pPr lvl="2"/>
            <a:r>
              <a:rPr lang="en-US" dirty="0" smtClean="0"/>
              <a:t>Option 1a: set threshold to CP duration if WF-3 agreed. </a:t>
            </a:r>
          </a:p>
          <a:p>
            <a:pPr lvl="1"/>
            <a:r>
              <a:rPr lang="en-US" dirty="0" smtClean="0"/>
              <a:t>Option 2: No</a:t>
            </a:r>
          </a:p>
        </p:txBody>
      </p:sp>
    </p:spTree>
    <p:extLst>
      <p:ext uri="{BB962C8B-B14F-4D97-AF65-F5344CB8AC3E}">
        <p14:creationId xmlns:p14="http://schemas.microsoft.com/office/powerpoint/2010/main" val="5326998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 forward (5)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cycling values are agreed for TO, what </a:t>
            </a:r>
            <a:r>
              <a:rPr lang="en-US" dirty="0" smtClean="0"/>
              <a:t>are cycling values for WA/MR BS? (Pending on the agreement on WF-2)</a:t>
            </a:r>
          </a:p>
          <a:p>
            <a:endParaRPr lang="en-US" dirty="0"/>
          </a:p>
          <a:p>
            <a:pPr lvl="1"/>
            <a:r>
              <a:rPr lang="en-US" dirty="0"/>
              <a:t>Option 1: </a:t>
            </a:r>
            <a:r>
              <a:rPr lang="en-US" dirty="0" smtClean="0"/>
              <a:t>Cycling </a:t>
            </a:r>
            <a:r>
              <a:rPr lang="en-US" dirty="0"/>
              <a:t>of {0.1, 0.2, 0.3, 0.4, 0.5, 0.6, 0.7, 0.8, 0.9}µs as in clause 8.4.1.4.2 of </a:t>
            </a:r>
            <a:r>
              <a:rPr lang="en-US" dirty="0" smtClean="0"/>
              <a:t>38.141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Option 2: </a:t>
            </a:r>
            <a:r>
              <a:rPr lang="en-US" dirty="0" smtClean="0"/>
              <a:t>Cycling </a:t>
            </a:r>
            <a:r>
              <a:rPr lang="en-US" dirty="0"/>
              <a:t>of {-X, …-0.1, 0, 0.1, 0.2, 0.3, …, Y}µs, FFS X and </a:t>
            </a:r>
            <a:r>
              <a:rPr lang="en-US" dirty="0" smtClean="0"/>
              <a:t>Y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Option 3: Other cycling options not precluded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413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122</TotalTime>
  <Words>863</Words>
  <Application>Microsoft Office PowerPoint</Application>
  <PresentationFormat>Widescreen</PresentationFormat>
  <Paragraphs>128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ＭＳ Ｐゴシック</vt:lpstr>
      <vt:lpstr>宋体</vt:lpstr>
      <vt:lpstr>Arial</vt:lpstr>
      <vt:lpstr>Calibri</vt:lpstr>
      <vt:lpstr>Calibri Light</vt:lpstr>
      <vt:lpstr>Office Theme</vt:lpstr>
      <vt:lpstr>WF on BS demodulation requirements  for 2-step RACH</vt:lpstr>
      <vt:lpstr>Background</vt:lpstr>
      <vt:lpstr>Agreements from the first round discussion(1)</vt:lpstr>
      <vt:lpstr>Agreements from the first round discussion(2)</vt:lpstr>
      <vt:lpstr>Way forward (1) – Requirements for LA BS </vt:lpstr>
      <vt:lpstr>Way forward (2)</vt:lpstr>
      <vt:lpstr>Way forward (3)</vt:lpstr>
      <vt:lpstr>Way forward (4)</vt:lpstr>
      <vt:lpstr>Way forward (5)</vt:lpstr>
      <vt:lpstr>Way forward (6)</vt:lpstr>
      <vt:lpstr>Way forward (7)</vt:lpstr>
      <vt:lpstr>Simulation setup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BS demodulation performance requirements for 2-step RACH</dc:title>
  <dc:creator>Aijun CAO</dc:creator>
  <cp:lastModifiedBy>Aijun CAO</cp:lastModifiedBy>
  <cp:revision>59</cp:revision>
  <dcterms:created xsi:type="dcterms:W3CDTF">2020-04-27T08:11:38Z</dcterms:created>
  <dcterms:modified xsi:type="dcterms:W3CDTF">2020-06-01T09:11:14Z</dcterms:modified>
</cp:coreProperties>
</file>