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93" r:id="rId3"/>
    <p:sldId id="294" r:id="rId4"/>
    <p:sldId id="314" r:id="rId5"/>
    <p:sldId id="313" r:id="rId6"/>
    <p:sldId id="303" r:id="rId7"/>
    <p:sldId id="315" r:id="rId8"/>
    <p:sldId id="307" r:id="rId9"/>
    <p:sldId id="309" r:id="rId10"/>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7FC0C34C-28D1-4685-BD4A-37AB46C3EF38}">
          <p14:sldIdLst>
            <p14:sldId id="256"/>
            <p14:sldId id="293"/>
          </p14:sldIdLst>
        </p14:section>
        <p14:section name="PDSCH normal demodulation requirements" id="{DACD9C11-93E6-44AD-B22C-203FF69848F2}">
          <p14:sldIdLst>
            <p14:sldId id="294"/>
            <p14:sldId id="314"/>
            <p14:sldId id="313"/>
            <p14:sldId id="303"/>
            <p14:sldId id="315"/>
          </p14:sldIdLst>
        </p14:section>
        <p14:section name="SDR requirements" id="{46F4319F-91F5-48BD-BF31-B8399F2D7716}">
          <p14:sldIdLst>
            <p14:sldId id="307"/>
          </p14:sldIdLst>
        </p14:section>
        <p14:section name="CQI reporting requirements" id="{C598F3E0-74FB-4D9A-BF5A-2052F219113E}">
          <p14:sldIdLst>
            <p14:sldId id="30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ina Telecom_0601" initials="CT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668" autoAdjust="0"/>
    <p:restoredTop sz="82742" autoAdjust="0"/>
  </p:normalViewPr>
  <p:slideViewPr>
    <p:cSldViewPr>
      <p:cViewPr varScale="1">
        <p:scale>
          <a:sx n="67" d="100"/>
          <a:sy n="67" d="100"/>
        </p:scale>
        <p:origin x="1564" y="5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82961E-85B7-4CA5-B036-C72F184F1952}" type="datetimeFigureOut">
              <a:rPr kumimoji="1" lang="ja-JP" altLang="en-US" smtClean="0"/>
              <a:t>2020/6/1</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9701A4-192C-4257-8815-E3F0C8F3C8D4}" type="slidenum">
              <a:rPr kumimoji="1" lang="ja-JP" altLang="en-US" smtClean="0"/>
              <a:t>‹#›</a:t>
            </a:fld>
            <a:endParaRPr kumimoji="1" lang="ja-JP" altLang="en-US"/>
          </a:p>
        </p:txBody>
      </p:sp>
    </p:spTree>
    <p:extLst>
      <p:ext uri="{BB962C8B-B14F-4D97-AF65-F5344CB8AC3E}">
        <p14:creationId xmlns:p14="http://schemas.microsoft.com/office/powerpoint/2010/main" val="233675012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2020/6/1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2020/6/1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2020/6/1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2020/6/1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2020/6/1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2020/6/1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2020/6/1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2020/6/1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2020/6/1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2020/6/1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2020/6/1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t>2020/6/1</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39552" y="2174999"/>
            <a:ext cx="8134672" cy="1470025"/>
          </a:xfrm>
        </p:spPr>
        <p:txBody>
          <a:bodyPr>
            <a:noAutofit/>
          </a:bodyPr>
          <a:lstStyle/>
          <a:p>
            <a:r>
              <a:rPr lang="en-US" altLang="zh-CN" sz="3600" dirty="0"/>
              <a:t>WF on UE demodulation and CSI reporting requirements for FR2 DL 256QAM</a:t>
            </a:r>
            <a:endParaRPr kumimoji="1" lang="ja-JP" altLang="en-US" sz="3200" dirty="0"/>
          </a:p>
        </p:txBody>
      </p:sp>
      <p:sp>
        <p:nvSpPr>
          <p:cNvPr id="3" name="サブタイトル 2"/>
          <p:cNvSpPr>
            <a:spLocks noGrp="1"/>
          </p:cNvSpPr>
          <p:nvPr>
            <p:ph type="subTitle" idx="1"/>
          </p:nvPr>
        </p:nvSpPr>
        <p:spPr>
          <a:xfrm>
            <a:off x="1371600" y="4365104"/>
            <a:ext cx="6400800" cy="1273696"/>
          </a:xfrm>
        </p:spPr>
        <p:txBody>
          <a:bodyPr/>
          <a:lstStyle/>
          <a:p>
            <a:r>
              <a:rPr lang="en-US" altLang="ja-JP" dirty="0">
                <a:solidFill>
                  <a:schemeClr val="tx1"/>
                </a:solidFill>
              </a:rPr>
              <a:t>China Telecom</a:t>
            </a:r>
          </a:p>
        </p:txBody>
      </p:sp>
      <p:sp>
        <p:nvSpPr>
          <p:cNvPr id="4" name="テキスト ボックス 3"/>
          <p:cNvSpPr txBox="1"/>
          <p:nvPr/>
        </p:nvSpPr>
        <p:spPr>
          <a:xfrm>
            <a:off x="107504" y="188639"/>
            <a:ext cx="4164538" cy="923330"/>
          </a:xfrm>
          <a:prstGeom prst="rect">
            <a:avLst/>
          </a:prstGeom>
          <a:noFill/>
        </p:spPr>
        <p:txBody>
          <a:bodyPr wrap="none" rtlCol="0">
            <a:spAutoFit/>
          </a:bodyPr>
          <a:lstStyle/>
          <a:p>
            <a:r>
              <a:rPr lang="en-GB" b="1" dirty="0"/>
              <a:t>3GPP TSG-RAN4 Meeting #95e</a:t>
            </a:r>
          </a:p>
          <a:p>
            <a:r>
              <a:rPr lang="en-GB" altLang="zh-CN" b="1" dirty="0"/>
              <a:t>Electronic Meeting, 25 May - 5 June, 2020</a:t>
            </a:r>
            <a:endParaRPr lang="en-US" b="1" dirty="0"/>
          </a:p>
          <a:p>
            <a:r>
              <a:rPr lang="en-US" b="1" dirty="0"/>
              <a:t>Agenda item: 6.12.4</a:t>
            </a:r>
          </a:p>
        </p:txBody>
      </p:sp>
      <p:sp>
        <p:nvSpPr>
          <p:cNvPr id="5" name="正方形/長方形 4"/>
          <p:cNvSpPr/>
          <p:nvPr/>
        </p:nvSpPr>
        <p:spPr>
          <a:xfrm>
            <a:off x="5868144" y="188639"/>
            <a:ext cx="3067372" cy="646331"/>
          </a:xfrm>
          <a:prstGeom prst="rect">
            <a:avLst/>
          </a:prstGeom>
        </p:spPr>
        <p:txBody>
          <a:bodyPr wrap="square">
            <a:spAutoFit/>
          </a:bodyPr>
          <a:lstStyle/>
          <a:p>
            <a:pPr algn="r"/>
            <a:r>
              <a:rPr lang="en-US" altLang="ja-JP" b="1" dirty="0"/>
              <a:t>R4-2008817  </a:t>
            </a:r>
          </a:p>
          <a:p>
            <a:pPr algn="r"/>
            <a:r>
              <a:rPr lang="en-US" altLang="ja-JP" b="1" dirty="0"/>
              <a:t>Document for:</a:t>
            </a:r>
            <a:r>
              <a:rPr lang="en-US" altLang="ja-JP" dirty="0"/>
              <a:t>	Approval</a:t>
            </a:r>
            <a:endParaRPr lang="ja-JP" altLang="en-US" dirty="0"/>
          </a:p>
        </p:txBody>
      </p:sp>
    </p:spTree>
    <p:extLst>
      <p:ext uri="{BB962C8B-B14F-4D97-AF65-F5344CB8AC3E}">
        <p14:creationId xmlns:p14="http://schemas.microsoft.com/office/powerpoint/2010/main" val="2885410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F88AD-D1E2-44FD-978F-A7DB9C475A68}"/>
              </a:ext>
            </a:extLst>
          </p:cNvPr>
          <p:cNvSpPr>
            <a:spLocks noGrp="1"/>
          </p:cNvSpPr>
          <p:nvPr>
            <p:ph type="title"/>
          </p:nvPr>
        </p:nvSpPr>
        <p:spPr/>
        <p:txBody>
          <a:bodyPr>
            <a:normAutofit/>
          </a:bodyPr>
          <a:lstStyle/>
          <a:p>
            <a:r>
              <a:rPr lang="sv-SE" sz="3200" dirty="0"/>
              <a:t>Background: WF in previous meeting</a:t>
            </a:r>
            <a:endParaRPr lang="sv-SE" sz="3200" strike="sngStrike" dirty="0">
              <a:solidFill>
                <a:srgbClr val="FF0000"/>
              </a:solidFill>
            </a:endParaRPr>
          </a:p>
        </p:txBody>
      </p:sp>
      <p:sp>
        <p:nvSpPr>
          <p:cNvPr id="3" name="Content Placeholder 2">
            <a:extLst>
              <a:ext uri="{FF2B5EF4-FFF2-40B4-BE49-F238E27FC236}">
                <a16:creationId xmlns:a16="http://schemas.microsoft.com/office/drawing/2014/main" id="{6EB4261A-F6F2-4424-8536-456E25167C49}"/>
              </a:ext>
            </a:extLst>
          </p:cNvPr>
          <p:cNvSpPr>
            <a:spLocks noGrp="1"/>
          </p:cNvSpPr>
          <p:nvPr>
            <p:ph idx="1"/>
          </p:nvPr>
        </p:nvSpPr>
        <p:spPr/>
        <p:txBody>
          <a:bodyPr>
            <a:normAutofit/>
          </a:bodyPr>
          <a:lstStyle/>
          <a:p>
            <a:r>
              <a:rPr lang="sv-SE" sz="2000" dirty="0"/>
              <a:t>RAN4 #94e-Bis</a:t>
            </a:r>
          </a:p>
          <a:p>
            <a:pPr lvl="1"/>
            <a:r>
              <a:rPr lang="sv-SE" sz="2000" dirty="0"/>
              <a:t> WF: R4-2005531</a:t>
            </a:r>
          </a:p>
        </p:txBody>
      </p:sp>
    </p:spTree>
    <p:extLst>
      <p:ext uri="{BB962C8B-B14F-4D97-AF65-F5344CB8AC3E}">
        <p14:creationId xmlns:p14="http://schemas.microsoft.com/office/powerpoint/2010/main" val="3769008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A6F2A-59FF-48C3-AB74-C5AEC70CF6D7}"/>
              </a:ext>
            </a:extLst>
          </p:cNvPr>
          <p:cNvSpPr>
            <a:spLocks noGrp="1"/>
          </p:cNvSpPr>
          <p:nvPr>
            <p:ph type="title"/>
          </p:nvPr>
        </p:nvSpPr>
        <p:spPr>
          <a:xfrm>
            <a:off x="174340" y="-39236"/>
            <a:ext cx="8795320" cy="1143000"/>
          </a:xfrm>
        </p:spPr>
        <p:txBody>
          <a:bodyPr>
            <a:normAutofit/>
          </a:bodyPr>
          <a:lstStyle/>
          <a:p>
            <a:r>
              <a:rPr lang="en-GB" altLang="zh-CN" sz="3200" dirty="0"/>
              <a:t>PDSCH Demodulation: Main Parameters</a:t>
            </a:r>
            <a:endParaRPr lang="sv-SE" sz="3200" dirty="0"/>
          </a:p>
        </p:txBody>
      </p:sp>
      <p:sp>
        <p:nvSpPr>
          <p:cNvPr id="3" name="Content Placeholder 2">
            <a:extLst>
              <a:ext uri="{FF2B5EF4-FFF2-40B4-BE49-F238E27FC236}">
                <a16:creationId xmlns:a16="http://schemas.microsoft.com/office/drawing/2014/main" id="{0E765370-9A11-44A5-B155-31A04E4AFA94}"/>
              </a:ext>
            </a:extLst>
          </p:cNvPr>
          <p:cNvSpPr>
            <a:spLocks noGrp="1"/>
          </p:cNvSpPr>
          <p:nvPr>
            <p:ph idx="1"/>
          </p:nvPr>
        </p:nvSpPr>
        <p:spPr>
          <a:xfrm>
            <a:off x="457200" y="908720"/>
            <a:ext cx="8229600" cy="4940034"/>
          </a:xfrm>
        </p:spPr>
        <p:txBody>
          <a:bodyPr>
            <a:noAutofit/>
          </a:bodyPr>
          <a:lstStyle/>
          <a:p>
            <a:pPr marL="342900" lvl="1" indent="-342900">
              <a:buFont typeface="Arial" pitchFamily="34" charset="0"/>
              <a:buChar char="•"/>
            </a:pPr>
            <a:r>
              <a:rPr lang="en-US" sz="2000" dirty="0"/>
              <a:t>Tx EVM</a:t>
            </a:r>
          </a:p>
          <a:p>
            <a:pPr lvl="1"/>
            <a:r>
              <a:rPr lang="en-US" altLang="zh-CN" sz="2000" dirty="0">
                <a:solidFill>
                  <a:srgbClr val="00B050"/>
                </a:solidFill>
              </a:rPr>
              <a:t>3% (CTC, Intel, Huawei, QC, DCM, Ericsson)</a:t>
            </a:r>
          </a:p>
          <a:p>
            <a:pPr marL="342900" lvl="1" indent="-342900">
              <a:buFont typeface="Arial" pitchFamily="34" charset="0"/>
              <a:buChar char="•"/>
            </a:pPr>
            <a:r>
              <a:rPr lang="en-US" altLang="zh-CN" sz="2000" dirty="0"/>
              <a:t>Rx impairment modelling and band agnostic requirements</a:t>
            </a:r>
          </a:p>
          <a:p>
            <a:pPr lvl="1"/>
            <a:r>
              <a:rPr lang="en-US" altLang="zh-CN" sz="2000" dirty="0">
                <a:solidFill>
                  <a:srgbClr val="00B050"/>
                </a:solidFill>
              </a:rPr>
              <a:t>The following scenarios can be considered for band agnostic requirements definition; and FFS for other scenarios</a:t>
            </a:r>
          </a:p>
          <a:p>
            <a:pPr lvl="2">
              <a:buFont typeface="Wingdings" panose="05000000000000000000" pitchFamily="2" charset="2"/>
              <a:buChar char="ü"/>
            </a:pPr>
            <a:r>
              <a:rPr lang="en-US" altLang="zh-CN" sz="2000" dirty="0">
                <a:solidFill>
                  <a:srgbClr val="00B050"/>
                </a:solidFill>
              </a:rPr>
              <a:t>Static channel mode: MCS 20-23, rank 1</a:t>
            </a:r>
          </a:p>
          <a:p>
            <a:pPr lvl="2">
              <a:buFont typeface="Wingdings" panose="05000000000000000000" pitchFamily="2" charset="2"/>
              <a:buChar char="ü"/>
            </a:pPr>
            <a:r>
              <a:rPr lang="en-US" altLang="zh-CN" sz="2000" dirty="0">
                <a:solidFill>
                  <a:srgbClr val="00B050"/>
                </a:solidFill>
              </a:rPr>
              <a:t>TDL-D channel mode: MCS 20-21, rank 1</a:t>
            </a:r>
          </a:p>
          <a:p>
            <a:pPr lvl="2">
              <a:buFont typeface="Wingdings" panose="05000000000000000000" pitchFamily="2" charset="2"/>
              <a:buChar char="ü"/>
            </a:pPr>
            <a:r>
              <a:rPr lang="en-US" altLang="zh-CN" sz="2000" dirty="0">
                <a:solidFill>
                  <a:srgbClr val="00B050"/>
                </a:solidFill>
              </a:rPr>
              <a:t>TDL-A channel mode: MCS 20-21, rank 1</a:t>
            </a:r>
          </a:p>
          <a:p>
            <a:pPr lvl="1"/>
            <a:r>
              <a:rPr lang="en-US" altLang="zh-CN" sz="2000" dirty="0">
                <a:solidFill>
                  <a:srgbClr val="00B050"/>
                </a:solidFill>
              </a:rPr>
              <a:t>FFS on whether to explicitly model Rx impairment until the next meeting</a:t>
            </a:r>
          </a:p>
          <a:p>
            <a:pPr marL="342900" lvl="1" indent="-342900">
              <a:buFont typeface="Arial" pitchFamily="34" charset="0"/>
              <a:buChar char="•"/>
            </a:pPr>
            <a:r>
              <a:rPr lang="en-US" altLang="zh-CN" sz="2000" dirty="0"/>
              <a:t>Rank</a:t>
            </a:r>
          </a:p>
          <a:p>
            <a:pPr lvl="1"/>
            <a:r>
              <a:rPr lang="en-US" altLang="zh-CN" sz="2000" dirty="0"/>
              <a:t>Option 1: Rank 1 (Huawei, QC, Ericsson, CTC, Intel)</a:t>
            </a:r>
          </a:p>
          <a:p>
            <a:pPr lvl="1"/>
            <a:r>
              <a:rPr lang="en-US" altLang="zh-CN" sz="2000" dirty="0"/>
              <a:t>Option 2: Define requirements for Rank 1, FFS on whether to define requirements for rank 2 (CTC, DCM) </a:t>
            </a:r>
          </a:p>
          <a:p>
            <a:pPr lvl="1"/>
            <a:r>
              <a:rPr lang="en-US" altLang="zh-CN" sz="2000" dirty="0"/>
              <a:t>Option 3: </a:t>
            </a:r>
            <a:r>
              <a:rPr lang="en-GB" altLang="zh-CN" sz="2000" dirty="0"/>
              <a:t>Define requirements for single Rank configuration</a:t>
            </a:r>
            <a:r>
              <a:rPr lang="en-US" altLang="zh-CN" sz="2000" dirty="0"/>
              <a:t>, i.e., either rank1 or rank 2 (Intel)</a:t>
            </a:r>
          </a:p>
          <a:p>
            <a:pPr marL="457200" lvl="1" indent="0">
              <a:buNone/>
            </a:pPr>
            <a:endParaRPr lang="en-US" altLang="zh-CN" sz="1800" dirty="0">
              <a:solidFill>
                <a:srgbClr val="00B050"/>
              </a:solidFill>
            </a:endParaRPr>
          </a:p>
        </p:txBody>
      </p:sp>
    </p:spTree>
    <p:extLst>
      <p:ext uri="{BB962C8B-B14F-4D97-AF65-F5344CB8AC3E}">
        <p14:creationId xmlns:p14="http://schemas.microsoft.com/office/powerpoint/2010/main" val="3126926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A6F2A-59FF-48C3-AB74-C5AEC70CF6D7}"/>
              </a:ext>
            </a:extLst>
          </p:cNvPr>
          <p:cNvSpPr>
            <a:spLocks noGrp="1"/>
          </p:cNvSpPr>
          <p:nvPr>
            <p:ph type="title"/>
          </p:nvPr>
        </p:nvSpPr>
        <p:spPr>
          <a:xfrm>
            <a:off x="174340" y="0"/>
            <a:ext cx="8795320" cy="1143000"/>
          </a:xfrm>
        </p:spPr>
        <p:txBody>
          <a:bodyPr>
            <a:normAutofit/>
          </a:bodyPr>
          <a:lstStyle/>
          <a:p>
            <a:r>
              <a:rPr lang="en-GB" altLang="zh-CN" sz="3200" dirty="0"/>
              <a:t>PDSCH Demodulation: Main Parameters cont’d</a:t>
            </a:r>
            <a:endParaRPr lang="sv-SE" sz="3200" dirty="0"/>
          </a:p>
        </p:txBody>
      </p:sp>
      <p:sp>
        <p:nvSpPr>
          <p:cNvPr id="3" name="Content Placeholder 2">
            <a:extLst>
              <a:ext uri="{FF2B5EF4-FFF2-40B4-BE49-F238E27FC236}">
                <a16:creationId xmlns:a16="http://schemas.microsoft.com/office/drawing/2014/main" id="{0E765370-9A11-44A5-B155-31A04E4AFA94}"/>
              </a:ext>
            </a:extLst>
          </p:cNvPr>
          <p:cNvSpPr>
            <a:spLocks noGrp="1"/>
          </p:cNvSpPr>
          <p:nvPr>
            <p:ph idx="1"/>
          </p:nvPr>
        </p:nvSpPr>
        <p:spPr>
          <a:xfrm>
            <a:off x="457200" y="1052736"/>
            <a:ext cx="8229600" cy="4940034"/>
          </a:xfrm>
        </p:spPr>
        <p:txBody>
          <a:bodyPr>
            <a:noAutofit/>
          </a:bodyPr>
          <a:lstStyle/>
          <a:p>
            <a:pPr marL="342900" lvl="1" indent="-342900">
              <a:buFont typeface="Arial" pitchFamily="34" charset="0"/>
              <a:buChar char="•"/>
            </a:pPr>
            <a:endParaRPr lang="en-US" altLang="zh-CN" sz="2000" dirty="0"/>
          </a:p>
          <a:p>
            <a:pPr marL="457200" lvl="1" indent="0">
              <a:buNone/>
            </a:pPr>
            <a:endParaRPr lang="en-US" altLang="zh-CN" sz="1800" dirty="0"/>
          </a:p>
        </p:txBody>
      </p:sp>
      <p:sp>
        <p:nvSpPr>
          <p:cNvPr id="5" name="矩形 4">
            <a:extLst>
              <a:ext uri="{FF2B5EF4-FFF2-40B4-BE49-F238E27FC236}">
                <a16:creationId xmlns:a16="http://schemas.microsoft.com/office/drawing/2014/main" id="{64ADAE6C-DD10-41E0-8C0F-F2DEA3F35303}"/>
              </a:ext>
            </a:extLst>
          </p:cNvPr>
          <p:cNvSpPr/>
          <p:nvPr/>
        </p:nvSpPr>
        <p:spPr>
          <a:xfrm>
            <a:off x="457200" y="1155501"/>
            <a:ext cx="8229600" cy="4216539"/>
          </a:xfrm>
          <a:prstGeom prst="rect">
            <a:avLst/>
          </a:prstGeom>
        </p:spPr>
        <p:txBody>
          <a:bodyPr wrap="square">
            <a:spAutoFit/>
          </a:bodyPr>
          <a:lstStyle/>
          <a:p>
            <a:pPr marL="342900" lvl="1" indent="-342900">
              <a:buFont typeface="Arial" pitchFamily="34" charset="0"/>
              <a:buChar char="•"/>
            </a:pPr>
            <a:r>
              <a:rPr lang="en-GB" altLang="zh-CN" sz="2000" dirty="0"/>
              <a:t>Channel bandwidth and PRB allocation</a:t>
            </a:r>
            <a:endParaRPr lang="en-US" altLang="zh-CN" sz="2000" dirty="0"/>
          </a:p>
          <a:p>
            <a:pPr marL="742950" lvl="1" indent="-285750">
              <a:spcBef>
                <a:spcPct val="20000"/>
              </a:spcBef>
              <a:buFont typeface="Arial" pitchFamily="34" charset="0"/>
              <a:buChar char="–"/>
            </a:pPr>
            <a:r>
              <a:rPr lang="en-US" altLang="zh-CN" sz="2000" dirty="0"/>
              <a:t>Option 1: 100MHz CBW with full PRB allocation (Ericsson)</a:t>
            </a:r>
          </a:p>
          <a:p>
            <a:pPr marL="742950" lvl="1" indent="-285750">
              <a:spcBef>
                <a:spcPct val="20000"/>
              </a:spcBef>
              <a:buFont typeface="Arial" pitchFamily="34" charset="0"/>
              <a:buChar char="–"/>
            </a:pPr>
            <a:r>
              <a:rPr lang="en-US" altLang="zh-CN" sz="2000" dirty="0"/>
              <a:t>Option 2: 100MHz CBW with partial PRB allocation</a:t>
            </a:r>
          </a:p>
          <a:p>
            <a:pPr marL="742950" lvl="1" indent="-285750">
              <a:spcBef>
                <a:spcPct val="20000"/>
              </a:spcBef>
              <a:buFont typeface="Arial" pitchFamily="34" charset="0"/>
              <a:buChar char="–"/>
            </a:pPr>
            <a:r>
              <a:rPr lang="en-US" altLang="zh-CN" sz="2000" dirty="0"/>
              <a:t>Option 3: 50MHz CBW with full PRB allocation (Intel, Huawei, CTC, DCM)</a:t>
            </a:r>
          </a:p>
          <a:p>
            <a:pPr marL="342900" lvl="1" indent="-342900">
              <a:buFont typeface="Arial" pitchFamily="34" charset="0"/>
              <a:buChar char="•"/>
            </a:pPr>
            <a:r>
              <a:rPr lang="en-GB" altLang="zh-CN" sz="2000" dirty="0"/>
              <a:t>Propagation condition</a:t>
            </a:r>
            <a:endParaRPr lang="en-US" altLang="zh-CN" sz="2000" dirty="0"/>
          </a:p>
          <a:p>
            <a:pPr marL="742950" lvl="1" indent="-285750">
              <a:spcBef>
                <a:spcPct val="20000"/>
              </a:spcBef>
              <a:buFont typeface="Arial" pitchFamily="34" charset="0"/>
              <a:buChar char="–"/>
            </a:pPr>
            <a:r>
              <a:rPr lang="en-US" altLang="zh-CN" sz="2000" dirty="0"/>
              <a:t>Option 1: Fading channel (QC, CTC, DCM, Ericsson)</a:t>
            </a:r>
          </a:p>
          <a:p>
            <a:pPr lvl="2">
              <a:buFont typeface="Wingdings" panose="05000000000000000000" pitchFamily="2" charset="2"/>
              <a:buChar char="ü"/>
            </a:pPr>
            <a:r>
              <a:rPr lang="en-US" altLang="zh-CN" sz="2000" dirty="0"/>
              <a:t>Option 1A: TDLA30-300 </a:t>
            </a:r>
          </a:p>
          <a:p>
            <a:pPr lvl="2">
              <a:buFont typeface="Wingdings" panose="05000000000000000000" pitchFamily="2" charset="2"/>
              <a:buChar char="ü"/>
            </a:pPr>
            <a:r>
              <a:rPr lang="en-US" altLang="zh-CN" sz="2000" dirty="0"/>
              <a:t>Option 1B: TDLD30-75</a:t>
            </a:r>
          </a:p>
          <a:p>
            <a:pPr lvl="2">
              <a:buFont typeface="Wingdings" panose="05000000000000000000" pitchFamily="2" charset="2"/>
              <a:buChar char="ü"/>
            </a:pPr>
            <a:r>
              <a:rPr lang="en-US" altLang="zh-CN" sz="2000" dirty="0"/>
              <a:t>Option 1C: TDLD30-35 </a:t>
            </a:r>
          </a:p>
          <a:p>
            <a:pPr marL="742950" lvl="1" indent="-285750">
              <a:spcBef>
                <a:spcPct val="20000"/>
              </a:spcBef>
              <a:buFont typeface="Arial" pitchFamily="34" charset="0"/>
              <a:buChar char="–"/>
            </a:pPr>
            <a:r>
              <a:rPr lang="en-US" altLang="zh-CN" sz="2000" dirty="0"/>
              <a:t>Option 2: Static channel (Intel)</a:t>
            </a:r>
          </a:p>
          <a:p>
            <a:pPr marL="742950" lvl="1" indent="-285750">
              <a:spcBef>
                <a:spcPct val="20000"/>
              </a:spcBef>
              <a:buFont typeface="Arial" pitchFamily="34" charset="0"/>
              <a:buChar char="–"/>
            </a:pPr>
            <a:r>
              <a:rPr lang="en-US" altLang="zh-CN" sz="2000" dirty="0"/>
              <a:t>TBD in the next meeting based on more companies’ simulation results.</a:t>
            </a:r>
          </a:p>
        </p:txBody>
      </p:sp>
    </p:spTree>
    <p:extLst>
      <p:ext uri="{BB962C8B-B14F-4D97-AF65-F5344CB8AC3E}">
        <p14:creationId xmlns:p14="http://schemas.microsoft.com/office/powerpoint/2010/main" val="1686701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A6F2A-59FF-48C3-AB74-C5AEC70CF6D7}"/>
              </a:ext>
            </a:extLst>
          </p:cNvPr>
          <p:cNvSpPr>
            <a:spLocks noGrp="1"/>
          </p:cNvSpPr>
          <p:nvPr>
            <p:ph type="title"/>
          </p:nvPr>
        </p:nvSpPr>
        <p:spPr>
          <a:xfrm>
            <a:off x="174340" y="404664"/>
            <a:ext cx="8795320" cy="1143000"/>
          </a:xfrm>
        </p:spPr>
        <p:txBody>
          <a:bodyPr>
            <a:normAutofit/>
          </a:bodyPr>
          <a:lstStyle/>
          <a:p>
            <a:r>
              <a:rPr lang="en-GB" altLang="zh-CN" sz="3200" dirty="0"/>
              <a:t>PDSCH Demodulation</a:t>
            </a:r>
            <a:r>
              <a:rPr lang="en-US" altLang="zh-CN" sz="3200" dirty="0"/>
              <a:t>:</a:t>
            </a:r>
            <a:r>
              <a:rPr lang="en-GB" altLang="zh-CN" sz="3200" dirty="0"/>
              <a:t> Main Parameters cont’d</a:t>
            </a:r>
            <a:endParaRPr lang="sv-SE" sz="3200" dirty="0"/>
          </a:p>
        </p:txBody>
      </p:sp>
      <p:sp>
        <p:nvSpPr>
          <p:cNvPr id="3" name="Content Placeholder 2">
            <a:extLst>
              <a:ext uri="{FF2B5EF4-FFF2-40B4-BE49-F238E27FC236}">
                <a16:creationId xmlns:a16="http://schemas.microsoft.com/office/drawing/2014/main" id="{0E765370-9A11-44A5-B155-31A04E4AFA94}"/>
              </a:ext>
            </a:extLst>
          </p:cNvPr>
          <p:cNvSpPr>
            <a:spLocks noGrp="1"/>
          </p:cNvSpPr>
          <p:nvPr>
            <p:ph idx="1"/>
          </p:nvPr>
        </p:nvSpPr>
        <p:spPr>
          <a:xfrm>
            <a:off x="457200" y="1585310"/>
            <a:ext cx="8229600" cy="4525963"/>
          </a:xfrm>
        </p:spPr>
        <p:txBody>
          <a:bodyPr>
            <a:noAutofit/>
          </a:bodyPr>
          <a:lstStyle/>
          <a:p>
            <a:pPr marL="457200" lvl="1" indent="0">
              <a:buNone/>
            </a:pPr>
            <a:endParaRPr lang="en-US" altLang="zh-CN" sz="2500" dirty="0"/>
          </a:p>
          <a:p>
            <a:pPr marL="342900" lvl="1" indent="-342900">
              <a:buFont typeface="Arial" pitchFamily="34" charset="0"/>
              <a:buChar char="•"/>
            </a:pPr>
            <a:endParaRPr lang="en-US" sz="3200" dirty="0"/>
          </a:p>
        </p:txBody>
      </p:sp>
      <p:sp>
        <p:nvSpPr>
          <p:cNvPr id="4" name="矩形 3">
            <a:extLst>
              <a:ext uri="{FF2B5EF4-FFF2-40B4-BE49-F238E27FC236}">
                <a16:creationId xmlns:a16="http://schemas.microsoft.com/office/drawing/2014/main" id="{E8026E6D-037A-4A79-B7DD-FB84EA4379E0}"/>
              </a:ext>
            </a:extLst>
          </p:cNvPr>
          <p:cNvSpPr/>
          <p:nvPr/>
        </p:nvSpPr>
        <p:spPr>
          <a:xfrm>
            <a:off x="457200" y="1543365"/>
            <a:ext cx="8574124" cy="3539430"/>
          </a:xfrm>
          <a:prstGeom prst="rect">
            <a:avLst/>
          </a:prstGeom>
        </p:spPr>
        <p:txBody>
          <a:bodyPr wrap="square">
            <a:spAutoFit/>
          </a:bodyPr>
          <a:lstStyle/>
          <a:p>
            <a:pPr marL="342900" lvl="1" indent="-342900">
              <a:buFont typeface="Arial" pitchFamily="34" charset="0"/>
              <a:buChar char="•"/>
            </a:pPr>
            <a:r>
              <a:rPr lang="en-US" altLang="zh-CN" sz="2000" dirty="0"/>
              <a:t>MCS</a:t>
            </a:r>
          </a:p>
          <a:p>
            <a:pPr marL="742950" lvl="1" indent="-285750">
              <a:spcBef>
                <a:spcPct val="20000"/>
              </a:spcBef>
              <a:buFont typeface="Arial" pitchFamily="34" charset="0"/>
              <a:buChar char="–"/>
            </a:pPr>
            <a:r>
              <a:rPr lang="en-US" altLang="zh-CN" sz="2000" dirty="0"/>
              <a:t>MCS 20 for rank 1, if requirements for rank 1 are to be defined.</a:t>
            </a:r>
          </a:p>
          <a:p>
            <a:pPr marL="742950" lvl="1" indent="-285750">
              <a:spcBef>
                <a:spcPct val="20000"/>
              </a:spcBef>
              <a:buFont typeface="Arial" pitchFamily="34" charset="0"/>
              <a:buChar char="–"/>
            </a:pPr>
            <a:r>
              <a:rPr lang="en-US" altLang="zh-CN" sz="2000" dirty="0"/>
              <a:t>FFS for rank 2</a:t>
            </a:r>
          </a:p>
          <a:p>
            <a:pPr lvl="1">
              <a:spcBef>
                <a:spcPct val="20000"/>
              </a:spcBef>
            </a:pPr>
            <a:endParaRPr lang="en-US" altLang="zh-CN" sz="2000" dirty="0"/>
          </a:p>
          <a:p>
            <a:pPr marL="342900" lvl="1" indent="-342900">
              <a:buFont typeface="Arial" pitchFamily="34" charset="0"/>
              <a:buChar char="•"/>
            </a:pPr>
            <a:r>
              <a:rPr lang="en-US" altLang="zh-CN" sz="2000" dirty="0"/>
              <a:t>MIMO configuration</a:t>
            </a:r>
          </a:p>
          <a:p>
            <a:pPr marL="742950" lvl="1" indent="-285750">
              <a:spcBef>
                <a:spcPct val="20000"/>
              </a:spcBef>
              <a:buFont typeface="Arial" pitchFamily="34" charset="0"/>
              <a:buChar char="–"/>
            </a:pPr>
            <a:r>
              <a:rPr lang="en-US" altLang="zh-CN" sz="2000" dirty="0"/>
              <a:t>Option 1: 2Tx 2Rx ULA low (Ericsson)</a:t>
            </a:r>
          </a:p>
          <a:p>
            <a:pPr marL="742950" lvl="1" indent="-285750">
              <a:spcBef>
                <a:spcPct val="20000"/>
              </a:spcBef>
              <a:buFont typeface="Arial" pitchFamily="34" charset="0"/>
              <a:buChar char="–"/>
            </a:pPr>
            <a:r>
              <a:rPr lang="en-US" altLang="zh-CN" sz="2000" dirty="0"/>
              <a:t>Option 2: 1Tx 2Rx</a:t>
            </a:r>
          </a:p>
          <a:p>
            <a:pPr marL="742950" lvl="1" indent="-285750">
              <a:spcBef>
                <a:spcPct val="20000"/>
              </a:spcBef>
              <a:buFont typeface="Arial" pitchFamily="34" charset="0"/>
              <a:buChar char="–"/>
            </a:pPr>
            <a:r>
              <a:rPr lang="en-US" altLang="zh-CN" sz="2000" dirty="0"/>
              <a:t>Option 3: Depend on the agreement on propagation condition. Use 2Tx 2Rx ULA low if it is agreed to use fading channel, and use 1Tx 2Rx if it is agreed to use static channel. (Intel, QC, CTC, DCM, Huawei)</a:t>
            </a:r>
          </a:p>
        </p:txBody>
      </p:sp>
    </p:spTree>
    <p:extLst>
      <p:ext uri="{BB962C8B-B14F-4D97-AF65-F5344CB8AC3E}">
        <p14:creationId xmlns:p14="http://schemas.microsoft.com/office/powerpoint/2010/main" val="3834344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A6F2A-59FF-48C3-AB74-C5AEC70CF6D7}"/>
              </a:ext>
            </a:extLst>
          </p:cNvPr>
          <p:cNvSpPr>
            <a:spLocks noGrp="1"/>
          </p:cNvSpPr>
          <p:nvPr>
            <p:ph type="title"/>
          </p:nvPr>
        </p:nvSpPr>
        <p:spPr>
          <a:xfrm>
            <a:off x="457200" y="0"/>
            <a:ext cx="8229600" cy="1143000"/>
          </a:xfrm>
        </p:spPr>
        <p:txBody>
          <a:bodyPr>
            <a:normAutofit/>
          </a:bodyPr>
          <a:lstStyle/>
          <a:p>
            <a:r>
              <a:rPr lang="en-GB" altLang="zh-CN" sz="3200" dirty="0"/>
              <a:t>PDSCH Demodulation: Other Parameters</a:t>
            </a:r>
            <a:endParaRPr lang="sv-SE" sz="3200" dirty="0"/>
          </a:p>
        </p:txBody>
      </p:sp>
      <p:sp>
        <p:nvSpPr>
          <p:cNvPr id="3" name="Content Placeholder 2">
            <a:extLst>
              <a:ext uri="{FF2B5EF4-FFF2-40B4-BE49-F238E27FC236}">
                <a16:creationId xmlns:a16="http://schemas.microsoft.com/office/drawing/2014/main" id="{0E765370-9A11-44A5-B155-31A04E4AFA94}"/>
              </a:ext>
            </a:extLst>
          </p:cNvPr>
          <p:cNvSpPr>
            <a:spLocks noGrp="1"/>
          </p:cNvSpPr>
          <p:nvPr>
            <p:ph idx="1"/>
          </p:nvPr>
        </p:nvSpPr>
        <p:spPr>
          <a:xfrm>
            <a:off x="457200" y="908720"/>
            <a:ext cx="8229600" cy="4680520"/>
          </a:xfrm>
        </p:spPr>
        <p:txBody>
          <a:bodyPr>
            <a:noAutofit/>
          </a:bodyPr>
          <a:lstStyle/>
          <a:p>
            <a:pPr marL="342900" lvl="1" indent="-342900">
              <a:buFont typeface="Arial" pitchFamily="34" charset="0"/>
              <a:buChar char="•"/>
            </a:pPr>
            <a:r>
              <a:rPr lang="en-GB" altLang="zh-CN" sz="2000" dirty="0"/>
              <a:t>DM-RS configuration</a:t>
            </a:r>
          </a:p>
          <a:p>
            <a:pPr lvl="1"/>
            <a:r>
              <a:rPr lang="en-US" altLang="zh-CN" sz="2000" dirty="0">
                <a:solidFill>
                  <a:srgbClr val="00B050"/>
                </a:solidFill>
              </a:rPr>
              <a:t>Type 1 single symbol front loaded, 1 additional DMRS </a:t>
            </a:r>
            <a:r>
              <a:rPr lang="en-GB" altLang="zh-CN" sz="2000" dirty="0">
                <a:solidFill>
                  <a:srgbClr val="00B050"/>
                </a:solidFill>
              </a:rPr>
              <a:t>(CTC, Intel, Huawei, QC, Ericsson)</a:t>
            </a:r>
          </a:p>
          <a:p>
            <a:pPr lvl="0"/>
            <a:r>
              <a:rPr lang="en-GB" altLang="zh-CN" sz="2000" dirty="0"/>
              <a:t>PRB bundling size and Precoding model</a:t>
            </a:r>
            <a:endParaRPr lang="en-US" altLang="zh-CN" sz="2000" dirty="0"/>
          </a:p>
          <a:p>
            <a:pPr lvl="1"/>
            <a:r>
              <a:rPr lang="en-GB" altLang="zh-CN" sz="2000" dirty="0"/>
              <a:t>Option 1: </a:t>
            </a:r>
          </a:p>
          <a:p>
            <a:pPr lvl="2" eaLnBrk="0" fontAlgn="base" hangingPunct="0">
              <a:spcAft>
                <a:spcPct val="0"/>
              </a:spcAft>
            </a:pPr>
            <a:r>
              <a:rPr kumimoji="0" lang="en-GB" altLang="zh-CN" sz="2000" kern="0" dirty="0">
                <a:solidFill>
                  <a:prstClr val="black"/>
                </a:solidFill>
              </a:rPr>
              <a:t>PRB bundling size: 2</a:t>
            </a:r>
          </a:p>
          <a:p>
            <a:pPr lvl="2" eaLnBrk="0" fontAlgn="base" hangingPunct="0">
              <a:spcAft>
                <a:spcPct val="0"/>
              </a:spcAft>
            </a:pPr>
            <a:r>
              <a:rPr kumimoji="0" lang="en-GB" altLang="zh-CN" sz="2000" kern="0" dirty="0">
                <a:solidFill>
                  <a:prstClr val="black"/>
                </a:solidFill>
              </a:rPr>
              <a:t>Precoding model: Random Precoding, per slot , WB granularity</a:t>
            </a:r>
          </a:p>
          <a:p>
            <a:pPr lvl="1" fontAlgn="base">
              <a:spcAft>
                <a:spcPct val="0"/>
              </a:spcAft>
            </a:pPr>
            <a:r>
              <a:rPr lang="en-US" altLang="zh-CN" sz="2000" dirty="0">
                <a:solidFill>
                  <a:srgbClr val="00B050"/>
                </a:solidFill>
              </a:rPr>
              <a:t>Depend on the agreement on propagation condition. Use option 1 if it is agreed to use fading channel; and TBD if it is agreed to use static channel </a:t>
            </a:r>
            <a:r>
              <a:rPr lang="en-GB" altLang="zh-CN" sz="2000" dirty="0">
                <a:solidFill>
                  <a:srgbClr val="00B050"/>
                </a:solidFill>
              </a:rPr>
              <a:t> (QC, CTC, Huawei, [E///])</a:t>
            </a:r>
          </a:p>
          <a:p>
            <a:pPr marL="342900" lvl="1" indent="-342900">
              <a:buFont typeface="Arial" pitchFamily="34" charset="0"/>
              <a:buChar char="•"/>
            </a:pPr>
            <a:r>
              <a:rPr lang="en-GB" altLang="zh-CN" sz="2000" dirty="0"/>
              <a:t>HARQ process number</a:t>
            </a:r>
          </a:p>
          <a:p>
            <a:pPr lvl="1"/>
            <a:r>
              <a:rPr lang="en-GB" altLang="zh-CN" sz="2000" dirty="0">
                <a:solidFill>
                  <a:srgbClr val="00B050"/>
                </a:solidFill>
              </a:rPr>
              <a:t>8 (Huawei, QC, CTC, DCM, Ericsson)</a:t>
            </a:r>
          </a:p>
          <a:p>
            <a:pPr marL="457200" lvl="1" indent="0">
              <a:buNone/>
            </a:pPr>
            <a:endParaRPr lang="en-US" altLang="zh-CN" sz="1600" dirty="0"/>
          </a:p>
          <a:p>
            <a:pPr marL="457200" lvl="1" indent="0">
              <a:buNone/>
            </a:pPr>
            <a:endParaRPr lang="en-GB" altLang="zh-CN" sz="1400" dirty="0"/>
          </a:p>
        </p:txBody>
      </p:sp>
    </p:spTree>
    <p:extLst>
      <p:ext uri="{BB962C8B-B14F-4D97-AF65-F5344CB8AC3E}">
        <p14:creationId xmlns:p14="http://schemas.microsoft.com/office/powerpoint/2010/main" val="3096631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1143000"/>
          </a:xfrm>
        </p:spPr>
        <p:txBody>
          <a:bodyPr>
            <a:normAutofit/>
          </a:bodyPr>
          <a:lstStyle/>
          <a:p>
            <a:r>
              <a:rPr lang="en-US" altLang="zh-CN" sz="3200" dirty="0"/>
              <a:t>Agreed simulation parameters in previous meeting</a:t>
            </a:r>
            <a:endParaRPr lang="zh-CN" altLang="en-US" sz="3200" dirty="0"/>
          </a:p>
        </p:txBody>
      </p:sp>
      <p:graphicFrame>
        <p:nvGraphicFramePr>
          <p:cNvPr id="10" name="表格 9">
            <a:extLst>
              <a:ext uri="{FF2B5EF4-FFF2-40B4-BE49-F238E27FC236}">
                <a16:creationId xmlns:a16="http://schemas.microsoft.com/office/drawing/2014/main" id="{506B401C-C486-421A-AABD-64BD2E57027A}"/>
              </a:ext>
            </a:extLst>
          </p:cNvPr>
          <p:cNvGraphicFramePr>
            <a:graphicFrameLocks noGrp="1"/>
          </p:cNvGraphicFramePr>
          <p:nvPr>
            <p:extLst>
              <p:ext uri="{D42A27DB-BD31-4B8C-83A1-F6EECF244321}">
                <p14:modId xmlns:p14="http://schemas.microsoft.com/office/powerpoint/2010/main" val="1400640564"/>
              </p:ext>
            </p:extLst>
          </p:nvPr>
        </p:nvGraphicFramePr>
        <p:xfrm>
          <a:off x="1025605" y="1331640"/>
          <a:ext cx="7092789" cy="5039077"/>
        </p:xfrm>
        <a:graphic>
          <a:graphicData uri="http://schemas.openxmlformats.org/drawingml/2006/table">
            <a:tbl>
              <a:tblPr>
                <a:tableStyleId>{5C22544A-7EE6-4342-B048-85BDC9FD1C3A}</a:tableStyleId>
              </a:tblPr>
              <a:tblGrid>
                <a:gridCol w="3526412">
                  <a:extLst>
                    <a:ext uri="{9D8B030D-6E8A-4147-A177-3AD203B41FA5}">
                      <a16:colId xmlns:a16="http://schemas.microsoft.com/office/drawing/2014/main" val="3968177726"/>
                    </a:ext>
                  </a:extLst>
                </a:gridCol>
                <a:gridCol w="986596">
                  <a:extLst>
                    <a:ext uri="{9D8B030D-6E8A-4147-A177-3AD203B41FA5}">
                      <a16:colId xmlns:a16="http://schemas.microsoft.com/office/drawing/2014/main" val="1967691232"/>
                    </a:ext>
                  </a:extLst>
                </a:gridCol>
                <a:gridCol w="2579781">
                  <a:extLst>
                    <a:ext uri="{9D8B030D-6E8A-4147-A177-3AD203B41FA5}">
                      <a16:colId xmlns:a16="http://schemas.microsoft.com/office/drawing/2014/main" val="26034238"/>
                    </a:ext>
                  </a:extLst>
                </a:gridCol>
              </a:tblGrid>
              <a:tr h="219795">
                <a:tc>
                  <a:txBody>
                    <a:bodyPr/>
                    <a:lstStyle/>
                    <a:p>
                      <a:pPr algn="ctr" rtl="0" fontAlgn="ctr"/>
                      <a:r>
                        <a:rPr lang="en-US" sz="1400" b="1" u="none" strike="noStrike" dirty="0">
                          <a:effectLst/>
                          <a:latin typeface="+mn-lt"/>
                        </a:rPr>
                        <a:t>Parameter</a:t>
                      </a:r>
                      <a:endParaRPr lang="en-US" sz="1400" b="1"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400" b="1" u="none" strike="noStrike" dirty="0">
                          <a:effectLst/>
                          <a:latin typeface="+mn-lt"/>
                        </a:rPr>
                        <a:t>Unit</a:t>
                      </a:r>
                      <a:endParaRPr lang="en-US" sz="1400" b="1"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400" b="1" u="none" strike="noStrike" dirty="0">
                          <a:effectLst/>
                          <a:latin typeface="+mn-lt"/>
                        </a:rPr>
                        <a:t>Value</a:t>
                      </a:r>
                      <a:endParaRPr lang="en-US" sz="1400" b="1"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48104671"/>
                  </a:ext>
                </a:extLst>
              </a:tr>
              <a:tr h="219795">
                <a:tc>
                  <a:txBody>
                    <a:bodyPr/>
                    <a:lstStyle/>
                    <a:p>
                      <a:pPr algn="l" rtl="0" fontAlgn="ctr"/>
                      <a:r>
                        <a:rPr lang="en-US" sz="1400" u="none" strike="noStrike" dirty="0">
                          <a:effectLst/>
                          <a:latin typeface="+mn-lt"/>
                        </a:rPr>
                        <a:t>SCS</a:t>
                      </a:r>
                      <a:endParaRPr 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400" u="none" strike="noStrike">
                          <a:effectLst/>
                          <a:latin typeface="+mn-lt"/>
                        </a:rPr>
                        <a:t>kHz </a:t>
                      </a:r>
                      <a:endParaRPr lang="en-US" sz="1400" b="0" i="0" u="none" strike="noStrike">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altLang="zh-CN" sz="1400" u="none" strike="noStrike">
                          <a:effectLst/>
                          <a:latin typeface="+mn-lt"/>
                        </a:rPr>
                        <a:t>120</a:t>
                      </a:r>
                      <a:endParaRPr lang="en-US" altLang="zh-CN" sz="1400" b="0" i="0" u="none" strike="noStrike">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23349388"/>
                  </a:ext>
                </a:extLst>
              </a:tr>
              <a:tr h="432011">
                <a:tc>
                  <a:txBody>
                    <a:bodyPr/>
                    <a:lstStyle/>
                    <a:p>
                      <a:pPr algn="l" rtl="0" fontAlgn="ctr"/>
                      <a:r>
                        <a:rPr lang="en-US" sz="1400" u="none" strike="noStrike" dirty="0">
                          <a:effectLst/>
                          <a:latin typeface="+mn-lt"/>
                        </a:rPr>
                        <a:t>PT-RS configuration</a:t>
                      </a:r>
                      <a:endParaRPr 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1400" u="none" strike="noStrike" dirty="0">
                          <a:effectLst/>
                          <a:latin typeface="+mn-lt"/>
                        </a:rPr>
                        <a:t>　</a:t>
                      </a:r>
                      <a:endParaRPr lang="zh-CN" alt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1450" indent="-171450" algn="l" rtl="0" fontAlgn="ctr">
                        <a:buFont typeface="Arial" panose="020B0604020202020204" pitchFamily="34" charset="0"/>
                        <a:buChar char="•"/>
                      </a:pPr>
                      <a:r>
                        <a:rPr lang="en-US" sz="1400" u="none" strike="noStrike" dirty="0">
                          <a:effectLst/>
                          <a:latin typeface="+mn-lt"/>
                        </a:rPr>
                        <a:t>per 2PRB in frequency domain</a:t>
                      </a:r>
                      <a:endParaRPr lang="en-US" sz="1400" b="0" i="0" u="none" strike="noStrike" dirty="0">
                        <a:solidFill>
                          <a:srgbClr val="000000"/>
                        </a:solidFill>
                        <a:effectLst/>
                        <a:latin typeface="+mn-lt"/>
                        <a:ea typeface="等线" panose="02010600030101010101" pitchFamily="2" charset="-122"/>
                      </a:endParaRPr>
                    </a:p>
                    <a:p>
                      <a:pPr marL="171450" indent="-171450" algn="l" rtl="0" fontAlgn="ctr">
                        <a:buFont typeface="Arial" panose="020B0604020202020204" pitchFamily="34" charset="0"/>
                        <a:buChar char="•"/>
                      </a:pPr>
                      <a:r>
                        <a:rPr lang="en-US" sz="1400" u="none" strike="noStrike" dirty="0">
                          <a:effectLst/>
                          <a:latin typeface="+mn-lt"/>
                        </a:rPr>
                        <a:t>per symbol in time domain</a:t>
                      </a:r>
                      <a:endParaRPr 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33289712"/>
                  </a:ext>
                </a:extLst>
              </a:tr>
              <a:tr h="348641">
                <a:tc>
                  <a:txBody>
                    <a:bodyPr/>
                    <a:lstStyle/>
                    <a:p>
                      <a:pPr algn="l" rtl="0" fontAlgn="ctr"/>
                      <a:r>
                        <a:rPr lang="en-US" sz="1400" u="none" strike="noStrike" dirty="0">
                          <a:effectLst/>
                          <a:latin typeface="+mn-lt"/>
                        </a:rPr>
                        <a:t>Overhead for TBS determination</a:t>
                      </a:r>
                      <a:endParaRPr 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1400" u="none" strike="noStrike" dirty="0">
                          <a:effectLst/>
                          <a:latin typeface="+mn-lt"/>
                        </a:rPr>
                        <a:t>　</a:t>
                      </a:r>
                      <a:endParaRPr lang="zh-CN" alt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altLang="zh-CN" sz="1400" u="none" strike="noStrike">
                          <a:effectLst/>
                          <a:latin typeface="+mn-lt"/>
                        </a:rPr>
                        <a:t>6</a:t>
                      </a:r>
                      <a:endParaRPr lang="en-US" altLang="zh-CN" sz="1400" b="0" i="0" u="none" strike="noStrike">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20400837"/>
                  </a:ext>
                </a:extLst>
              </a:tr>
              <a:tr h="348641">
                <a:tc>
                  <a:txBody>
                    <a:bodyPr/>
                    <a:lstStyle/>
                    <a:p>
                      <a:pPr algn="l" rtl="0" fontAlgn="ctr"/>
                      <a:r>
                        <a:rPr lang="en-US" sz="1400" u="none" strike="noStrike" dirty="0">
                          <a:effectLst/>
                          <a:latin typeface="+mn-lt"/>
                        </a:rPr>
                        <a:t>PDSCH mapping type</a:t>
                      </a:r>
                      <a:endParaRPr 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1400" u="none" strike="noStrike" dirty="0">
                          <a:effectLst/>
                          <a:latin typeface="+mn-lt"/>
                        </a:rPr>
                        <a:t>　</a:t>
                      </a:r>
                      <a:endParaRPr lang="zh-CN" alt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400" u="none" strike="noStrike" dirty="0">
                          <a:effectLst/>
                          <a:latin typeface="+mn-lt"/>
                        </a:rPr>
                        <a:t>Type A</a:t>
                      </a:r>
                      <a:endParaRPr 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62939382"/>
                  </a:ext>
                </a:extLst>
              </a:tr>
              <a:tr h="348641">
                <a:tc>
                  <a:txBody>
                    <a:bodyPr/>
                    <a:lstStyle/>
                    <a:p>
                      <a:pPr algn="l" rtl="0" fontAlgn="ctr"/>
                      <a:r>
                        <a:rPr lang="en-US" sz="1400" u="none" strike="noStrike" dirty="0">
                          <a:effectLst/>
                          <a:latin typeface="+mn-lt"/>
                        </a:rPr>
                        <a:t>TDD Configuration:</a:t>
                      </a:r>
                      <a:endParaRPr 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1400" u="none" strike="noStrike" dirty="0">
                          <a:effectLst/>
                          <a:latin typeface="+mn-lt"/>
                        </a:rPr>
                        <a:t>　</a:t>
                      </a:r>
                      <a:endParaRPr lang="zh-CN" alt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400" u="none" strike="noStrike" dirty="0">
                          <a:effectLst/>
                          <a:latin typeface="+mn-lt"/>
                        </a:rPr>
                        <a:t>DDDSU, S=10D:2G:2U</a:t>
                      </a:r>
                      <a:endParaRPr 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9980394"/>
                  </a:ext>
                </a:extLst>
              </a:tr>
              <a:tr h="348641">
                <a:tc>
                  <a:txBody>
                    <a:bodyPr/>
                    <a:lstStyle/>
                    <a:p>
                      <a:pPr algn="l" rtl="0" fontAlgn="ctr"/>
                      <a:r>
                        <a:rPr lang="en-US" sz="1400" u="none" strike="noStrike" dirty="0">
                          <a:effectLst/>
                          <a:latin typeface="+mn-lt"/>
                        </a:rPr>
                        <a:t>PDCCH duration</a:t>
                      </a:r>
                      <a:endParaRPr 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CN" altLang="en-US" sz="1400" u="none" strike="noStrike" dirty="0">
                          <a:effectLst/>
                          <a:latin typeface="+mn-lt"/>
                        </a:rPr>
                        <a:t>　</a:t>
                      </a:r>
                      <a:endParaRPr lang="zh-CN" alt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400" u="none" strike="noStrike" dirty="0">
                          <a:effectLst/>
                          <a:latin typeface="+mn-lt"/>
                        </a:rPr>
                        <a:t>Symbol #0 in each slot</a:t>
                      </a:r>
                      <a:endParaRPr 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44346"/>
                  </a:ext>
                </a:extLst>
              </a:tr>
              <a:tr h="597236">
                <a:tc>
                  <a:txBody>
                    <a:bodyPr/>
                    <a:lstStyle/>
                    <a:p>
                      <a:pPr algn="l" rtl="0" fontAlgn="ctr"/>
                      <a:r>
                        <a:rPr lang="en-US" sz="1400" u="none" strike="noStrike" dirty="0">
                          <a:effectLst/>
                          <a:latin typeface="+mn-lt"/>
                        </a:rPr>
                        <a:t>PDSCH configuration</a:t>
                      </a:r>
                      <a:endParaRPr 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1400" u="none" strike="noStrike" dirty="0">
                          <a:effectLst/>
                          <a:latin typeface="+mn-lt"/>
                        </a:rPr>
                        <a:t>　</a:t>
                      </a:r>
                      <a:endParaRPr lang="zh-CN" alt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1450" indent="-171450" algn="l" rtl="0" fontAlgn="ctr">
                        <a:buFont typeface="Arial" panose="020B0604020202020204" pitchFamily="34" charset="0"/>
                        <a:buChar char="•"/>
                      </a:pPr>
                      <a:r>
                        <a:rPr lang="en-US" sz="1400" u="none" strike="noStrike" dirty="0">
                          <a:effectLst/>
                          <a:latin typeface="+mn-lt"/>
                        </a:rPr>
                        <a:t>Full DL slots: Start symbol 1, Duration 13</a:t>
                      </a:r>
                      <a:endParaRPr lang="en-US" sz="1400" b="0" i="0" u="none" strike="noStrike" dirty="0">
                        <a:solidFill>
                          <a:srgbClr val="000000"/>
                        </a:solidFill>
                        <a:effectLst/>
                        <a:latin typeface="+mn-lt"/>
                        <a:ea typeface="等线" panose="02010600030101010101" pitchFamily="2" charset="-122"/>
                      </a:endParaRPr>
                    </a:p>
                    <a:p>
                      <a:pPr marL="171450" indent="-171450" algn="l" rtl="0" fontAlgn="ctr">
                        <a:buFont typeface="Arial" panose="020B0604020202020204" pitchFamily="34" charset="0"/>
                        <a:buChar char="•"/>
                      </a:pPr>
                      <a:r>
                        <a:rPr lang="en-US" sz="1400" u="none" strike="noStrike" dirty="0">
                          <a:effectLst/>
                          <a:latin typeface="+mn-lt"/>
                        </a:rPr>
                        <a:t>Special slots: Start symbol 1, Duration 9</a:t>
                      </a:r>
                      <a:endParaRPr 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6139701"/>
                  </a:ext>
                </a:extLst>
              </a:tr>
              <a:tr h="348641">
                <a:tc>
                  <a:txBody>
                    <a:bodyPr/>
                    <a:lstStyle/>
                    <a:p>
                      <a:pPr algn="l" rtl="0" fontAlgn="ctr"/>
                      <a:r>
                        <a:rPr lang="en-US" sz="1400" u="none" strike="noStrike">
                          <a:effectLst/>
                          <a:latin typeface="+mn-lt"/>
                        </a:rPr>
                        <a:t>SSB configuration</a:t>
                      </a:r>
                      <a:endParaRPr lang="en-US" sz="1400" b="0" i="0" u="none" strike="noStrike">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1400" u="none" strike="noStrike" dirty="0">
                          <a:effectLst/>
                          <a:latin typeface="+mn-lt"/>
                        </a:rPr>
                        <a:t>　</a:t>
                      </a:r>
                      <a:endParaRPr lang="zh-CN" alt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400" u="none" strike="noStrike" dirty="0">
                          <a:effectLst/>
                          <a:latin typeface="+mn-lt"/>
                        </a:rPr>
                        <a:t>Periodicity 20 </a:t>
                      </a:r>
                      <a:r>
                        <a:rPr lang="en-US" sz="1400" u="none" strike="noStrike" dirty="0" err="1">
                          <a:effectLst/>
                          <a:latin typeface="+mn-lt"/>
                        </a:rPr>
                        <a:t>ms</a:t>
                      </a:r>
                      <a:r>
                        <a:rPr lang="en-US" sz="1400" u="none" strike="noStrike" dirty="0">
                          <a:effectLst/>
                          <a:latin typeface="+mn-lt"/>
                        </a:rPr>
                        <a:t>, Allocated in first slot within 20ms</a:t>
                      </a:r>
                      <a:endParaRPr 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03681670"/>
                  </a:ext>
                </a:extLst>
              </a:tr>
              <a:tr h="348641">
                <a:tc>
                  <a:txBody>
                    <a:bodyPr/>
                    <a:lstStyle/>
                    <a:p>
                      <a:pPr algn="l" rtl="0" fontAlgn="ctr"/>
                      <a:r>
                        <a:rPr lang="en-US" sz="1400" u="none" strike="noStrike">
                          <a:effectLst/>
                          <a:latin typeface="+mn-lt"/>
                        </a:rPr>
                        <a:t>TRS configuration</a:t>
                      </a:r>
                      <a:endParaRPr lang="en-US" sz="1400" b="0" i="0" u="none" strike="noStrike">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1400" u="none" strike="noStrike">
                          <a:effectLst/>
                          <a:latin typeface="+mn-lt"/>
                        </a:rPr>
                        <a:t>　</a:t>
                      </a:r>
                      <a:endParaRPr lang="zh-CN" altLang="en-US" sz="1400" b="0" i="0" u="none" strike="noStrike">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400" u="none" strike="noStrike" dirty="0">
                          <a:effectLst/>
                          <a:latin typeface="+mn-lt"/>
                        </a:rPr>
                        <a:t>20 </a:t>
                      </a:r>
                      <a:r>
                        <a:rPr lang="en-US" sz="1400" u="none" strike="noStrike" dirty="0" err="1">
                          <a:effectLst/>
                          <a:latin typeface="+mn-lt"/>
                        </a:rPr>
                        <a:t>ms</a:t>
                      </a:r>
                      <a:r>
                        <a:rPr lang="en-US" sz="1400" u="none" strike="noStrike" dirty="0">
                          <a:effectLst/>
                          <a:latin typeface="+mn-lt"/>
                        </a:rPr>
                        <a:t> periodicity, 2 slots, Offset 10 </a:t>
                      </a:r>
                      <a:r>
                        <a:rPr lang="en-US" sz="1400" u="none" strike="noStrike" dirty="0" err="1">
                          <a:effectLst/>
                          <a:latin typeface="+mn-lt"/>
                        </a:rPr>
                        <a:t>ms</a:t>
                      </a:r>
                      <a:endParaRPr 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65322474"/>
                  </a:ext>
                </a:extLst>
              </a:tr>
              <a:tr h="348641">
                <a:tc>
                  <a:txBody>
                    <a:bodyPr/>
                    <a:lstStyle/>
                    <a:p>
                      <a:pPr algn="l" rtl="0" fontAlgn="ctr"/>
                      <a:r>
                        <a:rPr lang="en-US" sz="1400" u="none" strike="noStrike">
                          <a:effectLst/>
                          <a:latin typeface="+mn-lt"/>
                        </a:rPr>
                        <a:t>HARQ RV sequence</a:t>
                      </a:r>
                      <a:endParaRPr lang="en-US" sz="1400" b="0" i="0" u="none" strike="noStrike">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1400" u="none" strike="noStrike">
                          <a:effectLst/>
                          <a:latin typeface="+mn-lt"/>
                        </a:rPr>
                        <a:t>　</a:t>
                      </a:r>
                      <a:endParaRPr lang="zh-CN" altLang="en-US" sz="1400" b="0" i="0" u="none" strike="noStrike">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altLang="zh-CN" sz="1400" u="none" strike="noStrike" dirty="0">
                          <a:effectLst/>
                          <a:latin typeface="+mn-lt"/>
                        </a:rPr>
                        <a:t>{0, 2, 3, 1}</a:t>
                      </a:r>
                      <a:endParaRPr lang="en-US" altLang="zh-CN"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31378249"/>
                  </a:ext>
                </a:extLst>
              </a:tr>
              <a:tr h="348641">
                <a:tc>
                  <a:txBody>
                    <a:bodyPr/>
                    <a:lstStyle/>
                    <a:p>
                      <a:pPr algn="l" rtl="0" fontAlgn="ctr"/>
                      <a:r>
                        <a:rPr lang="en-US" sz="1400" u="none" strike="noStrike">
                          <a:effectLst/>
                          <a:latin typeface="+mn-lt"/>
                        </a:rPr>
                        <a:t>Receiver assumption</a:t>
                      </a:r>
                      <a:endParaRPr lang="en-US" sz="1400" b="0" i="0" u="none" strike="noStrike">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1400" u="none" strike="noStrike">
                          <a:effectLst/>
                          <a:latin typeface="+mn-lt"/>
                        </a:rPr>
                        <a:t>　</a:t>
                      </a:r>
                      <a:endParaRPr lang="zh-CN" altLang="en-US" sz="1400" b="0" i="0" u="none" strike="noStrike">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400" u="none" strike="noStrike" dirty="0">
                          <a:effectLst/>
                          <a:latin typeface="+mn-lt"/>
                        </a:rPr>
                        <a:t>MMSE-IRC</a:t>
                      </a:r>
                      <a:endParaRPr 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79958657"/>
                  </a:ext>
                </a:extLst>
              </a:tr>
              <a:tr h="348641">
                <a:tc>
                  <a:txBody>
                    <a:bodyPr/>
                    <a:lstStyle/>
                    <a:p>
                      <a:pPr algn="l" rtl="0" fontAlgn="ctr"/>
                      <a:r>
                        <a:rPr lang="en-US" sz="1400" u="none" strike="noStrike">
                          <a:effectLst/>
                          <a:latin typeface="+mn-lt"/>
                        </a:rPr>
                        <a:t>Test metric</a:t>
                      </a:r>
                      <a:endParaRPr lang="en-US" sz="1400" b="0" i="0" u="none" strike="noStrike">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1400" u="none" strike="noStrike">
                          <a:effectLst/>
                          <a:latin typeface="+mn-lt"/>
                        </a:rPr>
                        <a:t>　</a:t>
                      </a:r>
                      <a:endParaRPr lang="zh-CN" altLang="en-US" sz="1400" b="0" i="0" u="none" strike="noStrike">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400" u="none" strike="noStrike" dirty="0">
                          <a:effectLst/>
                          <a:latin typeface="+mn-lt"/>
                        </a:rPr>
                        <a:t>70% of max TP</a:t>
                      </a:r>
                      <a:endParaRPr lang="en-US" sz="1400" b="0" i="0" u="none" strike="noStrike" dirty="0">
                        <a:solidFill>
                          <a:srgbClr val="000000"/>
                        </a:solidFill>
                        <a:effectLst/>
                        <a:latin typeface="+mn-lt"/>
                        <a:ea typeface="等线" panose="02010600030101010101" pitchFamily="2" charset="-122"/>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55358596"/>
                  </a:ext>
                </a:extLst>
              </a:tr>
            </a:tbl>
          </a:graphicData>
        </a:graphic>
      </p:graphicFrame>
    </p:spTree>
    <p:extLst>
      <p:ext uri="{BB962C8B-B14F-4D97-AF65-F5344CB8AC3E}">
        <p14:creationId xmlns:p14="http://schemas.microsoft.com/office/powerpoint/2010/main" val="1810164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A6F2A-59FF-48C3-AB74-C5AEC70CF6D7}"/>
              </a:ext>
            </a:extLst>
          </p:cNvPr>
          <p:cNvSpPr>
            <a:spLocks noGrp="1"/>
          </p:cNvSpPr>
          <p:nvPr>
            <p:ph type="title"/>
          </p:nvPr>
        </p:nvSpPr>
        <p:spPr>
          <a:xfrm>
            <a:off x="457200" y="260648"/>
            <a:ext cx="8229600" cy="1143000"/>
          </a:xfrm>
        </p:spPr>
        <p:txBody>
          <a:bodyPr>
            <a:normAutofit/>
          </a:bodyPr>
          <a:lstStyle/>
          <a:p>
            <a:r>
              <a:rPr lang="en-GB" altLang="zh-CN" sz="3200" dirty="0"/>
              <a:t>SDR Requirements</a:t>
            </a:r>
            <a:endParaRPr lang="sv-SE" sz="3200" dirty="0"/>
          </a:p>
        </p:txBody>
      </p:sp>
      <p:sp>
        <p:nvSpPr>
          <p:cNvPr id="3" name="Content Placeholder 2">
            <a:extLst>
              <a:ext uri="{FF2B5EF4-FFF2-40B4-BE49-F238E27FC236}">
                <a16:creationId xmlns:a16="http://schemas.microsoft.com/office/drawing/2014/main" id="{0E765370-9A11-44A5-B155-31A04E4AFA94}"/>
              </a:ext>
            </a:extLst>
          </p:cNvPr>
          <p:cNvSpPr>
            <a:spLocks noGrp="1"/>
          </p:cNvSpPr>
          <p:nvPr>
            <p:ph idx="1"/>
          </p:nvPr>
        </p:nvSpPr>
        <p:spPr>
          <a:xfrm>
            <a:off x="457200" y="1380431"/>
            <a:ext cx="8229600" cy="4525963"/>
          </a:xfrm>
        </p:spPr>
        <p:txBody>
          <a:bodyPr>
            <a:normAutofit/>
          </a:bodyPr>
          <a:lstStyle/>
          <a:p>
            <a:r>
              <a:rPr lang="en-GB" altLang="zh-CN" sz="2000" dirty="0"/>
              <a:t>In the next meeting, decide whether to define SDR requirements for FR2 256QAM, based on more simulation results and analysis for testable SNR</a:t>
            </a:r>
          </a:p>
          <a:p>
            <a:pPr marL="342900" lvl="1" indent="-342900">
              <a:buFont typeface="Arial" pitchFamily="34" charset="0"/>
              <a:buChar char="•"/>
            </a:pPr>
            <a:r>
              <a:rPr lang="en-GB" altLang="zh-CN" sz="2000" dirty="0"/>
              <a:t>If it is agreed to define SDR requirements, consider the following test parameters:</a:t>
            </a:r>
          </a:p>
          <a:p>
            <a:pPr lvl="1"/>
            <a:r>
              <a:rPr lang="en-GB" altLang="zh-CN" sz="2000" dirty="0"/>
              <a:t>MCS and rank</a:t>
            </a:r>
          </a:p>
          <a:p>
            <a:pPr lvl="2" eaLnBrk="0" fontAlgn="base" hangingPunct="0">
              <a:spcAft>
                <a:spcPct val="0"/>
              </a:spcAft>
            </a:pPr>
            <a:r>
              <a:rPr kumimoji="0" lang="en-US" altLang="zh-CN" sz="2000" kern="0" dirty="0"/>
              <a:t>Option 1: Add MCS indexes 26, 21, 20 and 11 in MCS table 2 for both 1 and 2 MIMO layers. Run simulations for MCS 20 to MCS 26 in MCS table 2 to derive the required SNR achieving 85% of peak throughput under AWGN conditions. (China Telecom)</a:t>
            </a:r>
          </a:p>
          <a:p>
            <a:pPr lvl="2" eaLnBrk="0" fontAlgn="base" hangingPunct="0">
              <a:spcAft>
                <a:spcPct val="0"/>
              </a:spcAft>
            </a:pPr>
            <a:r>
              <a:rPr kumimoji="0" lang="en-US" altLang="zh-CN" sz="2000" kern="0" dirty="0"/>
              <a:t>Other options are not precluded.</a:t>
            </a:r>
          </a:p>
        </p:txBody>
      </p:sp>
    </p:spTree>
    <p:extLst>
      <p:ext uri="{BB962C8B-B14F-4D97-AF65-F5344CB8AC3E}">
        <p14:creationId xmlns:p14="http://schemas.microsoft.com/office/powerpoint/2010/main" val="1576221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A6F2A-59FF-48C3-AB74-C5AEC70CF6D7}"/>
              </a:ext>
            </a:extLst>
          </p:cNvPr>
          <p:cNvSpPr>
            <a:spLocks noGrp="1"/>
          </p:cNvSpPr>
          <p:nvPr>
            <p:ph type="title"/>
          </p:nvPr>
        </p:nvSpPr>
        <p:spPr>
          <a:xfrm>
            <a:off x="457200" y="120849"/>
            <a:ext cx="8229600" cy="1143000"/>
          </a:xfrm>
        </p:spPr>
        <p:txBody>
          <a:bodyPr>
            <a:normAutofit/>
          </a:bodyPr>
          <a:lstStyle/>
          <a:p>
            <a:r>
              <a:rPr lang="en-GB" altLang="zh-CN" sz="3200" dirty="0"/>
              <a:t>CQI reporting Requirements</a:t>
            </a:r>
            <a:endParaRPr lang="sv-SE" sz="3200" dirty="0"/>
          </a:p>
        </p:txBody>
      </p:sp>
      <p:sp>
        <p:nvSpPr>
          <p:cNvPr id="3" name="Content Placeholder 2">
            <a:extLst>
              <a:ext uri="{FF2B5EF4-FFF2-40B4-BE49-F238E27FC236}">
                <a16:creationId xmlns:a16="http://schemas.microsoft.com/office/drawing/2014/main" id="{0E765370-9A11-44A5-B155-31A04E4AFA94}"/>
              </a:ext>
            </a:extLst>
          </p:cNvPr>
          <p:cNvSpPr>
            <a:spLocks noGrp="1"/>
          </p:cNvSpPr>
          <p:nvPr>
            <p:ph idx="1"/>
          </p:nvPr>
        </p:nvSpPr>
        <p:spPr>
          <a:xfrm>
            <a:off x="287524" y="1052736"/>
            <a:ext cx="8568952" cy="4525963"/>
          </a:xfrm>
        </p:spPr>
        <p:txBody>
          <a:bodyPr>
            <a:noAutofit/>
          </a:bodyPr>
          <a:lstStyle/>
          <a:p>
            <a:r>
              <a:rPr lang="en-GB" altLang="zh-CN" sz="2000" dirty="0"/>
              <a:t>In the next meeting, decide whether to define FR2 CQI reporting requirements for CQI table 2</a:t>
            </a:r>
          </a:p>
          <a:p>
            <a:r>
              <a:rPr lang="en-GB" altLang="zh-CN" sz="2000" dirty="0"/>
              <a:t>If it is agreed to define FR2 CQI reporting, consider the following test parameters:</a:t>
            </a:r>
          </a:p>
          <a:p>
            <a:pPr lvl="1"/>
            <a:r>
              <a:rPr lang="en-GB" altLang="zh-CN" sz="2000" dirty="0"/>
              <a:t>Propagation condition</a:t>
            </a:r>
          </a:p>
          <a:p>
            <a:pPr lvl="2" eaLnBrk="0" fontAlgn="base" hangingPunct="0">
              <a:spcAft>
                <a:spcPct val="0"/>
              </a:spcAft>
            </a:pPr>
            <a:r>
              <a:rPr kumimoji="0" lang="en-US" altLang="zh-CN" sz="2000" kern="0" dirty="0"/>
              <a:t>Option 1: Cover both AWGN and fading conditions </a:t>
            </a:r>
          </a:p>
          <a:p>
            <a:pPr lvl="2" eaLnBrk="0" fontAlgn="base" hangingPunct="0">
              <a:spcAft>
                <a:spcPct val="0"/>
              </a:spcAft>
            </a:pPr>
            <a:r>
              <a:rPr kumimoji="0" lang="en-US" altLang="zh-CN" sz="2000" kern="0" dirty="0"/>
              <a:t>Other options are not precluded</a:t>
            </a:r>
          </a:p>
          <a:p>
            <a:pPr lvl="1"/>
            <a:r>
              <a:rPr lang="en-GB" altLang="zh-CN" sz="2000" dirty="0"/>
              <a:t>SNR testing point</a:t>
            </a:r>
          </a:p>
          <a:p>
            <a:pPr lvl="2" eaLnBrk="0" fontAlgn="base" hangingPunct="0">
              <a:spcAft>
                <a:spcPct val="0"/>
              </a:spcAft>
            </a:pPr>
            <a:r>
              <a:rPr kumimoji="0" lang="en-US" altLang="zh-CN" sz="2000" kern="0" dirty="0"/>
              <a:t>Option 1: Cover higher SNR testing point compared to that in Rel-15 FR2 CQI tests </a:t>
            </a:r>
          </a:p>
          <a:p>
            <a:pPr lvl="2" eaLnBrk="0" fontAlgn="base" hangingPunct="0">
              <a:spcAft>
                <a:spcPct val="0"/>
              </a:spcAft>
            </a:pPr>
            <a:r>
              <a:rPr kumimoji="0" lang="en-US" altLang="zh-CN" sz="2000" kern="0" dirty="0"/>
              <a:t>Other options are not precluded</a:t>
            </a:r>
          </a:p>
          <a:p>
            <a:pPr lvl="1"/>
            <a:r>
              <a:rPr lang="en-GB" altLang="zh-CN" sz="2000" dirty="0"/>
              <a:t>Other parameters</a:t>
            </a:r>
            <a:endParaRPr lang="en-US" altLang="zh-CN" sz="2000" dirty="0"/>
          </a:p>
          <a:p>
            <a:pPr lvl="2" eaLnBrk="0" fontAlgn="base" hangingPunct="0">
              <a:spcAft>
                <a:spcPct val="0"/>
              </a:spcAft>
            </a:pPr>
            <a:r>
              <a:rPr kumimoji="0" lang="en-US" altLang="zh-CN" sz="2000" kern="0" dirty="0"/>
              <a:t>Option 1: Reuse the assumptions in Rel-15 FR2 CQI tests </a:t>
            </a:r>
          </a:p>
          <a:p>
            <a:pPr lvl="2" eaLnBrk="0" fontAlgn="base" hangingPunct="0">
              <a:spcAft>
                <a:spcPct val="0"/>
              </a:spcAft>
            </a:pPr>
            <a:r>
              <a:rPr kumimoji="0" lang="en-US" altLang="zh-CN" sz="2000" kern="0" dirty="0"/>
              <a:t>Other options are not precluded</a:t>
            </a:r>
            <a:endParaRPr kumimoji="0" lang="en-GB" altLang="zh-CN" sz="2000" kern="0" dirty="0"/>
          </a:p>
          <a:p>
            <a:pPr marL="914400" lvl="2" indent="0">
              <a:buNone/>
            </a:pPr>
            <a:endParaRPr lang="en-GB" altLang="zh-CN" dirty="0"/>
          </a:p>
          <a:p>
            <a:pPr lvl="1"/>
            <a:endParaRPr lang="en-US" altLang="zh-CN" sz="3200" dirty="0"/>
          </a:p>
          <a:p>
            <a:endParaRPr lang="en-GB" altLang="zh-CN" dirty="0"/>
          </a:p>
        </p:txBody>
      </p:sp>
    </p:spTree>
    <p:extLst>
      <p:ext uri="{BB962C8B-B14F-4D97-AF65-F5344CB8AC3E}">
        <p14:creationId xmlns:p14="http://schemas.microsoft.com/office/powerpoint/2010/main" val="233909453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14700</TotalTime>
  <Words>832</Words>
  <Application>Microsoft Office PowerPoint</Application>
  <PresentationFormat>全屏显示(4:3)</PresentationFormat>
  <Paragraphs>115</Paragraphs>
  <Slides>9</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9</vt:i4>
      </vt:variant>
    </vt:vector>
  </HeadingPairs>
  <TitlesOfParts>
    <vt:vector size="13" baseType="lpstr">
      <vt:lpstr>Arial</vt:lpstr>
      <vt:lpstr>Calibri</vt:lpstr>
      <vt:lpstr>Wingdings</vt:lpstr>
      <vt:lpstr>Office テーマ</vt:lpstr>
      <vt:lpstr>WF on UE demodulation and CSI reporting requirements for FR2 DL 256QAM</vt:lpstr>
      <vt:lpstr>Background: WF in previous meeting</vt:lpstr>
      <vt:lpstr>PDSCH Demodulation: Main Parameters</vt:lpstr>
      <vt:lpstr>PDSCH Demodulation: Main Parameters cont’d</vt:lpstr>
      <vt:lpstr>PDSCH Demodulation: Main Parameters cont’d</vt:lpstr>
      <vt:lpstr>PDSCH Demodulation: Other Parameters</vt:lpstr>
      <vt:lpstr>Agreed simulation parameters in previous meeting</vt:lpstr>
      <vt:lpstr>SDR Requirements</vt:lpstr>
      <vt:lpstr>CQI reporting Requirements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NR spectra related work</dc:title>
  <dc:creator>wujingzhou@chinatelecom.cn</dc:creator>
  <cp:keywords>CTPClassification=CTP_PUBLIC:VisualMarkings=, CTPClassification=CTP_NT</cp:keywords>
  <cp:lastModifiedBy>China Telecom</cp:lastModifiedBy>
  <cp:revision>641</cp:revision>
  <dcterms:created xsi:type="dcterms:W3CDTF">2017-01-18T16:32:26Z</dcterms:created>
  <dcterms:modified xsi:type="dcterms:W3CDTF">2020-06-01T11:03:10Z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TitusGUID">
    <vt:lpwstr>fad8ecf9-f734-4506-9405-4d120382aea4</vt:lpwstr>
  </property>
  <property fmtid="{D5CDD505-2E9C-101B-9397-08002B2CF9AE}" pid="4" name="CTP_TimeStamp">
    <vt:lpwstr>2019-05-15 02:47:55Z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_2015_ms_pID_725343">
    <vt:lpwstr>(2)xdRTfd3FNNcEU3hMwk5ZubyBDXm6Od2WYjNvGiGT5qRkDohD8YLAs+oBq/I296OjUhqzct+b
l+0WmGxpAdBlFCJz0lwBlqRZ8u38UwTsty5oTd/Qr4VtQ3UJAWJlWxLBzg+lu8ZdrPjR4u7t
I6tpKvfw+114wxx9BWpgNTiLNfJm0Hv9h/LukstOAe7sM3V0XNCgdLotjBUJa48ra89+5YyV
21mRPn0mFLsG3baTmI</vt:lpwstr>
  </property>
  <property fmtid="{D5CDD505-2E9C-101B-9397-08002B2CF9AE}" pid="10" name="_2015_ms_pID_7253431">
    <vt:lpwstr>FBV3IaMv43kvuB336s6mU5AMPbbsZVks63kwome17lE8AY3vDJVoC2
MLOIhOkxtCf8sRXQGFkrY9EEg4pwW6tzIDcAqGFAFg5g1ncOkNlkM/OMfLy8rv0EL2sqXiLA
eiy6dteJPrmvX2mykCQa1V7MfZAqkXaakqyfItg63XpF7nRkOTvqWENtVQATAeCZhsCv+wsQ
Wn3p4HxjYd+aev+P</vt:lpwstr>
  </property>
  <property fmtid="{D5CDD505-2E9C-101B-9397-08002B2CF9AE}" pid="11" name="NSCPROP_SA">
    <vt:lpwstr>D:\work\3GPP\RAN4#92b\Inbox\drafts\NR UE demod\draft R4-1912710 - Way forward on PMI reporting requirements for Tx ports larger than 8 and up to 32.pptx</vt:lpwstr>
  </property>
</Properties>
</file>