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03595-D237-42C8-AFB1-B6DAFF3D7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4E511-DCB5-4BAA-91B2-32BEAD83E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F738F-AAE3-45F2-B4A7-28FCF5770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4AEEA-54F3-4FBC-B2D8-4C7057CEF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1F644-2982-44CB-86C1-354E869B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746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DDB53-3CB1-4965-80E1-BB5D82A8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E6EED-B657-49F4-851C-EDD9039CF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FA643-4064-409D-BCAF-ED2A2162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CF930-3E62-4DEE-B0C9-3123D256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20F6F-E0A5-478C-8538-6E4316C13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18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E2944E-4B95-43AA-B342-E59CDE5CE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608EDB-57B2-4F60-B00D-E98C64A85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BB9E6-0934-4811-BD0E-0F811F1C0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76967-F092-493C-9577-C6ADA26F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ED294-E7A1-45BD-AACA-4D560262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9988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B967-4C1D-48C2-9362-CCE2F1471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19C5D-A252-4C37-AB13-FCB429868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EA23E-9832-4BFA-A158-A2D84597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6BD54-1998-4166-8E2C-FCD059FF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5B8F8-2F43-4FA2-AA89-4FAF5170E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928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6AB7-B4D1-4BD3-8FE9-82C13A4F4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978D8-4623-4CA6-AAF5-8AB10AC5B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84855-E3F8-4486-BAB0-D95E72C43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BCDE7-E142-4EBD-A88D-E7E856F31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E7389-EE14-423F-9849-B432B5D73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675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C9CB5-CF99-4EB9-B55F-A9FBE5E6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B5D4D-934E-405F-A179-7F9C8C22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9DBD1-EA32-45E0-83FB-CE133F971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2ECFF-7F25-47DA-B707-8CC090B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36A00-FD82-4571-92B9-FA1AD28A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097F1-C478-4242-B830-73B0A9FB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8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977CA-60EC-46EE-A78E-DA480610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E353C-A8AD-47E6-8E70-23C1575D1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2851B-A897-4255-8814-879EDFE69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4547D-5DED-4237-B439-A0AF191C1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54BBB-E29B-45ED-BA95-7682AEB60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B88142-F1F9-4051-AC97-0206B902F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962DD5-4943-488B-908C-7932FF64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563CF-AE44-4621-A361-510E3D41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9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6D789-4B75-46D4-B0CF-4E7D8DFAD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8B26A2-C6B1-4CE9-8735-3833AF123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0BB338-0244-466D-9F55-9A3D27DD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6377D-B923-4EF1-AE09-D18F883C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4D148-E857-4844-AF2B-FB473B07E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7B74B-84EF-4AB0-87BF-F36AE293C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73494-C877-4781-A382-F305CB63A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95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9AE28-D79C-4174-B2F2-47AFFF602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65FEB-D681-476E-9C49-9D4F08360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8A8F6-7F98-4D7D-9F79-53995AA8D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B3355-A683-488E-96A6-68523F40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7B128-0B6D-4A15-8B70-48FAC44CF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429C-95C5-4F7A-9B31-3156D53E9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264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1A61-F15F-4B49-91C3-4BB3B5A4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73FFDC-06B2-4619-BA02-3CC210259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34FBA-EFD7-4D05-8FE9-C96247E11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FB178-5C9C-4F92-AF5F-D68A59D18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BD20F-B0E9-4C64-BBD7-9056F97F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746A7-2F3D-409D-AB74-45783AA7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238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7F120C-05D3-4DFA-AD2B-62C1E1182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67339-F088-403B-940B-31238B507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12596-D66D-4E04-958F-D18862A65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0DB1D-5866-45F2-9611-AD832554212E}" type="datetimeFigureOut">
              <a:rPr lang="sv-SE" smtClean="0"/>
              <a:t>2020-06-02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8D90F-29A9-4799-A12A-79C528617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CD601-3A7B-41D9-ACC2-03BD47A63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8BFB0-65E7-470C-BF59-343D1F0286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55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8FB96-E3BB-428A-B926-AD1C58678A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Way Forward on ultra-low BLER requirements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69D033-4596-4E56-A0CF-6C7C19D6BE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R4-2008805</a:t>
            </a:r>
          </a:p>
          <a:p>
            <a:r>
              <a:rPr lang="en-GB" dirty="0"/>
              <a:t>Moderator (Ericsson)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9014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216F5-94F1-48FC-95D6-6B31FC340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Agreed simulation assumptions (UE)</a:t>
            </a:r>
            <a:endParaRPr lang="sv-SE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6DDC147-5FDA-4BC7-8CC1-4E55B38BEF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002773"/>
              </p:ext>
            </p:extLst>
          </p:nvPr>
        </p:nvGraphicFramePr>
        <p:xfrm>
          <a:off x="1492898" y="1408922"/>
          <a:ext cx="9713167" cy="4973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4197">
                  <a:extLst>
                    <a:ext uri="{9D8B030D-6E8A-4147-A177-3AD203B41FA5}">
                      <a16:colId xmlns:a16="http://schemas.microsoft.com/office/drawing/2014/main" val="3913394717"/>
                    </a:ext>
                  </a:extLst>
                </a:gridCol>
                <a:gridCol w="3434485">
                  <a:extLst>
                    <a:ext uri="{9D8B030D-6E8A-4147-A177-3AD203B41FA5}">
                      <a16:colId xmlns:a16="http://schemas.microsoft.com/office/drawing/2014/main" val="1156413444"/>
                    </a:ext>
                  </a:extLst>
                </a:gridCol>
                <a:gridCol w="3434485">
                  <a:extLst>
                    <a:ext uri="{9D8B030D-6E8A-4147-A177-3AD203B41FA5}">
                      <a16:colId xmlns:a16="http://schemas.microsoft.com/office/drawing/2014/main" val="1756195606"/>
                    </a:ext>
                  </a:extLst>
                </a:gridCol>
              </a:tblGrid>
              <a:tr h="23557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Parameter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Value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0247570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Frequency range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280535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Transform precoding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Disabled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9534491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Antenna configuration</a:t>
                      </a:r>
                      <a:endParaRPr lang="sv-SE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1x2, ULA low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2698610"/>
                  </a:ext>
                </a:extLst>
              </a:tr>
              <a:tr h="235574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PUSCH configuration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Mapping type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Type A and Type B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9533744"/>
                  </a:ext>
                </a:extLst>
              </a:tr>
              <a:tr h="2355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Starting symbol (S)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0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6766450"/>
                  </a:ext>
                </a:extLst>
              </a:tr>
              <a:tr h="2355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Length (L)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14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6320476"/>
                  </a:ext>
                </a:extLst>
              </a:tr>
              <a:tr h="2355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PUSCH aggregation factor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4467401"/>
                  </a:ext>
                </a:extLst>
              </a:tr>
              <a:tr h="23557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PUSCH DMRS configuration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DMRS Type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Type 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9610048"/>
                  </a:ext>
                </a:extLst>
              </a:tr>
              <a:tr h="2355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DM-RS duration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Single-symbol DM-RS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3981225"/>
                  </a:ext>
                </a:extLst>
              </a:tr>
              <a:tr h="23557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Number of additional DMRS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3004243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Number of HARQ Transmissions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6518613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PT-RS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Disabled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5498528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Propagation condition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AWGN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6633087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MCS Table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Table 3, MCS 5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5203299"/>
                  </a:ext>
                </a:extLst>
              </a:tr>
              <a:tr h="4711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SCS and BW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15 kHz for 10 MHz </a:t>
                      </a:r>
                      <a:endParaRPr lang="sv-SE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30 kHz for 40 MHz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4322288"/>
                  </a:ext>
                </a:extLst>
              </a:tr>
              <a:tr h="23557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Frequency domain resource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Full Bandwidth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5102717"/>
                  </a:ext>
                </a:extLst>
              </a:tr>
              <a:tr h="4711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TDD pattern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900"/>
                        </a:spcAft>
                      </a:pPr>
                      <a:r>
                        <a:rPr lang="en-US" sz="900">
                          <a:effectLst/>
                        </a:rPr>
                        <a:t>15 kHz SCS: 3D1S1U, S=10:2:2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30 kHz SCS: 7D1S2U, S=6:4:4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21625"/>
                  </a:ext>
                </a:extLst>
              </a:tr>
              <a:tr h="26174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Testing metric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Target BLER:  </a:t>
                      </a:r>
                      <a:r>
                        <a:rPr lang="en-GB" sz="1000" dirty="0">
                          <a:effectLst/>
                        </a:rPr>
                        <a:t>10</a:t>
                      </a:r>
                      <a:r>
                        <a:rPr lang="en-GB" sz="1000" baseline="30000" dirty="0">
                          <a:effectLst/>
                        </a:rPr>
                        <a:t>-5</a:t>
                      </a:r>
                      <a:endParaRPr lang="sv-SE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8394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17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7E6DB-1BD9-4333-8E70-AA5D0CE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Agreements regarding testing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25505-E2A0-4BEA-A9C7-742DCCC59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X is 0.5dB for UE and 1dB for BS</a:t>
            </a:r>
          </a:p>
          <a:p>
            <a:r>
              <a:rPr lang="en-GB" dirty="0"/>
              <a:t>&lt;Further agreements on how X is defined in specifications&gt;</a:t>
            </a:r>
          </a:p>
          <a:p>
            <a:r>
              <a:rPr lang="en-GB" dirty="0"/>
              <a:t>The RAN5 statistical test methodology is assumed</a:t>
            </a:r>
            <a:r>
              <a:rPr lang="sv-SE" dirty="0"/>
              <a:t>, adapted for CL = 99.999%</a:t>
            </a:r>
          </a:p>
        </p:txBody>
      </p:sp>
    </p:spTree>
    <p:extLst>
      <p:ext uri="{BB962C8B-B14F-4D97-AF65-F5344CB8AC3E}">
        <p14:creationId xmlns:p14="http://schemas.microsoft.com/office/powerpoint/2010/main" val="788987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F207F-B39B-4E45-BA2B-6CA3C6161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Agreements in first round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35CDD-ABD7-4555-8504-64B24543F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For the UE, MCS 14 is agreed</a:t>
            </a:r>
          </a:p>
          <a:p>
            <a:r>
              <a:rPr lang="en-GB" dirty="0"/>
              <a:t>For the UE, antenna assumption is changed to 1x2, 1x4</a:t>
            </a:r>
          </a:p>
          <a:p>
            <a:r>
              <a:rPr lang="en-GB" dirty="0"/>
              <a:t>UE applicability agreement: Requirements are applicable for UEs that support both MCS Table 3 (</a:t>
            </a:r>
            <a:r>
              <a:rPr lang="en-GB" i="1" dirty="0"/>
              <a:t>dl-64QAM-MCS-TableAlt</a:t>
            </a:r>
            <a:r>
              <a:rPr lang="en-GB" dirty="0"/>
              <a:t>) and CQI Table 3 (</a:t>
            </a:r>
            <a:r>
              <a:rPr lang="en-GB" i="1" dirty="0" err="1"/>
              <a:t>cqi-TableAlt</a:t>
            </a:r>
            <a:r>
              <a:rPr lang="en-GB" dirty="0"/>
              <a:t>).</a:t>
            </a:r>
          </a:p>
          <a:p>
            <a:r>
              <a:rPr lang="en-GB" dirty="0"/>
              <a:t>BS TDD pattern: 3D1S1U (S=10:2:2) for 15kHz, 7D1S2U (S=6:4:4) for 30kHz </a:t>
            </a:r>
          </a:p>
          <a:p>
            <a:r>
              <a:rPr lang="en-US" dirty="0"/>
              <a:t>X is confirmed as 0.5dB for the UE and 1dB for the BS</a:t>
            </a:r>
            <a:endParaRPr lang="sv-SE" dirty="0"/>
          </a:p>
          <a:p>
            <a:r>
              <a:rPr lang="en-US" dirty="0"/>
              <a:t>For the BS, the test applicability rule means that either </a:t>
            </a:r>
            <a:r>
              <a:rPr lang="en-US" dirty="0" err="1"/>
              <a:t>typeA</a:t>
            </a:r>
            <a:r>
              <a:rPr lang="en-US" dirty="0"/>
              <a:t> mapping or </a:t>
            </a:r>
            <a:r>
              <a:rPr lang="en-US" dirty="0" err="1"/>
              <a:t>typeB</a:t>
            </a:r>
            <a:r>
              <a:rPr lang="en-US" dirty="0"/>
              <a:t> mapping is tested (depending on declaration) but not both.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443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35CB-72A8-4CFA-BECF-BD36AD8DB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Agreements in second round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A278E-FB5F-4D40-AB82-5AA41D1F5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1494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42CAE-4784-493C-A725-899B0CD8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AA984-5CD2-4ED1-BAFA-EB61D96EB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u="sng" dirty="0"/>
              <a:t>Issue 1: CQI requirement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No CQI requirement (Intel, Huawei, Apple)</a:t>
            </a:r>
            <a:endParaRPr lang="sv-SE" dirty="0"/>
          </a:p>
          <a:p>
            <a:pPr lvl="1"/>
            <a:r>
              <a:rPr lang="en-GB" dirty="0"/>
              <a:t>Option 2: CQI requirement with median CQI and BLER with higher/lower CQI followed, together with test applicability rule on CQI/FMCS (Qualcomm)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r>
              <a:rPr lang="en-GB" b="1" u="sng" dirty="0"/>
              <a:t>Issue 2: FR2 requirements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FR2 requirements (DoCoMo)</a:t>
            </a:r>
            <a:endParaRPr lang="sv-SE" dirty="0"/>
          </a:p>
          <a:p>
            <a:pPr lvl="1"/>
            <a:r>
              <a:rPr lang="en-GB" dirty="0"/>
              <a:t>Option 2: No FR2 requirements (Apple, Qualcomm, Ericsson, Huawei, Samsung)</a:t>
            </a:r>
            <a:endParaRPr lang="sv-SE" dirty="0"/>
          </a:p>
          <a:p>
            <a:pPr lvl="1"/>
            <a:r>
              <a:rPr lang="en-GB" dirty="0"/>
              <a:t>Option 3: Defer decision to next meeting (Intel, DoCoMo)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pPr lvl="1"/>
            <a:r>
              <a:rPr lang="en-GB" dirty="0"/>
              <a:t>For the current discussion, it is recommended to discuss the general need for FR2 requirements rather than splitting into UE and BS discussions (due to the risk of splitting &amp; repetition of comments)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378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FE9FA-182B-4AD6-AC33-DD5BC153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74FDD-28C9-4D90-BC0A-CEB43216D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u="sng" dirty="0"/>
              <a:t>Issue 1: How to capture X in UE specifications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Capture implicitly in the core requirement (Huawei)</a:t>
            </a:r>
            <a:endParaRPr lang="sv-SE" dirty="0"/>
          </a:p>
          <a:p>
            <a:pPr lvl="1"/>
            <a:r>
              <a:rPr lang="en-GB" dirty="0"/>
              <a:t>Option 2: Capture in RAN5 specifications (Ericsson, Intel, Apple)</a:t>
            </a:r>
            <a:endParaRPr lang="sv-SE" dirty="0"/>
          </a:p>
          <a:p>
            <a:r>
              <a:rPr lang="en-GB" dirty="0"/>
              <a:t>Recommended WF: </a:t>
            </a:r>
            <a:endParaRPr lang="sv-SE" dirty="0"/>
          </a:p>
          <a:p>
            <a:pPr lvl="0" hangingPunct="0"/>
            <a:r>
              <a:rPr lang="en-GB" dirty="0"/>
              <a:t>X is captured in the RAN5 specification. “Extra Margin” EM needed to ensure that the RAN4 requirement is suitable to achieve 10^-5 is discussed and captured implicitly in the core specification as usual in RAN4.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89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EFB1-F6F7-41C0-8E39-0495B7689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D1FB8-0493-4443-8BA7-239EF6371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2: How to capture X in BS specifications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Capture implicitly in the core requirement (Huawei)</a:t>
            </a:r>
            <a:endParaRPr lang="sv-SE" dirty="0"/>
          </a:p>
          <a:p>
            <a:pPr lvl="1"/>
            <a:r>
              <a:rPr lang="en-GB" dirty="0"/>
              <a:t>Option 2: Capture as addition to test requirement in conformance specifications, but separate to TT as follows (Nokia, Samsung, Ericsson, Intel, DoCoMo):</a:t>
            </a:r>
            <a:r>
              <a:rPr lang="sv-SE" dirty="0"/>
              <a:t> &lt;Table to be inserted&gt;</a:t>
            </a:r>
          </a:p>
          <a:p>
            <a:r>
              <a:rPr lang="en-GB" dirty="0"/>
              <a:t>Recommended WF: </a:t>
            </a:r>
            <a:endParaRPr lang="sv-SE" dirty="0"/>
          </a:p>
          <a:p>
            <a:pPr lvl="0" hangingPunct="0"/>
            <a:r>
              <a:rPr lang="en-GB" dirty="0"/>
              <a:t>Option 2 is used for specifying X. “Extra Margin” EM needed to ensure that the RAN4 requirement is suitable to achieve 10^-5 is discussed and captured implicitly in the core specification as usual in RAN4.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5406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FC430-CBFE-4AB2-B1A9-ED18CA534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AD827-6F1A-413C-8FA8-CC90054ED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u="sng" dirty="0"/>
              <a:t>Issue 3: Number of UE test cases for FMCS requirement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One test case</a:t>
            </a:r>
            <a:endParaRPr lang="sv-SE" dirty="0"/>
          </a:p>
          <a:p>
            <a:pPr lvl="1"/>
            <a:r>
              <a:rPr lang="en-GB" dirty="0"/>
              <a:t>Option 2: 4 test cases (Ericsson, Apple, Intel)</a:t>
            </a:r>
            <a:endParaRPr lang="sv-SE" dirty="0"/>
          </a:p>
          <a:p>
            <a:pPr lvl="1"/>
            <a:r>
              <a:rPr lang="en-GB" dirty="0"/>
              <a:t>Option 3: Any other proposals ?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pPr lvl="1"/>
            <a:r>
              <a:rPr lang="en-GB" dirty="0"/>
              <a:t>Option 2</a:t>
            </a:r>
            <a:endParaRPr lang="sv-SE" dirty="0"/>
          </a:p>
          <a:p>
            <a:r>
              <a:rPr lang="en-GB" dirty="0"/>
              <a:t> </a:t>
            </a:r>
            <a:endParaRPr lang="sv-SE" dirty="0"/>
          </a:p>
          <a:p>
            <a:r>
              <a:rPr lang="en-GB" b="1" u="sng" dirty="0"/>
              <a:t>Issue 4: Test applicability for UE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Test both FDD and TDD, max supported RX (Intel, Ericsson)</a:t>
            </a:r>
            <a:endParaRPr lang="sv-SE" dirty="0"/>
          </a:p>
          <a:p>
            <a:pPr lvl="1"/>
            <a:r>
              <a:rPr lang="en-GB" dirty="0"/>
              <a:t>Option 2: Test only one of FDD and TDD, max supported RX (Ericsson)</a:t>
            </a:r>
            <a:endParaRPr lang="sv-SE" dirty="0"/>
          </a:p>
          <a:p>
            <a:pPr lvl="1"/>
            <a:r>
              <a:rPr lang="en-GB" dirty="0"/>
              <a:t>Option 3: Any other proposals ?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pPr lvl="1"/>
            <a:r>
              <a:rPr lang="en-GB" dirty="0"/>
              <a:t>Option 1</a:t>
            </a:r>
            <a:endParaRPr lang="sv-SE" dirty="0"/>
          </a:p>
          <a:p>
            <a:r>
              <a:rPr lang="en-GB" dirty="0"/>
              <a:t> 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9106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B9A3B-E838-450D-A1D7-EBC7C688E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issues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8D73-A1B1-4C9F-8C48-0FCDEC597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u="sng" dirty="0"/>
              <a:t>Issue 5: Test applicability rule for FMCS and CQI</a:t>
            </a:r>
            <a:endParaRPr lang="sv-SE" dirty="0"/>
          </a:p>
          <a:p>
            <a:pPr lvl="0"/>
            <a:r>
              <a:rPr lang="en-GB" dirty="0"/>
              <a:t>Only applicable if CQI test is introduced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Introduce applicability rule </a:t>
            </a:r>
            <a:endParaRPr lang="sv-SE" dirty="0"/>
          </a:p>
          <a:p>
            <a:pPr lvl="1"/>
            <a:r>
              <a:rPr lang="en-GB" dirty="0"/>
              <a:t>Option 2: No rule; both tested 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r>
              <a:rPr lang="en-GB" dirty="0"/>
              <a:t> </a:t>
            </a:r>
            <a:endParaRPr lang="sv-SE" dirty="0"/>
          </a:p>
          <a:p>
            <a:r>
              <a:rPr lang="en-GB" b="1" u="sng" dirty="0"/>
              <a:t>Issue 6: BS SCS test applicability</a:t>
            </a:r>
            <a:endParaRPr lang="sv-SE" dirty="0"/>
          </a:p>
          <a:p>
            <a:pPr lvl="0"/>
            <a:r>
              <a:rPr lang="en-GB" dirty="0"/>
              <a:t>Proposals</a:t>
            </a:r>
            <a:endParaRPr lang="sv-SE" dirty="0"/>
          </a:p>
          <a:p>
            <a:pPr lvl="1"/>
            <a:r>
              <a:rPr lang="en-GB" dirty="0"/>
              <a:t>Option 1: All supported SCS tested (Ericsson, Intel)</a:t>
            </a:r>
            <a:endParaRPr lang="sv-SE" dirty="0"/>
          </a:p>
          <a:p>
            <a:pPr lvl="1"/>
            <a:r>
              <a:rPr lang="en-GB" dirty="0"/>
              <a:t>Option 2: Only 15kHz SCS tested if both supported (Ericsson, Nokia)</a:t>
            </a:r>
            <a:endParaRPr lang="sv-SE" dirty="0"/>
          </a:p>
          <a:p>
            <a:pPr lvl="1"/>
            <a:r>
              <a:rPr lang="en-GB" dirty="0"/>
              <a:t>Option 3: Only 30kHz SCS tested if both supported (Ericsson, Nokia, Intel)</a:t>
            </a:r>
            <a:endParaRPr lang="sv-SE" dirty="0"/>
          </a:p>
          <a:p>
            <a:pPr lvl="0"/>
            <a:r>
              <a:rPr lang="en-GB" dirty="0"/>
              <a:t>Recommended WF</a:t>
            </a:r>
            <a:endParaRPr lang="sv-SE" dirty="0"/>
          </a:p>
          <a:p>
            <a:pPr lvl="1" hangingPunct="0"/>
            <a:r>
              <a:rPr lang="en-GB" dirty="0"/>
              <a:t>Option 3 ?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8568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B776-5305-4A59-98A8-B215868D0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Agreed simulation assumptions (BS)</a:t>
            </a:r>
            <a:endParaRPr lang="sv-S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24E63D-4A6F-458D-8590-E47E0A6657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805217"/>
              </p:ext>
            </p:extLst>
          </p:nvPr>
        </p:nvGraphicFramePr>
        <p:xfrm>
          <a:off x="1427583" y="1604865"/>
          <a:ext cx="10226350" cy="4888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537">
                  <a:extLst>
                    <a:ext uri="{9D8B030D-6E8A-4147-A177-3AD203B41FA5}">
                      <a16:colId xmlns:a16="http://schemas.microsoft.com/office/drawing/2014/main" val="916586215"/>
                    </a:ext>
                  </a:extLst>
                </a:gridCol>
                <a:gridCol w="3505537">
                  <a:extLst>
                    <a:ext uri="{9D8B030D-6E8A-4147-A177-3AD203B41FA5}">
                      <a16:colId xmlns:a16="http://schemas.microsoft.com/office/drawing/2014/main" val="3357785734"/>
                    </a:ext>
                  </a:extLst>
                </a:gridCol>
                <a:gridCol w="3215276">
                  <a:extLst>
                    <a:ext uri="{9D8B030D-6E8A-4147-A177-3AD203B41FA5}">
                      <a16:colId xmlns:a16="http://schemas.microsoft.com/office/drawing/2014/main" val="1621553708"/>
                    </a:ext>
                  </a:extLst>
                </a:gridCol>
              </a:tblGrid>
              <a:tr h="22106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Parameter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Value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170580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Frequency range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7285876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Transform precoding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Disabled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5299044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Duplex mode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FDD/TDD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0074294"/>
                  </a:ext>
                </a:extLst>
              </a:tr>
              <a:tr h="44213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Antenna configuration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1x2, ULA low</a:t>
                      </a:r>
                      <a:endParaRPr lang="sv-SE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1x4, ULA low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054"/>
                  </a:ext>
                </a:extLst>
              </a:tr>
              <a:tr h="221066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PDSCH configuration</a:t>
                      </a:r>
                      <a:endParaRPr lang="sv-SE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Mapping type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Type A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6270097"/>
                  </a:ext>
                </a:extLst>
              </a:tr>
              <a:tr h="22106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Starting symbol (S)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2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6904884"/>
                  </a:ext>
                </a:extLst>
              </a:tr>
              <a:tr h="22106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Length (L)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12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2807776"/>
                  </a:ext>
                </a:extLst>
              </a:tr>
              <a:tr h="22106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PUSCH aggregation factor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7691655"/>
                  </a:ext>
                </a:extLst>
              </a:tr>
              <a:tr h="221066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PDSCH DMRS configuration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DMRS Type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Type 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9407805"/>
                  </a:ext>
                </a:extLst>
              </a:tr>
              <a:tr h="22106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DM-RS duration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Single-symbol DM-RS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971888"/>
                  </a:ext>
                </a:extLst>
              </a:tr>
              <a:tr h="22106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Number of additional DMRS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5949026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Number of HARQ Transmissions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1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0757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PT-RS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Disabled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8344270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Propagation condition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AWGN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1798805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MCS Table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Table 3, MCS14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4855510"/>
                  </a:ext>
                </a:extLst>
              </a:tr>
              <a:tr h="44213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SCS and BW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FDD:15KHz, 10MHz</a:t>
                      </a:r>
                      <a:endParaRPr lang="sv-SE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TDD:30KHz, 40MHz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8856020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Frequency domain resource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Full BW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1438847"/>
                  </a:ext>
                </a:extLst>
              </a:tr>
              <a:tr h="22106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TDD pattern 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7D1S2U (S=6:4:4)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9298790"/>
                  </a:ext>
                </a:extLst>
              </a:tr>
              <a:tr h="24562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Testing metric</a:t>
                      </a:r>
                      <a:endParaRPr lang="sv-SE" sz="1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Target BLER:  </a:t>
                      </a:r>
                      <a:r>
                        <a:rPr lang="en-GB" sz="1000" dirty="0">
                          <a:effectLst/>
                        </a:rPr>
                        <a:t>10</a:t>
                      </a:r>
                      <a:r>
                        <a:rPr lang="en-GB" sz="1000" baseline="30000" dirty="0">
                          <a:effectLst/>
                        </a:rPr>
                        <a:t>-5</a:t>
                      </a:r>
                      <a:endParaRPr lang="sv-SE" sz="1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4385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24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790</Words>
  <Application>Microsoft Office PowerPoint</Application>
  <PresentationFormat>Widescreen</PresentationFormat>
  <Paragraphs>161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Way Forward on ultra-low BLER requirements</vt:lpstr>
      <vt:lpstr>Agreements in first round</vt:lpstr>
      <vt:lpstr>Agreements in second round</vt:lpstr>
      <vt:lpstr>Open issues</vt:lpstr>
      <vt:lpstr>Open issues</vt:lpstr>
      <vt:lpstr>Open issues</vt:lpstr>
      <vt:lpstr>Open issues</vt:lpstr>
      <vt:lpstr>Open issues</vt:lpstr>
      <vt:lpstr>Agreed simulation assumptions (BS)</vt:lpstr>
      <vt:lpstr>Agreed simulation assumptions (UE)</vt:lpstr>
      <vt:lpstr>Agreements regarding testing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ultra-low BLER requirements</dc:title>
  <dc:creator>Thomas Chapman</dc:creator>
  <cp:lastModifiedBy>Thomas Chapman</cp:lastModifiedBy>
  <cp:revision>14</cp:revision>
  <dcterms:created xsi:type="dcterms:W3CDTF">2020-06-02T13:44:34Z</dcterms:created>
  <dcterms:modified xsi:type="dcterms:W3CDTF">2020-06-02T15:06:26Z</dcterms:modified>
</cp:coreProperties>
</file>