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comment1.xml" ContentType="application/vnd.openxmlformats-officedocument.presentationml.comments+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bookmarkIdSeed="2">
  <p:sldMasterIdLst>
    <p:sldMasterId id="2147483648" r:id="rId1"/>
  </p:sldMasterIdLst>
  <p:sldIdLst>
    <p:sldId id="256" r:id="rId2"/>
    <p:sldId id="259" r:id="rId3"/>
    <p:sldId id="260" r:id="rId4"/>
    <p:sldId id="262" r:id="rId5"/>
    <p:sldId id="261" r:id="rId6"/>
    <p:sldId id="263" r:id="rId7"/>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sther Sienkiewicz" initials="ES" lastIdx="3" clrIdx="0"/>
  <p:cmAuthor id="2" name="xuefei1" initials="4" lastIdx="1" clrIdx="1"/>
  <p:cmAuthor id="3" name="Golebiowski, Bartlomiej (Nokia - PL/Wroclaw)" initials="GB(-P" lastIdx="2" clrIdx="2">
    <p:extLst>
      <p:ext uri="{19B8F6BF-5375-455C-9EA6-DF929625EA0E}">
        <p15:presenceInfo xmlns:p15="http://schemas.microsoft.com/office/powerpoint/2012/main" userId="S::bartlomiej.golebiowski@nokia.com::602e1dda-347d-4353-958a-82e4ce7e0f97" providerId="AD"/>
      </p:ext>
    </p:extLst>
  </p:cmAuthor>
  <p:cmAuthor id="4" name="Chunhui Zhang" initials="CZ" lastIdx="2" clrIdx="3">
    <p:extLst>
      <p:ext uri="{19B8F6BF-5375-455C-9EA6-DF929625EA0E}">
        <p15:presenceInfo xmlns:p15="http://schemas.microsoft.com/office/powerpoint/2012/main" userId="S::chunhui.zhang@ericsson.com::fdc248b9-f08b-4c7c-a534-e43a1ca2b18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B4F2FC3-CDE8-47A3-8653-833D81E5CE48}" v="24" dt="2020-06-02T18:28:21.289"/>
  </p1510:revLst>
</p1510:revInfo>
</file>

<file path=ppt/tableStyles.xml><?xml version="1.0" encoding="utf-8"?>
<a:tblStyleLst xmlns:a="http://schemas.openxmlformats.org/drawingml/2006/main" def="{9D7B26C5-4107-4FEC-AEDC-1716B250A1EF}">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8" d="100"/>
          <a:sy n="78" d="100"/>
        </p:scale>
        <p:origin x="67" y="16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unhui Zhang" userId="fdc248b9-f08b-4c7c-a534-e43a1ca2b185" providerId="ADAL" clId="{5B4F2FC3-CDE8-47A3-8653-833D81E5CE48}"/>
    <pc:docChg chg="undo custSel modSld">
      <pc:chgData name="Chunhui Zhang" userId="fdc248b9-f08b-4c7c-a534-e43a1ca2b185" providerId="ADAL" clId="{5B4F2FC3-CDE8-47A3-8653-833D81E5CE48}" dt="2020-06-02T18:28:21.289" v="233" actId="207"/>
      <pc:docMkLst>
        <pc:docMk/>
      </pc:docMkLst>
      <pc:sldChg chg="modSp addCm modCm">
        <pc:chgData name="Chunhui Zhang" userId="fdc248b9-f08b-4c7c-a534-e43a1ca2b185" providerId="ADAL" clId="{5B4F2FC3-CDE8-47A3-8653-833D81E5CE48}" dt="2020-06-02T18:27:57.722" v="226"/>
        <pc:sldMkLst>
          <pc:docMk/>
          <pc:sldMk cId="4043475668" sldId="261"/>
        </pc:sldMkLst>
        <pc:spChg chg="mod">
          <ac:chgData name="Chunhui Zhang" userId="fdc248b9-f08b-4c7c-a534-e43a1ca2b185" providerId="ADAL" clId="{5B4F2FC3-CDE8-47A3-8653-833D81E5CE48}" dt="2020-06-02T18:27:41.516" v="224" actId="207"/>
          <ac:spMkLst>
            <pc:docMk/>
            <pc:sldMk cId="4043475668" sldId="261"/>
            <ac:spMk id="3" creationId="{00000000-0000-0000-0000-000000000000}"/>
          </ac:spMkLst>
        </pc:spChg>
      </pc:sldChg>
      <pc:sldChg chg="modSp">
        <pc:chgData name="Chunhui Zhang" userId="fdc248b9-f08b-4c7c-a534-e43a1ca2b185" providerId="ADAL" clId="{5B4F2FC3-CDE8-47A3-8653-833D81E5CE48}" dt="2020-06-02T18:17:22.336" v="67" actId="207"/>
        <pc:sldMkLst>
          <pc:docMk/>
          <pc:sldMk cId="4093223989" sldId="262"/>
        </pc:sldMkLst>
        <pc:spChg chg="mod">
          <ac:chgData name="Chunhui Zhang" userId="fdc248b9-f08b-4c7c-a534-e43a1ca2b185" providerId="ADAL" clId="{5B4F2FC3-CDE8-47A3-8653-833D81E5CE48}" dt="2020-06-02T18:17:22.336" v="67" actId="207"/>
          <ac:spMkLst>
            <pc:docMk/>
            <pc:sldMk cId="4093223989" sldId="262"/>
            <ac:spMk id="3" creationId="{00000000-0000-0000-0000-000000000000}"/>
          </ac:spMkLst>
        </pc:spChg>
      </pc:sldChg>
      <pc:sldChg chg="modSp">
        <pc:chgData name="Chunhui Zhang" userId="fdc248b9-f08b-4c7c-a534-e43a1ca2b185" providerId="ADAL" clId="{5B4F2FC3-CDE8-47A3-8653-833D81E5CE48}" dt="2020-06-02T18:28:21.289" v="233" actId="207"/>
        <pc:sldMkLst>
          <pc:docMk/>
          <pc:sldMk cId="4062516431" sldId="263"/>
        </pc:sldMkLst>
        <pc:spChg chg="mod">
          <ac:chgData name="Chunhui Zhang" userId="fdc248b9-f08b-4c7c-a534-e43a1ca2b185" providerId="ADAL" clId="{5B4F2FC3-CDE8-47A3-8653-833D81E5CE48}" dt="2020-06-02T18:28:21.289" v="233" actId="207"/>
          <ac:spMkLst>
            <pc:docMk/>
            <pc:sldMk cId="4062516431" sldId="263"/>
            <ac:spMk id="3" creationId="{00000000-0000-0000-0000-000000000000}"/>
          </ac:spMkLst>
        </pc:spChg>
      </pc:sldChg>
    </pc:docChg>
  </pc:docChgLst>
</pc:chgInfo>
</file>

<file path=ppt/comments/comment1.xml><?xml version="1.0" encoding="utf-8"?>
<p:cmLst xmlns:a="http://schemas.openxmlformats.org/drawingml/2006/main" xmlns:r="http://schemas.openxmlformats.org/officeDocument/2006/relationships" xmlns:p="http://schemas.openxmlformats.org/presentationml/2006/main">
  <p:cm authorId="4" dt="2020-06-02T20:18:13.231" idx="1">
    <p:pos x="7329" y="1223"/>
    <p:text>not related to LTE spec</p:text>
    <p:extLst>
      <p:ext uri="{C676402C-5697-4E1C-873F-D02D1690AC5C}">
        <p15:threadingInfo xmlns:p15="http://schemas.microsoft.com/office/powerpoint/2012/main" timeZoneBias="-120"/>
      </p:ext>
    </p:extLst>
  </p:cm>
  <p:cm authorId="4" dt="2020-06-02T20:27:46.664" idx="2">
    <p:pos x="7259" y="904"/>
    <p:text>This point is covered in WF page</p:text>
    <p:extLst>
      <p:ext uri="{C676402C-5697-4E1C-873F-D02D1690AC5C}">
        <p15:threadingInfo xmlns:p15="http://schemas.microsoft.com/office/powerpoint/2012/main" timeZoneBias="-12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i-FI"/>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i-FI"/>
          </a:p>
        </p:txBody>
      </p:sp>
      <p:sp>
        <p:nvSpPr>
          <p:cNvPr id="4" name="Date Placeholder 3"/>
          <p:cNvSpPr>
            <a:spLocks noGrp="1"/>
          </p:cNvSpPr>
          <p:nvPr>
            <p:ph type="dt" sz="half" idx="10"/>
          </p:nvPr>
        </p:nvSpPr>
        <p:spPr/>
        <p:txBody>
          <a:bodyPr/>
          <a:lstStyle/>
          <a:p>
            <a:fld id="{9CB7EEB1-1759-49CF-8281-207530E5E269}" type="datetimeFigureOut">
              <a:rPr lang="fi-FI" smtClean="0"/>
              <a:t>2.6.2020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C636759B-05B7-49D7-8EF8-60BDCA3B1FF3}" type="slidenum">
              <a:rPr lang="fi-FI" smtClean="0"/>
              <a:t>‹#›</a:t>
            </a:fld>
            <a:endParaRPr lang="fi-FI"/>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p:cNvSpPr>
            <a:spLocks noGrp="1"/>
          </p:cNvSpPr>
          <p:nvPr>
            <p:ph type="dt" sz="half" idx="10"/>
          </p:nvPr>
        </p:nvSpPr>
        <p:spPr/>
        <p:txBody>
          <a:bodyPr/>
          <a:lstStyle/>
          <a:p>
            <a:fld id="{9CB7EEB1-1759-49CF-8281-207530E5E269}" type="datetimeFigureOut">
              <a:rPr lang="fi-FI" smtClean="0"/>
              <a:t>2.6.2020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C636759B-05B7-49D7-8EF8-60BDCA3B1FF3}" type="slidenum">
              <a:rPr lang="fi-FI" smtClean="0"/>
              <a:t>‹#›</a:t>
            </a:fld>
            <a:endParaRPr lang="fi-F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fi-FI"/>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p:cNvSpPr>
            <a:spLocks noGrp="1"/>
          </p:cNvSpPr>
          <p:nvPr>
            <p:ph type="dt" sz="half" idx="10"/>
          </p:nvPr>
        </p:nvSpPr>
        <p:spPr/>
        <p:txBody>
          <a:bodyPr/>
          <a:lstStyle/>
          <a:p>
            <a:fld id="{9CB7EEB1-1759-49CF-8281-207530E5E269}" type="datetimeFigureOut">
              <a:rPr lang="fi-FI" smtClean="0"/>
              <a:t>2.6.2020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C636759B-05B7-49D7-8EF8-60BDCA3B1FF3}" type="slidenum">
              <a:rPr lang="fi-FI" smtClean="0"/>
              <a:t>‹#›</a:t>
            </a:fld>
            <a:endParaRPr lang="fi-F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p:cNvSpPr>
            <a:spLocks noGrp="1"/>
          </p:cNvSpPr>
          <p:nvPr>
            <p:ph type="dt" sz="half" idx="10"/>
          </p:nvPr>
        </p:nvSpPr>
        <p:spPr/>
        <p:txBody>
          <a:bodyPr/>
          <a:lstStyle/>
          <a:p>
            <a:fld id="{9CB7EEB1-1759-49CF-8281-207530E5E269}" type="datetimeFigureOut">
              <a:rPr lang="fi-FI" smtClean="0"/>
              <a:t>2.6.2020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C636759B-05B7-49D7-8EF8-60BDCA3B1FF3}" type="slidenum">
              <a:rPr lang="fi-FI" smtClean="0"/>
              <a:t>‹#›</a:t>
            </a:fld>
            <a:endParaRPr lang="fi-FI"/>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i-FI"/>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CB7EEB1-1759-49CF-8281-207530E5E269}" type="datetimeFigureOut">
              <a:rPr lang="fi-FI" smtClean="0"/>
              <a:t>2.6.2020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C636759B-05B7-49D7-8EF8-60BDCA3B1FF3}" type="slidenum">
              <a:rPr lang="fi-FI" smtClean="0"/>
              <a:t>‹#›</a:t>
            </a:fld>
            <a:endParaRPr lang="fi-FI"/>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Date Placeholder 4"/>
          <p:cNvSpPr>
            <a:spLocks noGrp="1"/>
          </p:cNvSpPr>
          <p:nvPr>
            <p:ph type="dt" sz="half" idx="10"/>
          </p:nvPr>
        </p:nvSpPr>
        <p:spPr/>
        <p:txBody>
          <a:bodyPr/>
          <a:lstStyle/>
          <a:p>
            <a:fld id="{9CB7EEB1-1759-49CF-8281-207530E5E269}" type="datetimeFigureOut">
              <a:rPr lang="fi-FI" smtClean="0"/>
              <a:t>2.6.2020</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C636759B-05B7-49D7-8EF8-60BDCA3B1FF3}" type="slidenum">
              <a:rPr lang="fi-FI" smtClean="0"/>
              <a:t>‹#›</a:t>
            </a:fld>
            <a:endParaRPr lang="fi-FI"/>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fi-FI"/>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7" name="Date Placeholder 6"/>
          <p:cNvSpPr>
            <a:spLocks noGrp="1"/>
          </p:cNvSpPr>
          <p:nvPr>
            <p:ph type="dt" sz="half" idx="10"/>
          </p:nvPr>
        </p:nvSpPr>
        <p:spPr/>
        <p:txBody>
          <a:bodyPr/>
          <a:lstStyle/>
          <a:p>
            <a:fld id="{9CB7EEB1-1759-49CF-8281-207530E5E269}" type="datetimeFigureOut">
              <a:rPr lang="fi-FI" smtClean="0"/>
              <a:t>2.6.2020</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C636759B-05B7-49D7-8EF8-60BDCA3B1FF3}" type="slidenum">
              <a:rPr lang="fi-FI" smtClean="0"/>
              <a:t>‹#›</a:t>
            </a:fld>
            <a:endParaRPr lang="fi-FI"/>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Date Placeholder 2"/>
          <p:cNvSpPr>
            <a:spLocks noGrp="1"/>
          </p:cNvSpPr>
          <p:nvPr>
            <p:ph type="dt" sz="half" idx="10"/>
          </p:nvPr>
        </p:nvSpPr>
        <p:spPr/>
        <p:txBody>
          <a:bodyPr/>
          <a:lstStyle/>
          <a:p>
            <a:fld id="{9CB7EEB1-1759-49CF-8281-207530E5E269}" type="datetimeFigureOut">
              <a:rPr lang="fi-FI" smtClean="0"/>
              <a:t>2.6.2020</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C636759B-05B7-49D7-8EF8-60BDCA3B1FF3}" type="slidenum">
              <a:rPr lang="fi-FI" smtClean="0"/>
              <a:t>‹#›</a:t>
            </a:fld>
            <a:endParaRPr lang="fi-F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B7EEB1-1759-49CF-8281-207530E5E269}" type="datetimeFigureOut">
              <a:rPr lang="fi-FI" smtClean="0"/>
              <a:t>2.6.2020</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C636759B-05B7-49D7-8EF8-60BDCA3B1FF3}" type="slidenum">
              <a:rPr lang="fi-FI" smtClean="0"/>
              <a:t>‹#›</a:t>
            </a:fld>
            <a:endParaRPr lang="fi-F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i-FI"/>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CB7EEB1-1759-49CF-8281-207530E5E269}" type="datetimeFigureOut">
              <a:rPr lang="fi-FI" smtClean="0"/>
              <a:t>2.6.2020</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C636759B-05B7-49D7-8EF8-60BDCA3B1FF3}" type="slidenum">
              <a:rPr lang="fi-FI" smtClean="0"/>
              <a:t>‹#›</a:t>
            </a:fld>
            <a:endParaRPr lang="fi-FI"/>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i-FI"/>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CB7EEB1-1759-49CF-8281-207530E5E269}" type="datetimeFigureOut">
              <a:rPr lang="fi-FI" smtClean="0"/>
              <a:t>2.6.2020</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C636759B-05B7-49D7-8EF8-60BDCA3B1FF3}" type="slidenum">
              <a:rPr lang="fi-FI" smtClean="0"/>
              <a:t>‹#›</a:t>
            </a:fld>
            <a:endParaRPr lang="fi-FI"/>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i-FI"/>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B7EEB1-1759-49CF-8281-207530E5E269}" type="datetimeFigureOut">
              <a:rPr lang="fi-FI" smtClean="0"/>
              <a:t>2.6.2020</a:t>
            </a:fld>
            <a:endParaRPr lang="fi-FI"/>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36759B-05B7-49D7-8EF8-60BDCA3B1FF3}" type="slidenum">
              <a:rPr lang="fi-FI" smtClean="0"/>
              <a:t>‹#›</a:t>
            </a:fld>
            <a:endParaRPr lang="fi-FI"/>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lstStyle/>
          <a:p>
            <a:r>
              <a:rPr lang="fi-FI" dirty="0"/>
              <a:t>WF on</a:t>
            </a:r>
            <a:r>
              <a:rPr lang="pl-PL" dirty="0"/>
              <a:t> </a:t>
            </a:r>
            <a:r>
              <a:rPr lang="en-GB" dirty="0" err="1"/>
              <a:t>modyfing</a:t>
            </a:r>
            <a:r>
              <a:rPr lang="pl-PL" dirty="0"/>
              <a:t> the ED </a:t>
            </a:r>
            <a:r>
              <a:rPr lang="en-GB" dirty="0"/>
              <a:t>threshold</a:t>
            </a:r>
          </a:p>
        </p:txBody>
      </p:sp>
      <p:sp>
        <p:nvSpPr>
          <p:cNvPr id="3" name="Subtitle 2"/>
          <p:cNvSpPr>
            <a:spLocks noGrp="1"/>
          </p:cNvSpPr>
          <p:nvPr>
            <p:ph type="subTitle" idx="1"/>
          </p:nvPr>
        </p:nvSpPr>
        <p:spPr/>
        <p:txBody>
          <a:bodyPr/>
          <a:lstStyle/>
          <a:p>
            <a:r>
              <a:rPr lang="fi-FI" dirty="0"/>
              <a:t>Nokia, Nokia Shanghai Bell</a:t>
            </a:r>
          </a:p>
        </p:txBody>
      </p:sp>
      <p:sp>
        <p:nvSpPr>
          <p:cNvPr id="4" name="Subtitle 2"/>
          <p:cNvSpPr txBox="1"/>
          <p:nvPr/>
        </p:nvSpPr>
        <p:spPr>
          <a:xfrm>
            <a:off x="9717741" y="152892"/>
            <a:ext cx="3173507" cy="42916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pl-PL" dirty="0">
                <a:highlight>
                  <a:srgbClr val="FFFF00"/>
                </a:highlight>
              </a:rPr>
              <a:t>Draft</a:t>
            </a:r>
            <a:r>
              <a:rPr lang="pl-PL" dirty="0"/>
              <a:t> </a:t>
            </a:r>
            <a:r>
              <a:rPr lang="fi-FI" dirty="0"/>
              <a:t>R4-200</a:t>
            </a:r>
            <a:r>
              <a:rPr lang="pl-PL" dirty="0"/>
              <a:t>9048</a:t>
            </a:r>
            <a:endParaRPr lang="fi-FI" dirty="0"/>
          </a:p>
        </p:txBody>
      </p:sp>
      <p:sp>
        <p:nvSpPr>
          <p:cNvPr id="5" name="Subtitle 2"/>
          <p:cNvSpPr txBox="1"/>
          <p:nvPr/>
        </p:nvSpPr>
        <p:spPr>
          <a:xfrm>
            <a:off x="528917" y="152891"/>
            <a:ext cx="5567083" cy="969471"/>
          </a:xfrm>
          <a:prstGeom prst="rect">
            <a:avLst/>
          </a:prstGeom>
        </p:spPr>
        <p:txBody>
          <a:bodyPr vert="horz" lIns="91440" tIns="45720" rIns="91440" bIns="45720" rtlCol="0">
            <a:normAutofit fontScale="925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GB" b="1" dirty="0"/>
              <a:t>3GPP TSG-RAN WG4 Meeting #9</a:t>
            </a:r>
            <a:r>
              <a:rPr lang="pl-PL" b="1" dirty="0"/>
              <a:t>5</a:t>
            </a:r>
            <a:r>
              <a:rPr lang="en-GB" b="1" dirty="0"/>
              <a:t>-e</a:t>
            </a:r>
          </a:p>
          <a:p>
            <a:pPr algn="l"/>
            <a:r>
              <a:rPr lang="en-GB" b="1" dirty="0"/>
              <a:t>Electronic Meeting, </a:t>
            </a:r>
            <a:r>
              <a:rPr lang="pl-PL" b="1" dirty="0"/>
              <a:t>May </a:t>
            </a:r>
            <a:r>
              <a:rPr lang="en-GB" b="1" dirty="0"/>
              <a:t>2</a:t>
            </a:r>
            <a:r>
              <a:rPr lang="pl-PL" b="1" dirty="0"/>
              <a:t>5</a:t>
            </a:r>
            <a:r>
              <a:rPr lang="en-GB" b="1" baseline="30000" dirty="0" err="1"/>
              <a:t>th</a:t>
            </a:r>
            <a:r>
              <a:rPr lang="en-GB" b="1" dirty="0"/>
              <a:t> – June</a:t>
            </a:r>
            <a:r>
              <a:rPr lang="pl-PL" b="1" dirty="0"/>
              <a:t> 5</a:t>
            </a:r>
            <a:r>
              <a:rPr lang="en-GB" b="1" baseline="30000" dirty="0" err="1"/>
              <a:t>th</a:t>
            </a:r>
            <a:r>
              <a:rPr lang="en-GB" b="1" dirty="0"/>
              <a:t> 2020</a:t>
            </a:r>
            <a:endParaRPr lang="fi-FI" dirty="0"/>
          </a:p>
          <a:p>
            <a:pPr algn="l"/>
            <a:endParaRPr lang="fi-FI" dirty="0">
              <a:highlight>
                <a:srgbClr val="FFFF00"/>
              </a:highligh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7092" y="0"/>
            <a:ext cx="10515600" cy="1325563"/>
          </a:xfrm>
        </p:spPr>
        <p:txBody>
          <a:bodyPr/>
          <a:lstStyle/>
          <a:p>
            <a:r>
              <a:rPr lang="en-GB" dirty="0"/>
              <a:t>Background (1/4)</a:t>
            </a:r>
          </a:p>
        </p:txBody>
      </p:sp>
      <p:sp>
        <p:nvSpPr>
          <p:cNvPr id="3" name="Content Placeholder 2"/>
          <p:cNvSpPr>
            <a:spLocks noGrp="1"/>
          </p:cNvSpPr>
          <p:nvPr>
            <p:ph idx="1"/>
          </p:nvPr>
        </p:nvSpPr>
        <p:spPr>
          <a:xfrm>
            <a:off x="377092" y="1253330"/>
            <a:ext cx="11437816" cy="5124023"/>
          </a:xfrm>
        </p:spPr>
        <p:txBody>
          <a:bodyPr>
            <a:normAutofit/>
          </a:bodyPr>
          <a:lstStyle/>
          <a:p>
            <a:r>
              <a:rPr lang="en-US" sz="1800" dirty="0"/>
              <a:t>During RAN4</a:t>
            </a:r>
            <a:r>
              <a:rPr lang="pl-PL" sz="1800" dirty="0"/>
              <a:t>#95e </a:t>
            </a:r>
            <a:r>
              <a:rPr lang="en-GB" sz="1800" dirty="0"/>
              <a:t>meeting</a:t>
            </a:r>
            <a:r>
              <a:rPr lang="pl-PL" sz="1800" dirty="0"/>
              <a:t> one of </a:t>
            </a:r>
            <a:r>
              <a:rPr lang="en-GB" sz="1800" dirty="0"/>
              <a:t>discussed</a:t>
            </a:r>
            <a:r>
              <a:rPr lang="pl-PL" sz="1800" dirty="0"/>
              <a:t> </a:t>
            </a:r>
            <a:r>
              <a:rPr lang="en-GB" sz="1800" dirty="0"/>
              <a:t>topic</a:t>
            </a:r>
            <a:r>
              <a:rPr lang="pl-PL" sz="1800" dirty="0"/>
              <a:t> </a:t>
            </a:r>
            <a:r>
              <a:rPr lang="en-GB" sz="1800" dirty="0"/>
              <a:t>was energy detection accuracy </a:t>
            </a:r>
            <a:r>
              <a:rPr lang="pl-PL" sz="1800" dirty="0"/>
              <a:t>for LAA/eLAA in </a:t>
            </a:r>
            <a:r>
              <a:rPr lang="en-GB" sz="1800" dirty="0"/>
              <a:t>based</a:t>
            </a:r>
            <a:r>
              <a:rPr lang="pl-PL" sz="1800" dirty="0"/>
              <a:t> on </a:t>
            </a:r>
            <a:r>
              <a:rPr lang="en-GB" sz="1800" dirty="0"/>
              <a:t>submitted</a:t>
            </a:r>
            <a:r>
              <a:rPr lang="pl-PL" sz="1800" dirty="0"/>
              <a:t> Tdoc [1] and </a:t>
            </a:r>
            <a:r>
              <a:rPr lang="en-GB" sz="1800" dirty="0"/>
              <a:t>corresponding</a:t>
            </a:r>
            <a:r>
              <a:rPr lang="pl-PL" sz="1800" dirty="0"/>
              <a:t> CR [2] t</a:t>
            </a:r>
            <a:r>
              <a:rPr lang="en-GB" sz="1800" dirty="0"/>
              <a:t>o TS 37.107 that includes core and performance requirements for share</a:t>
            </a:r>
            <a:r>
              <a:rPr lang="pl-PL" sz="1800" dirty="0"/>
              <a:t>d</a:t>
            </a:r>
            <a:r>
              <a:rPr lang="en-GB" sz="1800" dirty="0"/>
              <a:t> spectrum access channel. </a:t>
            </a:r>
          </a:p>
          <a:p>
            <a:r>
              <a:rPr lang="en-US" sz="1800" dirty="0"/>
              <a:t>Historically all RAN4 requirements for shared spectrum access channel (i.e. LAA and eLAA requirements) were included in BS core specification TS 36.104 and BS conformance test specification TS 36.141. However, from Rel-15 onwards all details for share spectrum access channel were moved to newly introduced specification TS 37.107. </a:t>
            </a:r>
          </a:p>
          <a:p>
            <a:endParaRPr lang="en-GB" sz="2400" dirty="0"/>
          </a:p>
          <a:p>
            <a:endParaRPr lang="en-GB" sz="2400" dirty="0"/>
          </a:p>
          <a:p>
            <a:endParaRPr lang="pl-PL" sz="2400" dirty="0"/>
          </a:p>
          <a:p>
            <a:pPr marL="0" indent="0">
              <a:buNone/>
            </a:pPr>
            <a:r>
              <a:rPr lang="pl-PL" sz="1600" dirty="0"/>
              <a:t>[1] R4-2007475 </a:t>
            </a:r>
            <a:r>
              <a:rPr lang="en-US" sz="1600" dirty="0"/>
              <a:t>Discussion on interfering signal for conformance test for ED accuracy for eLAA</a:t>
            </a:r>
            <a:r>
              <a:rPr lang="pl-PL" sz="1600" dirty="0"/>
              <a:t>, Nokia, Nokia Shanghai Bell</a:t>
            </a:r>
          </a:p>
          <a:p>
            <a:pPr marL="0" indent="0">
              <a:buNone/>
            </a:pPr>
            <a:r>
              <a:rPr lang="pl-PL" sz="1600" dirty="0"/>
              <a:t>[2] R4-2007474, </a:t>
            </a:r>
            <a:r>
              <a:rPr lang="en-GB" sz="1600" dirty="0"/>
              <a:t>CR to TS 37.107 with correction to interfering signal for conformance test for energy detection accuracy to align with TS 37.213</a:t>
            </a:r>
            <a:r>
              <a:rPr lang="pl-PL" sz="1600" dirty="0"/>
              <a:t>, Nokia, Nokia Shanghai Bell</a:t>
            </a:r>
          </a:p>
          <a:p>
            <a:endParaRPr lang="fi-FI" dirty="0"/>
          </a:p>
        </p:txBody>
      </p:sp>
    </p:spTree>
    <p:extLst>
      <p:ext uri="{BB962C8B-B14F-4D97-AF65-F5344CB8AC3E}">
        <p14:creationId xmlns:p14="http://schemas.microsoft.com/office/powerpoint/2010/main" val="36362648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1461" y="0"/>
            <a:ext cx="10515600" cy="1325563"/>
          </a:xfrm>
        </p:spPr>
        <p:txBody>
          <a:bodyPr/>
          <a:lstStyle/>
          <a:p>
            <a:r>
              <a:rPr lang="en-GB" dirty="0"/>
              <a:t>Background (2/4)</a:t>
            </a:r>
          </a:p>
        </p:txBody>
      </p:sp>
      <p:sp>
        <p:nvSpPr>
          <p:cNvPr id="3" name="Content Placeholder 2"/>
          <p:cNvSpPr>
            <a:spLocks noGrp="1"/>
          </p:cNvSpPr>
          <p:nvPr>
            <p:ph idx="1"/>
          </p:nvPr>
        </p:nvSpPr>
        <p:spPr>
          <a:xfrm>
            <a:off x="361461" y="1145686"/>
            <a:ext cx="10515600" cy="4351338"/>
          </a:xfrm>
        </p:spPr>
        <p:txBody>
          <a:bodyPr>
            <a:normAutofit/>
          </a:bodyPr>
          <a:lstStyle/>
          <a:p>
            <a:r>
              <a:rPr lang="en-US" sz="1800" dirty="0"/>
              <a:t>LAA/eLAA test procedure for energy detection threshold is describe in TS 37.213 v16.0.0 in subclause 4.1.5 with following formula for </a:t>
            </a:r>
            <a:r>
              <a:rPr lang="en-US" sz="1800" dirty="0" err="1"/>
              <a:t>X</a:t>
            </a:r>
            <a:r>
              <a:rPr lang="en-US" sz="1800" baseline="-25000" dirty="0" err="1"/>
              <a:t>thresh_max</a:t>
            </a:r>
            <a:r>
              <a:rPr lang="en-US" sz="1800" dirty="0"/>
              <a:t> : </a:t>
            </a:r>
          </a:p>
          <a:p>
            <a:endParaRPr lang="en-GB" sz="2400" dirty="0"/>
          </a:p>
          <a:p>
            <a:endParaRPr lang="pl-PL" sz="2400" dirty="0"/>
          </a:p>
          <a:p>
            <a:endParaRPr lang="fi-FI" dirty="0"/>
          </a:p>
        </p:txBody>
      </p:sp>
      <p:sp>
        <p:nvSpPr>
          <p:cNvPr id="5" name="Rectangle 3">
            <a:extLst>
              <a:ext uri="{FF2B5EF4-FFF2-40B4-BE49-F238E27FC236}">
                <a16:creationId xmlns:a16="http://schemas.microsoft.com/office/drawing/2014/main" id="{EE37AEE4-9C8B-496A-AB3E-9294ABC5DB17}"/>
              </a:ext>
            </a:extLst>
          </p:cNvPr>
          <p:cNvSpPr>
            <a:spLocks noChangeArrowheads="1"/>
          </p:cNvSpPr>
          <p:nvPr/>
        </p:nvSpPr>
        <p:spPr bwMode="auto">
          <a:xfrm>
            <a:off x="0" y="6223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5038725" algn="l"/>
              </a:tabLst>
              <a:defRPr>
                <a:solidFill>
                  <a:schemeClr val="tx1"/>
                </a:solidFill>
                <a:latin typeface="Arial" panose="020B0604020202020204" pitchFamily="34" charset="0"/>
              </a:defRPr>
            </a:lvl1pPr>
            <a:lvl2pPr eaLnBrk="0" fontAlgn="base" hangingPunct="0">
              <a:spcBef>
                <a:spcPct val="0"/>
              </a:spcBef>
              <a:spcAft>
                <a:spcPct val="0"/>
              </a:spcAft>
              <a:tabLst>
                <a:tab pos="5038725" algn="l"/>
              </a:tabLst>
              <a:defRPr>
                <a:solidFill>
                  <a:schemeClr val="tx1"/>
                </a:solidFill>
                <a:latin typeface="Arial" panose="020B0604020202020204" pitchFamily="34" charset="0"/>
              </a:defRPr>
            </a:lvl2pPr>
            <a:lvl3pPr eaLnBrk="0" fontAlgn="base" hangingPunct="0">
              <a:spcBef>
                <a:spcPct val="0"/>
              </a:spcBef>
              <a:spcAft>
                <a:spcPct val="0"/>
              </a:spcAft>
              <a:tabLst>
                <a:tab pos="5038725" algn="l"/>
              </a:tabLst>
              <a:defRPr>
                <a:solidFill>
                  <a:schemeClr val="tx1"/>
                </a:solidFill>
                <a:latin typeface="Arial" panose="020B0604020202020204" pitchFamily="34" charset="0"/>
              </a:defRPr>
            </a:lvl3pPr>
            <a:lvl4pPr eaLnBrk="0" fontAlgn="base" hangingPunct="0">
              <a:spcBef>
                <a:spcPct val="0"/>
              </a:spcBef>
              <a:spcAft>
                <a:spcPct val="0"/>
              </a:spcAft>
              <a:tabLst>
                <a:tab pos="5038725" algn="l"/>
              </a:tabLst>
              <a:defRPr>
                <a:solidFill>
                  <a:schemeClr val="tx1"/>
                </a:solidFill>
                <a:latin typeface="Arial" panose="020B0604020202020204" pitchFamily="34" charset="0"/>
              </a:defRPr>
            </a:lvl4pPr>
            <a:lvl5pPr eaLnBrk="0" fontAlgn="base" hangingPunct="0">
              <a:spcBef>
                <a:spcPct val="0"/>
              </a:spcBef>
              <a:spcAft>
                <a:spcPct val="0"/>
              </a:spcAft>
              <a:tabLst>
                <a:tab pos="5038725" algn="l"/>
              </a:tabLst>
              <a:defRPr>
                <a:solidFill>
                  <a:schemeClr val="tx1"/>
                </a:solidFill>
                <a:latin typeface="Arial" panose="020B0604020202020204" pitchFamily="34" charset="0"/>
              </a:defRPr>
            </a:lvl5pPr>
            <a:lvl6pPr eaLnBrk="0" fontAlgn="base" hangingPunct="0">
              <a:spcBef>
                <a:spcPct val="0"/>
              </a:spcBef>
              <a:spcAft>
                <a:spcPct val="0"/>
              </a:spcAft>
              <a:tabLst>
                <a:tab pos="5038725" algn="l"/>
              </a:tabLst>
              <a:defRPr>
                <a:solidFill>
                  <a:schemeClr val="tx1"/>
                </a:solidFill>
                <a:latin typeface="Arial" panose="020B0604020202020204" pitchFamily="34" charset="0"/>
              </a:defRPr>
            </a:lvl6pPr>
            <a:lvl7pPr eaLnBrk="0" fontAlgn="base" hangingPunct="0">
              <a:spcBef>
                <a:spcPct val="0"/>
              </a:spcBef>
              <a:spcAft>
                <a:spcPct val="0"/>
              </a:spcAft>
              <a:tabLst>
                <a:tab pos="5038725" algn="l"/>
              </a:tabLst>
              <a:defRPr>
                <a:solidFill>
                  <a:schemeClr val="tx1"/>
                </a:solidFill>
                <a:latin typeface="Arial" panose="020B0604020202020204" pitchFamily="34" charset="0"/>
              </a:defRPr>
            </a:lvl7pPr>
            <a:lvl8pPr eaLnBrk="0" fontAlgn="base" hangingPunct="0">
              <a:spcBef>
                <a:spcPct val="0"/>
              </a:spcBef>
              <a:spcAft>
                <a:spcPct val="0"/>
              </a:spcAft>
              <a:tabLst>
                <a:tab pos="5038725" algn="l"/>
              </a:tabLst>
              <a:defRPr>
                <a:solidFill>
                  <a:schemeClr val="tx1"/>
                </a:solidFill>
                <a:latin typeface="Arial" panose="020B0604020202020204" pitchFamily="34" charset="0"/>
              </a:defRPr>
            </a:lvl8pPr>
            <a:lvl9pPr eaLnBrk="0" fontAlgn="base" hangingPunct="0">
              <a:spcBef>
                <a:spcPct val="0"/>
              </a:spcBef>
              <a:spcAft>
                <a:spcPct val="0"/>
              </a:spcAft>
              <a:tabLst>
                <a:tab pos="5038725"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5038725" algn="l"/>
              </a:tabLst>
            </a:pPr>
            <a:r>
              <a:rPr kumimoji="0" lang="en-GB" altLang="ko-KR" sz="1000" b="0" i="0" u="none" strike="noStrike" cap="none" normalizeH="0" baseline="0">
                <a:ln>
                  <a:noFill/>
                </a:ln>
                <a:solidFill>
                  <a:schemeClr val="tx1"/>
                </a:solidFill>
                <a:effectLst/>
                <a:latin typeface="Arial" panose="020B0604020202020204" pitchFamily="34" charset="0"/>
                <a:ea typeface="Batang" panose="02030600000101010101" pitchFamily="18" charset="-127"/>
              </a:rPr>
              <a:t> :</a:t>
            </a:r>
            <a:endParaRPr kumimoji="0" lang="en-GB" altLang="ko-KR" sz="1800" b="0" i="0" u="none" strike="noStrike" cap="none" normalizeH="0" baseline="0">
              <a:ln>
                <a:noFill/>
              </a:ln>
              <a:solidFill>
                <a:schemeClr val="tx1"/>
              </a:solidFill>
              <a:effectLst/>
              <a:latin typeface="Arial" panose="020B0604020202020204" pitchFamily="34" charset="0"/>
            </a:endParaRPr>
          </a:p>
        </p:txBody>
      </p:sp>
      <p:pic>
        <p:nvPicPr>
          <p:cNvPr id="20" name="Picture 19">
            <a:extLst>
              <a:ext uri="{FF2B5EF4-FFF2-40B4-BE49-F238E27FC236}">
                <a16:creationId xmlns:a16="http://schemas.microsoft.com/office/drawing/2014/main" id="{BCE83028-6407-4FB7-AFB5-61261552E208}"/>
              </a:ext>
            </a:extLst>
          </p:cNvPr>
          <p:cNvPicPr>
            <a:picLocks noChangeAspect="1"/>
          </p:cNvPicPr>
          <p:nvPr/>
        </p:nvPicPr>
        <p:blipFill>
          <a:blip r:embed="rId2"/>
          <a:stretch>
            <a:fillRect/>
          </a:stretch>
        </p:blipFill>
        <p:spPr>
          <a:xfrm>
            <a:off x="676987" y="1848948"/>
            <a:ext cx="6117531" cy="3558413"/>
          </a:xfrm>
          <a:prstGeom prst="rect">
            <a:avLst/>
          </a:prstGeom>
          <a:ln>
            <a:solidFill>
              <a:schemeClr val="tx1"/>
            </a:solidFill>
          </a:ln>
        </p:spPr>
      </p:pic>
      <p:pic>
        <p:nvPicPr>
          <p:cNvPr id="3072" name="Picture 3071">
            <a:extLst>
              <a:ext uri="{FF2B5EF4-FFF2-40B4-BE49-F238E27FC236}">
                <a16:creationId xmlns:a16="http://schemas.microsoft.com/office/drawing/2014/main" id="{119D3361-62A5-474C-97FF-B087C8B616A2}"/>
              </a:ext>
            </a:extLst>
          </p:cNvPr>
          <p:cNvPicPr>
            <a:picLocks noChangeAspect="1"/>
          </p:cNvPicPr>
          <p:nvPr/>
        </p:nvPicPr>
        <p:blipFill>
          <a:blip r:embed="rId3"/>
          <a:stretch>
            <a:fillRect/>
          </a:stretch>
        </p:blipFill>
        <p:spPr>
          <a:xfrm>
            <a:off x="6898035" y="2499539"/>
            <a:ext cx="5119286" cy="2257230"/>
          </a:xfrm>
          <a:prstGeom prst="rect">
            <a:avLst/>
          </a:prstGeom>
        </p:spPr>
      </p:pic>
    </p:spTree>
    <p:extLst>
      <p:ext uri="{BB962C8B-B14F-4D97-AF65-F5344CB8AC3E}">
        <p14:creationId xmlns:p14="http://schemas.microsoft.com/office/powerpoint/2010/main" val="5813978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1461" y="0"/>
            <a:ext cx="10515600" cy="1325563"/>
          </a:xfrm>
        </p:spPr>
        <p:txBody>
          <a:bodyPr/>
          <a:lstStyle/>
          <a:p>
            <a:r>
              <a:rPr lang="en-GB" dirty="0"/>
              <a:t>Background (3/4) </a:t>
            </a:r>
          </a:p>
        </p:txBody>
      </p:sp>
      <p:sp>
        <p:nvSpPr>
          <p:cNvPr id="3" name="Content Placeholder 2"/>
          <p:cNvSpPr>
            <a:spLocks noGrp="1"/>
          </p:cNvSpPr>
          <p:nvPr>
            <p:ph idx="1"/>
          </p:nvPr>
        </p:nvSpPr>
        <p:spPr>
          <a:xfrm>
            <a:off x="361461" y="1145686"/>
            <a:ext cx="10515600" cy="4351338"/>
          </a:xfrm>
        </p:spPr>
        <p:txBody>
          <a:bodyPr>
            <a:normAutofit fontScale="92500" lnSpcReduction="10000"/>
          </a:bodyPr>
          <a:lstStyle/>
          <a:p>
            <a:r>
              <a:rPr lang="en-US" sz="1800" dirty="0"/>
              <a:t>However, in performance part of channel access procedure test, that is described in TS 37.107 in subclause 6.1.4.2 point 6) the interfering signal shall be at the fixed level of (-72 dBm + 4 dB)/20MHz: </a:t>
            </a:r>
            <a:endParaRPr lang="en-GB" sz="2400" dirty="0"/>
          </a:p>
          <a:p>
            <a:endParaRPr lang="pl-PL" sz="2400" dirty="0"/>
          </a:p>
          <a:p>
            <a:endParaRPr lang="fi-FI" dirty="0"/>
          </a:p>
          <a:p>
            <a:endParaRPr lang="fi-FI" dirty="0"/>
          </a:p>
          <a:p>
            <a:r>
              <a:rPr lang="en-GB" sz="1800" dirty="0"/>
              <a:t>However</a:t>
            </a:r>
            <a:r>
              <a:rPr lang="fi-FI" sz="1800" dirty="0"/>
              <a:t> </a:t>
            </a:r>
            <a:r>
              <a:rPr lang="en-GB" sz="1800" dirty="0"/>
              <a:t>such</a:t>
            </a:r>
            <a:r>
              <a:rPr lang="fi-FI" sz="1800" dirty="0"/>
              <a:t> </a:t>
            </a:r>
            <a:r>
              <a:rPr lang="en-GB" sz="1800" dirty="0"/>
              <a:t>fixed interfering signal level for all frequency ranges within band 46 will cause conflicts with some regulatory requirements for 5 GHz unlicensed band. For example:</a:t>
            </a:r>
          </a:p>
          <a:p>
            <a:pPr lvl="1"/>
            <a:r>
              <a:rPr lang="en-US" sz="1400" dirty="0"/>
              <a:t>For band 46b (5250 – 5350 MHz), without TPC (transmit power control), </a:t>
            </a:r>
            <a:r>
              <a:rPr lang="en-US" sz="1400" u="sng" dirty="0"/>
              <a:t>EIRP is limited to 20dBm in some regions and countries</a:t>
            </a:r>
            <a:r>
              <a:rPr lang="en-US" sz="1400" dirty="0"/>
              <a:t>, which implies a maximum conducted power level (P</a:t>
            </a:r>
            <a:r>
              <a:rPr lang="en-US" sz="1400" baseline="-25000" dirty="0"/>
              <a:t>TX</a:t>
            </a:r>
            <a:r>
              <a:rPr lang="en-US" sz="1400" dirty="0"/>
              <a:t>) of 14dBm assuming a 6dBi antenna.  The energy detection level for this power level is -63dBm per TS 37.213, however according tests description in TS 37.107 </a:t>
            </a:r>
            <a:r>
              <a:rPr lang="en-US" sz="1400" strike="sngStrike" dirty="0">
                <a:solidFill>
                  <a:srgbClr val="FF0000"/>
                </a:solidFill>
              </a:rPr>
              <a:t>this </a:t>
            </a:r>
            <a:r>
              <a:rPr lang="en-US" sz="1400" dirty="0"/>
              <a:t>threshold </a:t>
            </a:r>
            <a:r>
              <a:rPr lang="en-US" sz="1400" dirty="0">
                <a:solidFill>
                  <a:srgbClr val="FF0000"/>
                </a:solidFill>
              </a:rPr>
              <a:t>of </a:t>
            </a:r>
            <a:r>
              <a:rPr lang="en-US" sz="1400" dirty="0"/>
              <a:t> </a:t>
            </a:r>
            <a:r>
              <a:rPr lang="en-US" sz="1400" strike="sngStrike" dirty="0">
                <a:solidFill>
                  <a:srgbClr val="FF0000"/>
                </a:solidFill>
              </a:rPr>
              <a:t>is </a:t>
            </a:r>
            <a:r>
              <a:rPr lang="en-US" sz="1400" dirty="0"/>
              <a:t>(-72dBm + 4dB) </a:t>
            </a:r>
            <a:r>
              <a:rPr lang="en-US" sz="1400" dirty="0">
                <a:solidFill>
                  <a:srgbClr val="FF0000"/>
                </a:solidFill>
              </a:rPr>
              <a:t>is specified, </a:t>
            </a:r>
            <a:r>
              <a:rPr lang="en-US" sz="1400" strike="sngStrike" dirty="0">
                <a:solidFill>
                  <a:srgbClr val="FF0000"/>
                </a:solidFill>
              </a:rPr>
              <a:t>which will not be detectable when the energy threshold has been set to the permitted -63dBm level.</a:t>
            </a:r>
          </a:p>
          <a:p>
            <a:endParaRPr lang="en-US" sz="1800" dirty="0"/>
          </a:p>
          <a:p>
            <a:r>
              <a:rPr lang="en-GB" sz="1800" dirty="0"/>
              <a:t>Thus, </a:t>
            </a:r>
            <a:r>
              <a:rPr lang="en-GB" sz="1800" strike="sngStrike" dirty="0">
                <a:solidFill>
                  <a:srgbClr val="FF0000"/>
                </a:solidFill>
              </a:rPr>
              <a:t>there is a conflict between</a:t>
            </a:r>
            <a:r>
              <a:rPr lang="en-GB" sz="1800" dirty="0"/>
              <a:t> the energy detection threshold allowed/mandated by TS 37.213 subclause 4.1.5, </a:t>
            </a:r>
            <a:r>
              <a:rPr lang="en-GB" sz="1800" strike="sngStrike" dirty="0">
                <a:solidFill>
                  <a:srgbClr val="FF0000"/>
                </a:solidFill>
              </a:rPr>
              <a:t>and </a:t>
            </a:r>
            <a:r>
              <a:rPr lang="en-GB" sz="1800" dirty="0">
                <a:solidFill>
                  <a:srgbClr val="FF0000"/>
                </a:solidFill>
              </a:rPr>
              <a:t>is not defined in </a:t>
            </a:r>
            <a:r>
              <a:rPr lang="en-GB" sz="1800" dirty="0"/>
              <a:t>the conformance test </a:t>
            </a:r>
            <a:r>
              <a:rPr lang="en-GB" sz="1800" strike="sngStrike" dirty="0">
                <a:solidFill>
                  <a:srgbClr val="FF0000"/>
                </a:solidFill>
              </a:rPr>
              <a:t>defined </a:t>
            </a:r>
            <a:r>
              <a:rPr lang="en-GB" sz="1800" dirty="0"/>
              <a:t>in TS 37.107 subclause 6.1.4.2, as conformance test may</a:t>
            </a:r>
            <a:r>
              <a:rPr lang="pl-PL" sz="1800" dirty="0"/>
              <a:t> </a:t>
            </a:r>
            <a:r>
              <a:rPr lang="en-GB" sz="1800" dirty="0"/>
              <a:t>requires more stringer requirements</a:t>
            </a:r>
            <a:r>
              <a:rPr lang="pl-PL" sz="1800" dirty="0"/>
              <a:t> to be </a:t>
            </a:r>
            <a:r>
              <a:rPr lang="en-GB" sz="1800" dirty="0"/>
              <a:t>tested</a:t>
            </a:r>
            <a:r>
              <a:rPr lang="pl-PL" sz="1800" dirty="0"/>
              <a:t> </a:t>
            </a:r>
            <a:r>
              <a:rPr lang="en-GB" sz="1800" dirty="0"/>
              <a:t>than</a:t>
            </a:r>
            <a:r>
              <a:rPr lang="pl-PL" sz="1800" dirty="0"/>
              <a:t> </a:t>
            </a:r>
            <a:r>
              <a:rPr lang="en-GB" sz="1800" dirty="0"/>
              <a:t>allowed</a:t>
            </a:r>
            <a:r>
              <a:rPr lang="pl-PL" sz="1800" dirty="0"/>
              <a:t> by </a:t>
            </a:r>
            <a:r>
              <a:rPr lang="en-GB" sz="1800" dirty="0"/>
              <a:t>regulations. </a:t>
            </a:r>
          </a:p>
        </p:txBody>
      </p:sp>
      <p:sp>
        <p:nvSpPr>
          <p:cNvPr id="5" name="Rectangle 3">
            <a:extLst>
              <a:ext uri="{FF2B5EF4-FFF2-40B4-BE49-F238E27FC236}">
                <a16:creationId xmlns:a16="http://schemas.microsoft.com/office/drawing/2014/main" id="{EE37AEE4-9C8B-496A-AB3E-9294ABC5DB17}"/>
              </a:ext>
            </a:extLst>
          </p:cNvPr>
          <p:cNvSpPr>
            <a:spLocks noChangeArrowheads="1"/>
          </p:cNvSpPr>
          <p:nvPr/>
        </p:nvSpPr>
        <p:spPr bwMode="auto">
          <a:xfrm>
            <a:off x="0" y="6223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5038725" algn="l"/>
              </a:tabLst>
              <a:defRPr>
                <a:solidFill>
                  <a:schemeClr val="tx1"/>
                </a:solidFill>
                <a:latin typeface="Arial" panose="020B0604020202020204" pitchFamily="34" charset="0"/>
              </a:defRPr>
            </a:lvl1pPr>
            <a:lvl2pPr eaLnBrk="0" fontAlgn="base" hangingPunct="0">
              <a:spcBef>
                <a:spcPct val="0"/>
              </a:spcBef>
              <a:spcAft>
                <a:spcPct val="0"/>
              </a:spcAft>
              <a:tabLst>
                <a:tab pos="5038725" algn="l"/>
              </a:tabLst>
              <a:defRPr>
                <a:solidFill>
                  <a:schemeClr val="tx1"/>
                </a:solidFill>
                <a:latin typeface="Arial" panose="020B0604020202020204" pitchFamily="34" charset="0"/>
              </a:defRPr>
            </a:lvl2pPr>
            <a:lvl3pPr eaLnBrk="0" fontAlgn="base" hangingPunct="0">
              <a:spcBef>
                <a:spcPct val="0"/>
              </a:spcBef>
              <a:spcAft>
                <a:spcPct val="0"/>
              </a:spcAft>
              <a:tabLst>
                <a:tab pos="5038725" algn="l"/>
              </a:tabLst>
              <a:defRPr>
                <a:solidFill>
                  <a:schemeClr val="tx1"/>
                </a:solidFill>
                <a:latin typeface="Arial" panose="020B0604020202020204" pitchFamily="34" charset="0"/>
              </a:defRPr>
            </a:lvl3pPr>
            <a:lvl4pPr eaLnBrk="0" fontAlgn="base" hangingPunct="0">
              <a:spcBef>
                <a:spcPct val="0"/>
              </a:spcBef>
              <a:spcAft>
                <a:spcPct val="0"/>
              </a:spcAft>
              <a:tabLst>
                <a:tab pos="5038725" algn="l"/>
              </a:tabLst>
              <a:defRPr>
                <a:solidFill>
                  <a:schemeClr val="tx1"/>
                </a:solidFill>
                <a:latin typeface="Arial" panose="020B0604020202020204" pitchFamily="34" charset="0"/>
              </a:defRPr>
            </a:lvl4pPr>
            <a:lvl5pPr eaLnBrk="0" fontAlgn="base" hangingPunct="0">
              <a:spcBef>
                <a:spcPct val="0"/>
              </a:spcBef>
              <a:spcAft>
                <a:spcPct val="0"/>
              </a:spcAft>
              <a:tabLst>
                <a:tab pos="5038725" algn="l"/>
              </a:tabLst>
              <a:defRPr>
                <a:solidFill>
                  <a:schemeClr val="tx1"/>
                </a:solidFill>
                <a:latin typeface="Arial" panose="020B0604020202020204" pitchFamily="34" charset="0"/>
              </a:defRPr>
            </a:lvl5pPr>
            <a:lvl6pPr eaLnBrk="0" fontAlgn="base" hangingPunct="0">
              <a:spcBef>
                <a:spcPct val="0"/>
              </a:spcBef>
              <a:spcAft>
                <a:spcPct val="0"/>
              </a:spcAft>
              <a:tabLst>
                <a:tab pos="5038725" algn="l"/>
              </a:tabLst>
              <a:defRPr>
                <a:solidFill>
                  <a:schemeClr val="tx1"/>
                </a:solidFill>
                <a:latin typeface="Arial" panose="020B0604020202020204" pitchFamily="34" charset="0"/>
              </a:defRPr>
            </a:lvl6pPr>
            <a:lvl7pPr eaLnBrk="0" fontAlgn="base" hangingPunct="0">
              <a:spcBef>
                <a:spcPct val="0"/>
              </a:spcBef>
              <a:spcAft>
                <a:spcPct val="0"/>
              </a:spcAft>
              <a:tabLst>
                <a:tab pos="5038725" algn="l"/>
              </a:tabLst>
              <a:defRPr>
                <a:solidFill>
                  <a:schemeClr val="tx1"/>
                </a:solidFill>
                <a:latin typeface="Arial" panose="020B0604020202020204" pitchFamily="34" charset="0"/>
              </a:defRPr>
            </a:lvl7pPr>
            <a:lvl8pPr eaLnBrk="0" fontAlgn="base" hangingPunct="0">
              <a:spcBef>
                <a:spcPct val="0"/>
              </a:spcBef>
              <a:spcAft>
                <a:spcPct val="0"/>
              </a:spcAft>
              <a:tabLst>
                <a:tab pos="5038725" algn="l"/>
              </a:tabLst>
              <a:defRPr>
                <a:solidFill>
                  <a:schemeClr val="tx1"/>
                </a:solidFill>
                <a:latin typeface="Arial" panose="020B0604020202020204" pitchFamily="34" charset="0"/>
              </a:defRPr>
            </a:lvl8pPr>
            <a:lvl9pPr eaLnBrk="0" fontAlgn="base" hangingPunct="0">
              <a:spcBef>
                <a:spcPct val="0"/>
              </a:spcBef>
              <a:spcAft>
                <a:spcPct val="0"/>
              </a:spcAft>
              <a:tabLst>
                <a:tab pos="5038725"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5038725" algn="l"/>
              </a:tabLst>
            </a:pPr>
            <a:r>
              <a:rPr kumimoji="0" lang="en-GB" altLang="ko-KR" sz="1000" b="0" i="0" u="none" strike="noStrike" cap="none" normalizeH="0" baseline="0">
                <a:ln>
                  <a:noFill/>
                </a:ln>
                <a:solidFill>
                  <a:schemeClr val="tx1"/>
                </a:solidFill>
                <a:effectLst/>
                <a:latin typeface="Arial" panose="020B0604020202020204" pitchFamily="34" charset="0"/>
                <a:ea typeface="Batang" panose="02030600000101010101" pitchFamily="18" charset="-127"/>
              </a:rPr>
              <a:t> :</a:t>
            </a:r>
            <a:endParaRPr kumimoji="0" lang="en-GB" altLang="ko-KR" sz="1800" b="0" i="0" u="none" strike="noStrike" cap="none" normalizeH="0" baseline="0">
              <a:ln>
                <a:noFill/>
              </a:ln>
              <a:solidFill>
                <a:schemeClr val="tx1"/>
              </a:solidFill>
              <a:effectLst/>
              <a:latin typeface="Arial" panose="020B0604020202020204" pitchFamily="34" charset="0"/>
            </a:endParaRPr>
          </a:p>
        </p:txBody>
      </p:sp>
      <p:pic>
        <p:nvPicPr>
          <p:cNvPr id="4" name="Picture 3">
            <a:extLst>
              <a:ext uri="{FF2B5EF4-FFF2-40B4-BE49-F238E27FC236}">
                <a16:creationId xmlns:a16="http://schemas.microsoft.com/office/drawing/2014/main" id="{C0EDC17B-F3A7-464D-8A05-4AC9954866F2}"/>
              </a:ext>
            </a:extLst>
          </p:cNvPr>
          <p:cNvPicPr>
            <a:picLocks noChangeAspect="1"/>
          </p:cNvPicPr>
          <p:nvPr/>
        </p:nvPicPr>
        <p:blipFill>
          <a:blip r:embed="rId2"/>
          <a:stretch>
            <a:fillRect/>
          </a:stretch>
        </p:blipFill>
        <p:spPr>
          <a:xfrm>
            <a:off x="2971661" y="1848948"/>
            <a:ext cx="6123631" cy="1106384"/>
          </a:xfrm>
          <a:prstGeom prst="rect">
            <a:avLst/>
          </a:prstGeom>
        </p:spPr>
      </p:pic>
    </p:spTree>
    <p:extLst>
      <p:ext uri="{BB962C8B-B14F-4D97-AF65-F5344CB8AC3E}">
        <p14:creationId xmlns:p14="http://schemas.microsoft.com/office/powerpoint/2010/main" val="40932239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1461" y="0"/>
            <a:ext cx="10515600" cy="1325563"/>
          </a:xfrm>
        </p:spPr>
        <p:txBody>
          <a:bodyPr/>
          <a:lstStyle/>
          <a:p>
            <a:r>
              <a:rPr lang="en-GB" dirty="0"/>
              <a:t>Background (4/4) </a:t>
            </a:r>
          </a:p>
        </p:txBody>
      </p:sp>
      <p:sp>
        <p:nvSpPr>
          <p:cNvPr id="3" name="Content Placeholder 2"/>
          <p:cNvSpPr>
            <a:spLocks noGrp="1"/>
          </p:cNvSpPr>
          <p:nvPr>
            <p:ph idx="1"/>
          </p:nvPr>
        </p:nvSpPr>
        <p:spPr>
          <a:xfrm>
            <a:off x="361461" y="1145686"/>
            <a:ext cx="11469078" cy="4351338"/>
          </a:xfrm>
        </p:spPr>
        <p:txBody>
          <a:bodyPr>
            <a:normAutofit/>
          </a:bodyPr>
          <a:lstStyle/>
          <a:p>
            <a:r>
              <a:rPr lang="en-GB" sz="1800" strike="sngStrike" dirty="0">
                <a:solidFill>
                  <a:srgbClr val="FF0000"/>
                </a:solidFill>
              </a:rPr>
              <a:t>It should be noted that:</a:t>
            </a:r>
          </a:p>
          <a:p>
            <a:pPr lvl="1"/>
            <a:r>
              <a:rPr lang="en-GB" sz="1600" strike="sngStrike" dirty="0">
                <a:solidFill>
                  <a:srgbClr val="FF0000"/>
                </a:solidFill>
              </a:rPr>
              <a:t>For earlier releases also this inconsistence exist, but conformance requirements exist in specification TS 36.141 Rel-13 and Rel-14. </a:t>
            </a:r>
          </a:p>
          <a:p>
            <a:pPr lvl="1"/>
            <a:r>
              <a:rPr lang="en-GB" sz="1600" strike="sngStrike" dirty="0">
                <a:solidFill>
                  <a:srgbClr val="FF0000"/>
                </a:solidFill>
              </a:rPr>
              <a:t>The same issue will raise for NR-U in 5 GHz range, as conformance requirements will use also specification TS 37.107 for energy detection threshold test.</a:t>
            </a:r>
            <a:endParaRPr lang="fi-FI" sz="1600" strike="sngStrike" dirty="0">
              <a:solidFill>
                <a:srgbClr val="FF0000"/>
              </a:solidFill>
            </a:endParaRPr>
          </a:p>
          <a:p>
            <a:pPr marL="0" indent="0">
              <a:buNone/>
            </a:pPr>
            <a:endParaRPr lang="fi-FI" sz="1800" dirty="0"/>
          </a:p>
          <a:p>
            <a:r>
              <a:rPr lang="fi-FI" sz="1800" dirty="0"/>
              <a:t>To </a:t>
            </a:r>
            <a:r>
              <a:rPr lang="en-GB" sz="1800" dirty="0"/>
              <a:t>resolve</a:t>
            </a:r>
            <a:r>
              <a:rPr lang="fi-FI" sz="1800" dirty="0"/>
              <a:t> </a:t>
            </a:r>
            <a:r>
              <a:rPr lang="en-GB" sz="1800" dirty="0"/>
              <a:t>different regional requirements for maximum power allowed in 5GHz frequency range, </a:t>
            </a:r>
            <a:r>
              <a:rPr lang="fi-FI" sz="1800" dirty="0"/>
              <a:t> </a:t>
            </a:r>
            <a:r>
              <a:rPr lang="fi-FI" sz="1800" dirty="0">
                <a:solidFill>
                  <a:srgbClr val="FF0000"/>
                </a:solidFill>
              </a:rPr>
              <a:t>future</a:t>
            </a:r>
            <a:r>
              <a:rPr lang="fi-FI" sz="1800" dirty="0"/>
              <a:t> CR to TS 37.107 [2] </a:t>
            </a:r>
            <a:r>
              <a:rPr lang="en-GB" sz="1800" strike="sngStrike" dirty="0">
                <a:solidFill>
                  <a:srgbClr val="FF0000"/>
                </a:solidFill>
              </a:rPr>
              <a:t>was</a:t>
            </a:r>
            <a:r>
              <a:rPr lang="fi-FI" sz="1800" strike="sngStrike" dirty="0">
                <a:solidFill>
                  <a:srgbClr val="FF0000"/>
                </a:solidFill>
              </a:rPr>
              <a:t> </a:t>
            </a:r>
            <a:r>
              <a:rPr lang="en-GB" sz="1800" strike="sngStrike" dirty="0">
                <a:solidFill>
                  <a:srgbClr val="FF0000"/>
                </a:solidFill>
              </a:rPr>
              <a:t>proposed</a:t>
            </a:r>
            <a:r>
              <a:rPr lang="fi-FI" sz="1800" strike="sngStrike" dirty="0">
                <a:solidFill>
                  <a:srgbClr val="FF0000"/>
                </a:solidFill>
              </a:rPr>
              <a:t> </a:t>
            </a:r>
            <a:r>
              <a:rPr lang="fi-FI" sz="1800" dirty="0">
                <a:solidFill>
                  <a:srgbClr val="FF0000"/>
                </a:solidFill>
              </a:rPr>
              <a:t>is needed to adapt </a:t>
            </a:r>
            <a:r>
              <a:rPr lang="fi-FI" sz="1800" dirty="0"/>
              <a:t>to </a:t>
            </a:r>
            <a:r>
              <a:rPr lang="en-GB" sz="1800" strike="sngStrike" dirty="0">
                <a:solidFill>
                  <a:srgbClr val="FF0000"/>
                </a:solidFill>
              </a:rPr>
              <a:t>simply</a:t>
            </a:r>
            <a:r>
              <a:rPr lang="fi-FI" sz="1800" strike="sngStrike" dirty="0">
                <a:solidFill>
                  <a:srgbClr val="FF0000"/>
                </a:solidFill>
              </a:rPr>
              <a:t> </a:t>
            </a:r>
            <a:r>
              <a:rPr lang="en-GB" sz="1800" strike="sngStrike" dirty="0">
                <a:solidFill>
                  <a:srgbClr val="FF0000"/>
                </a:solidFill>
              </a:rPr>
              <a:t>reuse</a:t>
            </a:r>
            <a:r>
              <a:rPr lang="fi-FI" sz="1800" strike="sngStrike" dirty="0">
                <a:solidFill>
                  <a:srgbClr val="FF0000"/>
                </a:solidFill>
              </a:rPr>
              <a:t> </a:t>
            </a:r>
            <a:r>
              <a:rPr lang="fi-FI" sz="1800" dirty="0"/>
              <a:t>RAN1 </a:t>
            </a:r>
            <a:r>
              <a:rPr lang="en-GB" sz="1800" dirty="0"/>
              <a:t>description</a:t>
            </a:r>
            <a:r>
              <a:rPr lang="fi-FI" sz="1800" dirty="0"/>
              <a:t> for </a:t>
            </a:r>
            <a:r>
              <a:rPr lang="en-US" sz="1800" dirty="0" err="1"/>
              <a:t>X</a:t>
            </a:r>
            <a:r>
              <a:rPr lang="en-US" sz="1800" baseline="-25000" dirty="0" err="1"/>
              <a:t>thresh_max</a:t>
            </a:r>
            <a:r>
              <a:rPr lang="en-US" sz="1800" dirty="0"/>
              <a:t> instead of fixed value </a:t>
            </a:r>
            <a:r>
              <a:rPr lang="en-US" sz="1800" dirty="0">
                <a:solidFill>
                  <a:srgbClr val="FF0000"/>
                </a:solidFill>
              </a:rPr>
              <a:t>considering:</a:t>
            </a:r>
            <a:endParaRPr lang="en-US" sz="1800" baseline="-25000" dirty="0">
              <a:solidFill>
                <a:srgbClr val="FF0000"/>
              </a:solidFill>
            </a:endParaRPr>
          </a:p>
          <a:p>
            <a:pPr lvl="1"/>
            <a:r>
              <a:rPr lang="en-US" sz="1800" dirty="0">
                <a:solidFill>
                  <a:srgbClr val="FF0000"/>
                </a:solidFill>
              </a:rPr>
              <a:t>3GPP compliance means regulatory compliance.</a:t>
            </a:r>
          </a:p>
          <a:p>
            <a:pPr lvl="1"/>
            <a:r>
              <a:rPr lang="en-US" sz="1800" strike="sngStrike" dirty="0">
                <a:solidFill>
                  <a:srgbClr val="FF0000"/>
                </a:solidFill>
              </a:rPr>
              <a:t>This </a:t>
            </a:r>
            <a:r>
              <a:rPr lang="en-US" sz="1600" strike="sngStrike" dirty="0">
                <a:solidFill>
                  <a:srgbClr val="FF0000"/>
                </a:solidFill>
              </a:rPr>
              <a:t>solution should not relaxed any test requirements in general, but will take into account regulatory limitations for some of the 5GHz ranges in some countries. Also will be fully align with RAN1 specification.  </a:t>
            </a:r>
          </a:p>
          <a:p>
            <a:pPr lvl="1"/>
            <a:r>
              <a:rPr lang="en-US" sz="1600" strike="sngStrike" dirty="0">
                <a:solidFill>
                  <a:srgbClr val="FF0000"/>
                </a:solidFill>
              </a:rPr>
              <a:t>This solution should not have impact on legacy devices, as requires power levels for 5GHz unlicensed range set by countries regulators will be unchanged.</a:t>
            </a:r>
          </a:p>
          <a:p>
            <a:pPr lvl="1"/>
            <a:endParaRPr lang="fi-FI" sz="1800" dirty="0"/>
          </a:p>
        </p:txBody>
      </p:sp>
      <p:sp>
        <p:nvSpPr>
          <p:cNvPr id="5" name="Rectangle 3">
            <a:extLst>
              <a:ext uri="{FF2B5EF4-FFF2-40B4-BE49-F238E27FC236}">
                <a16:creationId xmlns:a16="http://schemas.microsoft.com/office/drawing/2014/main" id="{EE37AEE4-9C8B-496A-AB3E-9294ABC5DB17}"/>
              </a:ext>
            </a:extLst>
          </p:cNvPr>
          <p:cNvSpPr>
            <a:spLocks noChangeArrowheads="1"/>
          </p:cNvSpPr>
          <p:nvPr/>
        </p:nvSpPr>
        <p:spPr bwMode="auto">
          <a:xfrm>
            <a:off x="0" y="6223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5038725" algn="l"/>
              </a:tabLst>
              <a:defRPr>
                <a:solidFill>
                  <a:schemeClr val="tx1"/>
                </a:solidFill>
                <a:latin typeface="Arial" panose="020B0604020202020204" pitchFamily="34" charset="0"/>
              </a:defRPr>
            </a:lvl1pPr>
            <a:lvl2pPr eaLnBrk="0" fontAlgn="base" hangingPunct="0">
              <a:spcBef>
                <a:spcPct val="0"/>
              </a:spcBef>
              <a:spcAft>
                <a:spcPct val="0"/>
              </a:spcAft>
              <a:tabLst>
                <a:tab pos="5038725" algn="l"/>
              </a:tabLst>
              <a:defRPr>
                <a:solidFill>
                  <a:schemeClr val="tx1"/>
                </a:solidFill>
                <a:latin typeface="Arial" panose="020B0604020202020204" pitchFamily="34" charset="0"/>
              </a:defRPr>
            </a:lvl2pPr>
            <a:lvl3pPr eaLnBrk="0" fontAlgn="base" hangingPunct="0">
              <a:spcBef>
                <a:spcPct val="0"/>
              </a:spcBef>
              <a:spcAft>
                <a:spcPct val="0"/>
              </a:spcAft>
              <a:tabLst>
                <a:tab pos="5038725" algn="l"/>
              </a:tabLst>
              <a:defRPr>
                <a:solidFill>
                  <a:schemeClr val="tx1"/>
                </a:solidFill>
                <a:latin typeface="Arial" panose="020B0604020202020204" pitchFamily="34" charset="0"/>
              </a:defRPr>
            </a:lvl3pPr>
            <a:lvl4pPr eaLnBrk="0" fontAlgn="base" hangingPunct="0">
              <a:spcBef>
                <a:spcPct val="0"/>
              </a:spcBef>
              <a:spcAft>
                <a:spcPct val="0"/>
              </a:spcAft>
              <a:tabLst>
                <a:tab pos="5038725" algn="l"/>
              </a:tabLst>
              <a:defRPr>
                <a:solidFill>
                  <a:schemeClr val="tx1"/>
                </a:solidFill>
                <a:latin typeface="Arial" panose="020B0604020202020204" pitchFamily="34" charset="0"/>
              </a:defRPr>
            </a:lvl4pPr>
            <a:lvl5pPr eaLnBrk="0" fontAlgn="base" hangingPunct="0">
              <a:spcBef>
                <a:spcPct val="0"/>
              </a:spcBef>
              <a:spcAft>
                <a:spcPct val="0"/>
              </a:spcAft>
              <a:tabLst>
                <a:tab pos="5038725" algn="l"/>
              </a:tabLst>
              <a:defRPr>
                <a:solidFill>
                  <a:schemeClr val="tx1"/>
                </a:solidFill>
                <a:latin typeface="Arial" panose="020B0604020202020204" pitchFamily="34" charset="0"/>
              </a:defRPr>
            </a:lvl5pPr>
            <a:lvl6pPr eaLnBrk="0" fontAlgn="base" hangingPunct="0">
              <a:spcBef>
                <a:spcPct val="0"/>
              </a:spcBef>
              <a:spcAft>
                <a:spcPct val="0"/>
              </a:spcAft>
              <a:tabLst>
                <a:tab pos="5038725" algn="l"/>
              </a:tabLst>
              <a:defRPr>
                <a:solidFill>
                  <a:schemeClr val="tx1"/>
                </a:solidFill>
                <a:latin typeface="Arial" panose="020B0604020202020204" pitchFamily="34" charset="0"/>
              </a:defRPr>
            </a:lvl6pPr>
            <a:lvl7pPr eaLnBrk="0" fontAlgn="base" hangingPunct="0">
              <a:spcBef>
                <a:spcPct val="0"/>
              </a:spcBef>
              <a:spcAft>
                <a:spcPct val="0"/>
              </a:spcAft>
              <a:tabLst>
                <a:tab pos="5038725" algn="l"/>
              </a:tabLst>
              <a:defRPr>
                <a:solidFill>
                  <a:schemeClr val="tx1"/>
                </a:solidFill>
                <a:latin typeface="Arial" panose="020B0604020202020204" pitchFamily="34" charset="0"/>
              </a:defRPr>
            </a:lvl7pPr>
            <a:lvl8pPr eaLnBrk="0" fontAlgn="base" hangingPunct="0">
              <a:spcBef>
                <a:spcPct val="0"/>
              </a:spcBef>
              <a:spcAft>
                <a:spcPct val="0"/>
              </a:spcAft>
              <a:tabLst>
                <a:tab pos="5038725" algn="l"/>
              </a:tabLst>
              <a:defRPr>
                <a:solidFill>
                  <a:schemeClr val="tx1"/>
                </a:solidFill>
                <a:latin typeface="Arial" panose="020B0604020202020204" pitchFamily="34" charset="0"/>
              </a:defRPr>
            </a:lvl8pPr>
            <a:lvl9pPr eaLnBrk="0" fontAlgn="base" hangingPunct="0">
              <a:spcBef>
                <a:spcPct val="0"/>
              </a:spcBef>
              <a:spcAft>
                <a:spcPct val="0"/>
              </a:spcAft>
              <a:tabLst>
                <a:tab pos="5038725"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5038725" algn="l"/>
              </a:tabLst>
            </a:pPr>
            <a:r>
              <a:rPr kumimoji="0" lang="en-GB" altLang="ko-KR" sz="1000" b="0" i="0" u="none" strike="noStrike" cap="none" normalizeH="0" baseline="0">
                <a:ln>
                  <a:noFill/>
                </a:ln>
                <a:solidFill>
                  <a:schemeClr val="tx1"/>
                </a:solidFill>
                <a:effectLst/>
                <a:latin typeface="Arial" panose="020B0604020202020204" pitchFamily="34" charset="0"/>
                <a:ea typeface="Batang" panose="02030600000101010101" pitchFamily="18" charset="-127"/>
              </a:rPr>
              <a:t> :</a:t>
            </a:r>
            <a:endParaRPr kumimoji="0" lang="en-GB" altLang="ko-KR"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0434756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1461" y="0"/>
            <a:ext cx="10515600" cy="1325563"/>
          </a:xfrm>
        </p:spPr>
        <p:txBody>
          <a:bodyPr/>
          <a:lstStyle/>
          <a:p>
            <a:r>
              <a:rPr lang="en-GB" dirty="0"/>
              <a:t>Way forward</a:t>
            </a:r>
          </a:p>
        </p:txBody>
      </p:sp>
      <p:sp>
        <p:nvSpPr>
          <p:cNvPr id="3" name="Content Placeholder 2"/>
          <p:cNvSpPr>
            <a:spLocks noGrp="1"/>
          </p:cNvSpPr>
          <p:nvPr>
            <p:ph idx="1"/>
          </p:nvPr>
        </p:nvSpPr>
        <p:spPr>
          <a:xfrm>
            <a:off x="361461" y="1145686"/>
            <a:ext cx="11469078" cy="4351338"/>
          </a:xfrm>
        </p:spPr>
        <p:txBody>
          <a:bodyPr>
            <a:normAutofit/>
          </a:bodyPr>
          <a:lstStyle/>
          <a:p>
            <a:pPr marL="800100" lvl="1" indent="-342900">
              <a:buFont typeface="+mj-lt"/>
              <a:buAutoNum type="arabicPeriod"/>
            </a:pPr>
            <a:r>
              <a:rPr lang="en-GB" sz="2000" dirty="0"/>
              <a:t>Companies are encourage</a:t>
            </a:r>
            <a:r>
              <a:rPr lang="en-GB" sz="2000" dirty="0">
                <a:solidFill>
                  <a:srgbClr val="FF0000"/>
                </a:solidFill>
              </a:rPr>
              <a:t>d</a:t>
            </a:r>
            <a:r>
              <a:rPr lang="en-GB" sz="2000" dirty="0"/>
              <a:t> to further check the issue of energy detection threshold accuracy test in conformance specification for shared </a:t>
            </a:r>
            <a:r>
              <a:rPr lang="pl-PL" sz="2000" dirty="0"/>
              <a:t>spectrum </a:t>
            </a:r>
            <a:r>
              <a:rPr lang="en-GB" sz="2000" dirty="0"/>
              <a:t>access </a:t>
            </a:r>
            <a:r>
              <a:rPr lang="pl-PL" sz="2000" dirty="0"/>
              <a:t>channel for </a:t>
            </a:r>
            <a:r>
              <a:rPr lang="en-GB" sz="2000" dirty="0"/>
              <a:t>next RAN4</a:t>
            </a:r>
            <a:r>
              <a:rPr lang="pl-PL" sz="2000" dirty="0"/>
              <a:t>#96-e </a:t>
            </a:r>
            <a:r>
              <a:rPr lang="en-GB" sz="2000" dirty="0"/>
              <a:t>meeting.</a:t>
            </a:r>
          </a:p>
          <a:p>
            <a:pPr marL="800100" lvl="1" indent="-342900">
              <a:buFont typeface="+mj-lt"/>
              <a:buAutoNum type="arabicPeriod"/>
            </a:pPr>
            <a:r>
              <a:rPr lang="en-GB" sz="2000" dirty="0"/>
              <a:t>If decided to correct </a:t>
            </a:r>
            <a:r>
              <a:rPr lang="pl-PL" sz="2000" dirty="0"/>
              <a:t>ED </a:t>
            </a:r>
            <a:r>
              <a:rPr lang="en-GB" sz="2000" dirty="0"/>
              <a:t>threshold</a:t>
            </a:r>
            <a:r>
              <a:rPr lang="pl-PL" sz="2000" dirty="0"/>
              <a:t> </a:t>
            </a:r>
            <a:r>
              <a:rPr lang="en-GB" sz="2000" dirty="0"/>
              <a:t>accuracy</a:t>
            </a:r>
            <a:r>
              <a:rPr lang="pl-PL" sz="2000" dirty="0"/>
              <a:t> test, to </a:t>
            </a:r>
            <a:r>
              <a:rPr lang="en-GB" sz="2000" dirty="0"/>
              <a:t>discuss</a:t>
            </a:r>
            <a:r>
              <a:rPr lang="pl-PL" sz="2000" dirty="0"/>
              <a:t> and </a:t>
            </a:r>
            <a:r>
              <a:rPr lang="en-GB" sz="2000" dirty="0"/>
              <a:t>agree from which release modification should be introduce to specification:</a:t>
            </a:r>
          </a:p>
          <a:p>
            <a:pPr marL="1257300" lvl="2" indent="-342900">
              <a:buFont typeface="+mj-lt"/>
              <a:buAutoNum type="alphaLcParenR"/>
            </a:pPr>
            <a:r>
              <a:rPr lang="en-GB" sz="1600" dirty="0"/>
              <a:t>From Rel-15</a:t>
            </a:r>
            <a:r>
              <a:rPr lang="pl-PL" sz="1600" dirty="0"/>
              <a:t> </a:t>
            </a:r>
            <a:r>
              <a:rPr lang="en-GB" sz="1600" dirty="0"/>
              <a:t>onwards, consequently update should be introduce to TS 37.107</a:t>
            </a:r>
            <a:r>
              <a:rPr lang="pl-PL" sz="1600" dirty="0"/>
              <a:t> </a:t>
            </a:r>
            <a:endParaRPr lang="en-GB" sz="1600" dirty="0"/>
          </a:p>
          <a:p>
            <a:pPr marL="1257300" lvl="2" indent="-342900">
              <a:buFont typeface="+mj-lt"/>
              <a:buAutoNum type="alphaLcParenR"/>
            </a:pPr>
            <a:r>
              <a:rPr lang="en-GB" sz="1600" dirty="0"/>
              <a:t>From Rel-13, update should be introduce to </a:t>
            </a:r>
            <a:r>
              <a:rPr lang="pl-PL" sz="1600" dirty="0"/>
              <a:t>TS </a:t>
            </a:r>
            <a:r>
              <a:rPr lang="en-GB" sz="1600" dirty="0"/>
              <a:t>36.104</a:t>
            </a:r>
            <a:r>
              <a:rPr lang="pl-PL" sz="1600" dirty="0"/>
              <a:t> and TS </a:t>
            </a:r>
            <a:r>
              <a:rPr lang="en-GB" sz="1600" dirty="0"/>
              <a:t>36.141 </a:t>
            </a:r>
            <a:r>
              <a:rPr lang="pl-PL" sz="1600" dirty="0"/>
              <a:t>(</a:t>
            </a:r>
            <a:r>
              <a:rPr lang="en-GB" sz="1600" dirty="0"/>
              <a:t>Rel-13 and Rel-14</a:t>
            </a:r>
            <a:r>
              <a:rPr lang="pl-PL" sz="1600" dirty="0"/>
              <a:t>)</a:t>
            </a:r>
            <a:endParaRPr lang="en-GB" sz="1600" dirty="0"/>
          </a:p>
          <a:p>
            <a:pPr marL="457200" lvl="1" indent="0">
              <a:buNone/>
            </a:pPr>
            <a:endParaRPr lang="en-GB" sz="1600" dirty="0"/>
          </a:p>
        </p:txBody>
      </p:sp>
      <p:sp>
        <p:nvSpPr>
          <p:cNvPr id="5" name="Rectangle 3">
            <a:extLst>
              <a:ext uri="{FF2B5EF4-FFF2-40B4-BE49-F238E27FC236}">
                <a16:creationId xmlns:a16="http://schemas.microsoft.com/office/drawing/2014/main" id="{EE37AEE4-9C8B-496A-AB3E-9294ABC5DB17}"/>
              </a:ext>
            </a:extLst>
          </p:cNvPr>
          <p:cNvSpPr>
            <a:spLocks noChangeArrowheads="1"/>
          </p:cNvSpPr>
          <p:nvPr/>
        </p:nvSpPr>
        <p:spPr bwMode="auto">
          <a:xfrm>
            <a:off x="0" y="6223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5038725" algn="l"/>
              </a:tabLst>
              <a:defRPr>
                <a:solidFill>
                  <a:schemeClr val="tx1"/>
                </a:solidFill>
                <a:latin typeface="Arial" panose="020B0604020202020204" pitchFamily="34" charset="0"/>
              </a:defRPr>
            </a:lvl1pPr>
            <a:lvl2pPr eaLnBrk="0" fontAlgn="base" hangingPunct="0">
              <a:spcBef>
                <a:spcPct val="0"/>
              </a:spcBef>
              <a:spcAft>
                <a:spcPct val="0"/>
              </a:spcAft>
              <a:tabLst>
                <a:tab pos="5038725" algn="l"/>
              </a:tabLst>
              <a:defRPr>
                <a:solidFill>
                  <a:schemeClr val="tx1"/>
                </a:solidFill>
                <a:latin typeface="Arial" panose="020B0604020202020204" pitchFamily="34" charset="0"/>
              </a:defRPr>
            </a:lvl2pPr>
            <a:lvl3pPr eaLnBrk="0" fontAlgn="base" hangingPunct="0">
              <a:spcBef>
                <a:spcPct val="0"/>
              </a:spcBef>
              <a:spcAft>
                <a:spcPct val="0"/>
              </a:spcAft>
              <a:tabLst>
                <a:tab pos="5038725" algn="l"/>
              </a:tabLst>
              <a:defRPr>
                <a:solidFill>
                  <a:schemeClr val="tx1"/>
                </a:solidFill>
                <a:latin typeface="Arial" panose="020B0604020202020204" pitchFamily="34" charset="0"/>
              </a:defRPr>
            </a:lvl3pPr>
            <a:lvl4pPr eaLnBrk="0" fontAlgn="base" hangingPunct="0">
              <a:spcBef>
                <a:spcPct val="0"/>
              </a:spcBef>
              <a:spcAft>
                <a:spcPct val="0"/>
              </a:spcAft>
              <a:tabLst>
                <a:tab pos="5038725" algn="l"/>
              </a:tabLst>
              <a:defRPr>
                <a:solidFill>
                  <a:schemeClr val="tx1"/>
                </a:solidFill>
                <a:latin typeface="Arial" panose="020B0604020202020204" pitchFamily="34" charset="0"/>
              </a:defRPr>
            </a:lvl4pPr>
            <a:lvl5pPr eaLnBrk="0" fontAlgn="base" hangingPunct="0">
              <a:spcBef>
                <a:spcPct val="0"/>
              </a:spcBef>
              <a:spcAft>
                <a:spcPct val="0"/>
              </a:spcAft>
              <a:tabLst>
                <a:tab pos="5038725" algn="l"/>
              </a:tabLst>
              <a:defRPr>
                <a:solidFill>
                  <a:schemeClr val="tx1"/>
                </a:solidFill>
                <a:latin typeface="Arial" panose="020B0604020202020204" pitchFamily="34" charset="0"/>
              </a:defRPr>
            </a:lvl5pPr>
            <a:lvl6pPr eaLnBrk="0" fontAlgn="base" hangingPunct="0">
              <a:spcBef>
                <a:spcPct val="0"/>
              </a:spcBef>
              <a:spcAft>
                <a:spcPct val="0"/>
              </a:spcAft>
              <a:tabLst>
                <a:tab pos="5038725" algn="l"/>
              </a:tabLst>
              <a:defRPr>
                <a:solidFill>
                  <a:schemeClr val="tx1"/>
                </a:solidFill>
                <a:latin typeface="Arial" panose="020B0604020202020204" pitchFamily="34" charset="0"/>
              </a:defRPr>
            </a:lvl6pPr>
            <a:lvl7pPr eaLnBrk="0" fontAlgn="base" hangingPunct="0">
              <a:spcBef>
                <a:spcPct val="0"/>
              </a:spcBef>
              <a:spcAft>
                <a:spcPct val="0"/>
              </a:spcAft>
              <a:tabLst>
                <a:tab pos="5038725" algn="l"/>
              </a:tabLst>
              <a:defRPr>
                <a:solidFill>
                  <a:schemeClr val="tx1"/>
                </a:solidFill>
                <a:latin typeface="Arial" panose="020B0604020202020204" pitchFamily="34" charset="0"/>
              </a:defRPr>
            </a:lvl7pPr>
            <a:lvl8pPr eaLnBrk="0" fontAlgn="base" hangingPunct="0">
              <a:spcBef>
                <a:spcPct val="0"/>
              </a:spcBef>
              <a:spcAft>
                <a:spcPct val="0"/>
              </a:spcAft>
              <a:tabLst>
                <a:tab pos="5038725" algn="l"/>
              </a:tabLst>
              <a:defRPr>
                <a:solidFill>
                  <a:schemeClr val="tx1"/>
                </a:solidFill>
                <a:latin typeface="Arial" panose="020B0604020202020204" pitchFamily="34" charset="0"/>
              </a:defRPr>
            </a:lvl8pPr>
            <a:lvl9pPr eaLnBrk="0" fontAlgn="base" hangingPunct="0">
              <a:spcBef>
                <a:spcPct val="0"/>
              </a:spcBef>
              <a:spcAft>
                <a:spcPct val="0"/>
              </a:spcAft>
              <a:tabLst>
                <a:tab pos="5038725"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5038725" algn="l"/>
              </a:tabLst>
            </a:pPr>
            <a:r>
              <a:rPr kumimoji="0" lang="en-GB" altLang="ko-KR" sz="1000" b="0" i="0" u="none" strike="noStrike" cap="none" normalizeH="0" baseline="0">
                <a:ln>
                  <a:noFill/>
                </a:ln>
                <a:solidFill>
                  <a:schemeClr val="tx1"/>
                </a:solidFill>
                <a:effectLst/>
                <a:latin typeface="Arial" panose="020B0604020202020204" pitchFamily="34" charset="0"/>
                <a:ea typeface="Batang" panose="02030600000101010101" pitchFamily="18" charset="-127"/>
              </a:rPr>
              <a:t> :</a:t>
            </a:r>
            <a:endParaRPr kumimoji="0" lang="en-GB" altLang="ko-KR"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0625164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216</TotalTime>
  <Words>708</Words>
  <Application>Microsoft Office PowerPoint</Application>
  <PresentationFormat>Widescreen</PresentationFormat>
  <Paragraphs>43</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WF on modyfing the ED threshold</vt:lpstr>
      <vt:lpstr>Background (1/4)</vt:lpstr>
      <vt:lpstr>Background (2/4)</vt:lpstr>
      <vt:lpstr>Background (3/4) </vt:lpstr>
      <vt:lpstr>Background (4/4) </vt:lpstr>
      <vt:lpstr>Way forward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WF on BS receiver requirements for NR-U</dc:title>
  <dc:creator>Golebiowski, Bartlomiej (Nokia - PL/Wroclaw)</dc:creator>
  <cp:lastModifiedBy>Chunhui Zhang</cp:lastModifiedBy>
  <cp:revision>30</cp:revision>
  <dcterms:created xsi:type="dcterms:W3CDTF">2020-04-27T07:04:44Z</dcterms:created>
  <dcterms:modified xsi:type="dcterms:W3CDTF">2020-06-02T18:28:30Z</dcterms:modified>
</cp:coreProperties>
</file>