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3"/>
    <p:sldId id="261" r:id="rId4"/>
    <p:sldId id="276" r:id="rId5"/>
    <p:sldId id="290" r:id="rId6"/>
    <p:sldId id="291" r:id="rId7"/>
    <p:sldId id="292" r:id="rId8"/>
    <p:sldId id="293"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7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03CF0-6E0B-4875-9977-F910DD15014E}"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D4EB6-6904-4879-AF1A-C10C5D4B8440}"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8E66D73-965A-4B6D-8F80-CA2902517E87}"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ABD7DB9D-CA64-4337-888B-DE4E88925E59}"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421173AA-4700-4E79-A133-2D8603E19353}"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87B3317-B36A-4639-8F4F-08EA19B370E9}"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D244A09F-62FD-4A98-AEDF-61B9315FC934}"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BD3D38C7-460B-4252-8BCB-269CCB2B6AE6}"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ED5D08C0-CD51-457D-9341-C9A110DF8BF4}" type="datetime1">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A2C53409-7C7D-4879-986C-CD9056700DA3}" type="datetime1">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6706F-0BAB-4FCC-A6B6-9D2449C68EA3}" type="datetime1">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823E71DF-092E-4159-94B0-95A213FE7ECD}"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772C4AB6-92E0-41FB-BEEE-CAEB88C7F3AE}"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4118B-F49E-4F5A-A26D-E438A17C868D}" type="datetime1">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95D4C-8F8D-4A03-BC45-F746214387B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011" y="1950369"/>
            <a:ext cx="10385777" cy="1807912"/>
          </a:xfrm>
        </p:spPr>
        <p:txBody>
          <a:bodyPr>
            <a:normAutofit/>
          </a:bodyPr>
          <a:lstStyle/>
          <a:p>
            <a:r>
              <a:rPr lang="en-US" sz="3600" dirty="0"/>
              <a:t>WF on the measurement interval and observation time for frequency/time correction for 2.5kHz and 0.37kHz</a:t>
            </a:r>
            <a:endParaRPr lang="en-US" sz="3600" dirty="0"/>
          </a:p>
        </p:txBody>
      </p:sp>
      <p:sp>
        <p:nvSpPr>
          <p:cNvPr id="3" name="Subtitle 2"/>
          <p:cNvSpPr>
            <a:spLocks noGrp="1"/>
          </p:cNvSpPr>
          <p:nvPr>
            <p:ph type="subTitle" idx="1"/>
          </p:nvPr>
        </p:nvSpPr>
        <p:spPr>
          <a:xfrm>
            <a:off x="1523999" y="3884905"/>
            <a:ext cx="9144000" cy="1655762"/>
          </a:xfrm>
        </p:spPr>
        <p:txBody>
          <a:bodyPr/>
          <a:lstStyle/>
          <a:p>
            <a:r>
              <a:rPr lang="en-US" dirty="0"/>
              <a:t>ZTE, </a:t>
            </a:r>
            <a:endParaRPr lang="en-US" dirty="0"/>
          </a:p>
        </p:txBody>
      </p:sp>
      <p:sp>
        <p:nvSpPr>
          <p:cNvPr id="4" name="TextBox 3"/>
          <p:cNvSpPr txBox="1"/>
          <p:nvPr/>
        </p:nvSpPr>
        <p:spPr>
          <a:xfrm>
            <a:off x="8664166" y="474132"/>
            <a:ext cx="2624723" cy="368300"/>
          </a:xfrm>
          <a:prstGeom prst="rect">
            <a:avLst/>
          </a:prstGeom>
          <a:noFill/>
        </p:spPr>
        <p:txBody>
          <a:bodyPr wrap="square" rtlCol="0">
            <a:spAutoFit/>
          </a:bodyPr>
          <a:lstStyle/>
          <a:p>
            <a:pPr algn="r"/>
            <a:r>
              <a:rPr lang="en-US" b="1" dirty="0"/>
              <a:t>R4-2008869   </a:t>
            </a:r>
            <a:endParaRPr lang="en-US" b="1" dirty="0"/>
          </a:p>
        </p:txBody>
      </p:sp>
      <p:sp>
        <p:nvSpPr>
          <p:cNvPr id="5" name="TextBox 4"/>
          <p:cNvSpPr txBox="1"/>
          <p:nvPr/>
        </p:nvSpPr>
        <p:spPr>
          <a:xfrm>
            <a:off x="445770" y="288925"/>
            <a:ext cx="4480560" cy="645160"/>
          </a:xfrm>
          <a:prstGeom prst="rect">
            <a:avLst/>
          </a:prstGeom>
          <a:noFill/>
        </p:spPr>
        <p:txBody>
          <a:bodyPr wrap="square" rtlCol="0">
            <a:spAutoFit/>
          </a:bodyPr>
          <a:lstStyle/>
          <a:p>
            <a:r>
              <a:rPr lang="en-US" b="1" dirty="0"/>
              <a:t>3GPP TSG-RAN WG4 #95e</a:t>
            </a:r>
            <a:endParaRPr lang="en-US" b="1" dirty="0"/>
          </a:p>
          <a:p>
            <a:r>
              <a:rPr lang="en-US" b="1" dirty="0"/>
              <a:t>25th May. - 5th June. 2020</a:t>
            </a:r>
            <a:endParaRPr lang="en-US" dirty="0"/>
          </a:p>
        </p:txBody>
      </p:sp>
      <p:sp>
        <p:nvSpPr>
          <p:cNvPr id="6" name="Slide Number Placeholder 5"/>
          <p:cNvSpPr>
            <a:spLocks noGrp="1"/>
          </p:cNvSpPr>
          <p:nvPr>
            <p:ph type="sldNum" sz="quarter" idx="12"/>
          </p:nvPr>
        </p:nvSpPr>
        <p:spPr/>
        <p:txBody>
          <a:bodyPr/>
          <a:lstStyle/>
          <a:p>
            <a:fld id="{5A895D4C-8F8D-4A03-BC45-F746214387B6}" type="slidenum">
              <a:rPr lang="en-US" smtClean="0"/>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6605"/>
            <a:ext cx="10515600" cy="648863"/>
          </a:xfrm>
        </p:spPr>
        <p:txBody>
          <a:bodyPr>
            <a:normAutofit fontScale="90000"/>
          </a:bodyPr>
          <a:lstStyle/>
          <a:p>
            <a:r>
              <a:rPr lang="en-US" dirty="0"/>
              <a:t>Background </a:t>
            </a:r>
            <a:endParaRPr lang="en-US" dirty="0"/>
          </a:p>
        </p:txBody>
      </p:sp>
      <p:sp>
        <p:nvSpPr>
          <p:cNvPr id="3" name="Content Placeholder 2"/>
          <p:cNvSpPr>
            <a:spLocks noGrp="1"/>
          </p:cNvSpPr>
          <p:nvPr>
            <p:ph idx="1"/>
          </p:nvPr>
        </p:nvSpPr>
        <p:spPr>
          <a:xfrm>
            <a:off x="838200" y="1006103"/>
            <a:ext cx="10515600" cy="5378765"/>
          </a:xfrm>
        </p:spPr>
        <p:txBody>
          <a:bodyPr>
            <a:normAutofit/>
          </a:bodyPr>
          <a:lstStyle/>
          <a:p>
            <a:pPr marL="180975" lvl="1" indent="-180975">
              <a:spcBef>
                <a:spcPts val="0"/>
              </a:spcBef>
            </a:pPr>
            <a:r>
              <a:rPr lang="en-US" altLang="en-GB" dirty="0">
                <a:solidFill>
                  <a:schemeClr val="tx1"/>
                </a:solidFill>
              </a:rPr>
              <a:t>In Rel-16 LTEbased 5G terrestrial broadcast, two numerologies 2.5KHz and 0.37KHz was introduced for mobility up to 250km/h and and rooftop reception, the basic diagram is shown as following:  </a:t>
            </a:r>
            <a:endParaRPr lang="en-US" altLang="en-GB" dirty="0">
              <a:solidFill>
                <a:schemeClr val="tx1"/>
              </a:solidFill>
            </a:endParaRPr>
          </a:p>
          <a:p>
            <a:pPr marL="180975" lvl="1" indent="-180975">
              <a:spcBef>
                <a:spcPts val="0"/>
              </a:spcBef>
            </a:pPr>
            <a:endParaRPr lang="en-US" altLang="en-GB" sz="2000" dirty="0">
              <a:solidFill>
                <a:srgbClr val="FF0000"/>
              </a:solidFill>
            </a:endParaRPr>
          </a:p>
          <a:p>
            <a:pPr marL="0" lvl="1" indent="0">
              <a:spcBef>
                <a:spcPts val="0"/>
              </a:spcBef>
              <a:buNone/>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endParaRPr lang="en-US" altLang="en-GB" sz="2000" dirty="0"/>
          </a:p>
          <a:p>
            <a:pPr marL="180975" lvl="1" indent="-180975">
              <a:spcBef>
                <a:spcPts val="0"/>
              </a:spcBef>
            </a:pPr>
            <a:r>
              <a:rPr lang="en-US" altLang="en-GB" sz="2000" dirty="0">
                <a:sym typeface="+mn-ea"/>
              </a:rPr>
              <a:t>Similar as Rel-14 FeMBMS, EVM related issues for new introduced numerologies 2.5khz and 0.37khz should be specified. In the existing R16 TS 36.104 spec and R16 TS 36.101 spec, there are no such kind of requirement defined yet, therefore we proposed to further discuss and resolve it. </a:t>
            </a:r>
            <a:endParaRPr lang="en-US" altLang="en-GB" sz="2000" dirty="0"/>
          </a:p>
        </p:txBody>
      </p:sp>
      <p:sp>
        <p:nvSpPr>
          <p:cNvPr id="4" name="Slide Number Placeholder 3"/>
          <p:cNvSpPr>
            <a:spLocks noGrp="1"/>
          </p:cNvSpPr>
          <p:nvPr>
            <p:ph type="sldNum" sz="quarter" idx="12"/>
          </p:nvPr>
        </p:nvSpPr>
        <p:spPr/>
        <p:txBody>
          <a:bodyPr/>
          <a:lstStyle/>
          <a:p>
            <a:fld id="{5A895D4C-8F8D-4A03-BC45-F746214387B6}" type="slidenum">
              <a:rPr lang="en-US" smtClean="0"/>
            </a:fld>
            <a:endParaRPr lang="en-US"/>
          </a:p>
        </p:txBody>
      </p:sp>
      <p:pic>
        <p:nvPicPr>
          <p:cNvPr id="-2147482623" name="图片 31"/>
          <p:cNvPicPr>
            <a:picLocks noChangeAspect="1"/>
          </p:cNvPicPr>
          <p:nvPr/>
        </p:nvPicPr>
        <p:blipFill>
          <a:blip r:embed="rId1"/>
          <a:stretch>
            <a:fillRect/>
          </a:stretch>
        </p:blipFill>
        <p:spPr>
          <a:xfrm>
            <a:off x="1151255" y="2090738"/>
            <a:ext cx="4047490" cy="2219325"/>
          </a:xfrm>
          <a:prstGeom prst="rect">
            <a:avLst/>
          </a:prstGeom>
          <a:noFill/>
          <a:ln w="9525">
            <a:noFill/>
          </a:ln>
        </p:spPr>
      </p:pic>
      <p:sp>
        <p:nvSpPr>
          <p:cNvPr id="5" name="文本框 4"/>
          <p:cNvSpPr txBox="1"/>
          <p:nvPr/>
        </p:nvSpPr>
        <p:spPr>
          <a:xfrm>
            <a:off x="1397000" y="4502150"/>
            <a:ext cx="3187700" cy="368300"/>
          </a:xfrm>
          <a:prstGeom prst="rect">
            <a:avLst/>
          </a:prstGeom>
          <a:noFill/>
        </p:spPr>
        <p:txBody>
          <a:bodyPr wrap="square" rtlCol="0">
            <a:spAutoFit/>
          </a:bodyPr>
          <a:p>
            <a:endParaRPr lang="zh-CN" altLang="en-US"/>
          </a:p>
        </p:txBody>
      </p:sp>
      <p:sp>
        <p:nvSpPr>
          <p:cNvPr id="7" name="文本框 6"/>
          <p:cNvSpPr txBox="1"/>
          <p:nvPr/>
        </p:nvSpPr>
        <p:spPr>
          <a:xfrm>
            <a:off x="373380" y="4486910"/>
            <a:ext cx="5556885" cy="337185"/>
          </a:xfrm>
          <a:prstGeom prst="rect">
            <a:avLst/>
          </a:prstGeom>
          <a:noFill/>
        </p:spPr>
        <p:txBody>
          <a:bodyPr wrap="square" rtlCol="0">
            <a:spAutoFit/>
          </a:bodyPr>
          <a:p>
            <a:r>
              <a:rPr lang="zh-CN" altLang="en-US" sz="1600"/>
              <a:t>Figure 1. SCS 2.5kHz with CP 100us for mobility up to 250km/h</a:t>
            </a:r>
            <a:endParaRPr lang="zh-CN" altLang="en-US" sz="1600"/>
          </a:p>
        </p:txBody>
      </p:sp>
      <p:pic>
        <p:nvPicPr>
          <p:cNvPr id="-2147482622" name="图片 32"/>
          <p:cNvPicPr>
            <a:picLocks noChangeAspect="1"/>
          </p:cNvPicPr>
          <p:nvPr/>
        </p:nvPicPr>
        <p:blipFill>
          <a:blip r:embed="rId2"/>
          <a:stretch>
            <a:fillRect/>
          </a:stretch>
        </p:blipFill>
        <p:spPr>
          <a:xfrm>
            <a:off x="6258560" y="2105978"/>
            <a:ext cx="5095240" cy="2238375"/>
          </a:xfrm>
          <a:prstGeom prst="rect">
            <a:avLst/>
          </a:prstGeom>
          <a:noFill/>
          <a:ln w="9525">
            <a:noFill/>
          </a:ln>
        </p:spPr>
      </p:pic>
      <p:sp>
        <p:nvSpPr>
          <p:cNvPr id="8" name="文本框 7"/>
          <p:cNvSpPr txBox="1"/>
          <p:nvPr/>
        </p:nvSpPr>
        <p:spPr>
          <a:xfrm>
            <a:off x="6475730" y="4460240"/>
            <a:ext cx="5108575" cy="337185"/>
          </a:xfrm>
          <a:prstGeom prst="rect">
            <a:avLst/>
          </a:prstGeom>
          <a:noFill/>
        </p:spPr>
        <p:txBody>
          <a:bodyPr wrap="square" rtlCol="0">
            <a:spAutoFit/>
          </a:bodyPr>
          <a:p>
            <a:r>
              <a:rPr lang="zh-CN" altLang="en-US" sz="1600"/>
              <a:t>Figure </a:t>
            </a:r>
            <a:r>
              <a:rPr lang="en-US" altLang="zh-CN" sz="1600"/>
              <a:t>2</a:t>
            </a:r>
            <a:r>
              <a:rPr lang="zh-CN" altLang="en-US" sz="1600"/>
              <a:t>. SCS </a:t>
            </a:r>
            <a:r>
              <a:rPr lang="en-US" altLang="zh-CN" sz="1600"/>
              <a:t>0.37</a:t>
            </a:r>
            <a:r>
              <a:rPr lang="zh-CN" altLang="en-US" sz="1600"/>
              <a:t>kHz with CP </a:t>
            </a:r>
            <a:r>
              <a:rPr lang="en-US" altLang="zh-CN" sz="1600"/>
              <a:t>3</a:t>
            </a:r>
            <a:r>
              <a:rPr lang="zh-CN" altLang="en-US" sz="1600"/>
              <a:t>00us for </a:t>
            </a:r>
            <a:r>
              <a:rPr lang="en-US" altLang="zh-CN" sz="1600"/>
              <a:t>rooftop reception</a:t>
            </a:r>
            <a:endParaRPr lang="en-US" altLang="zh-CN"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Measurement interval and observation period for EVM measurement</a:t>
            </a:r>
            <a:endParaRPr lang="en-US" sz="2800" b="1" dirty="0"/>
          </a:p>
        </p:txBody>
      </p:sp>
      <p:sp>
        <p:nvSpPr>
          <p:cNvPr id="3" name="Content Placeholder 2"/>
          <p:cNvSpPr>
            <a:spLocks noGrp="1"/>
          </p:cNvSpPr>
          <p:nvPr>
            <p:ph idx="1"/>
          </p:nvPr>
        </p:nvSpPr>
        <p:spPr>
          <a:xfrm>
            <a:off x="838200" y="1463675"/>
            <a:ext cx="10515600" cy="4351338"/>
          </a:xfrm>
        </p:spPr>
        <p:txBody>
          <a:bodyPr/>
          <a:lstStyle/>
          <a:p>
            <a:pPr marL="0" indent="0">
              <a:buNone/>
            </a:pPr>
            <a:r>
              <a:rPr lang="en-US" altLang="sv-SE" b="1" dirty="0"/>
              <a:t>Agreement:</a:t>
            </a:r>
            <a:endParaRPr lang="en-US" altLang="sv-SE" b="1" dirty="0"/>
          </a:p>
          <a:p>
            <a:pPr marL="0" indent="0">
              <a:buNone/>
            </a:pPr>
            <a:r>
              <a:rPr lang="en-US" altLang="sv-SE" b="1" dirty="0"/>
              <a:t>For 2.5KHz SCS:</a:t>
            </a:r>
            <a:endParaRPr lang="en-US" altLang="sv-SE" dirty="0"/>
          </a:p>
          <a:p>
            <a:pPr>
              <a:buFont typeface="Arial" panose="020B0604020202020204" pitchFamily="34" charset="0"/>
              <a:buChar char="‒"/>
            </a:pPr>
            <a:r>
              <a:rPr lang="en-US" altLang="sv-SE" sz="2400" dirty="0"/>
              <a:t>Observation period for single EVM measurement: 1ms</a:t>
            </a:r>
            <a:endParaRPr lang="en-US" altLang="sv-SE" sz="2400" dirty="0"/>
          </a:p>
          <a:p>
            <a:pPr>
              <a:buFont typeface="Arial" panose="020B0604020202020204" pitchFamily="34" charset="0"/>
              <a:buChar char="‒"/>
            </a:pPr>
            <a:r>
              <a:rPr lang="en-US" altLang="sv-SE" sz="2400" dirty="0"/>
              <a:t>measurement interval for EVM averaging among different subframes: 10ms;</a:t>
            </a:r>
            <a:endParaRPr lang="en-US" altLang="sv-SE" dirty="0"/>
          </a:p>
          <a:p>
            <a:pPr marL="0" indent="0">
              <a:buNone/>
            </a:pPr>
            <a:r>
              <a:rPr lang="en-US" altLang="sv-SE" b="1" dirty="0">
                <a:sym typeface="+mn-ea"/>
              </a:rPr>
              <a:t>For 0.37KHz SCS:</a:t>
            </a:r>
            <a:endParaRPr lang="en-US" altLang="sv-SE" dirty="0"/>
          </a:p>
          <a:p>
            <a:pPr algn="l">
              <a:buFont typeface="Arial" panose="020B0604020202020204" pitchFamily="34" charset="0"/>
              <a:buChar char="‒"/>
            </a:pPr>
            <a:r>
              <a:rPr lang="en-US" altLang="sv-SE" sz="2400" dirty="0">
                <a:sym typeface="+mn-ea"/>
              </a:rPr>
              <a:t>Observation period for single EVM measurement: 3ms</a:t>
            </a:r>
            <a:endParaRPr lang="en-US" altLang="sv-SE" sz="2400" dirty="0"/>
          </a:p>
          <a:p>
            <a:pPr algn="l">
              <a:buFont typeface="Arial" panose="020B0604020202020204" pitchFamily="34" charset="0"/>
              <a:buChar char="‒"/>
            </a:pPr>
            <a:r>
              <a:rPr lang="en-US" altLang="sv-SE" sz="2400" dirty="0">
                <a:sym typeface="+mn-ea"/>
              </a:rPr>
              <a:t>measurement interval for EVM averaging among different subframes: 10ms;</a:t>
            </a:r>
            <a:endParaRPr lang="en-US" altLang="sv-SE" sz="2000" dirty="0"/>
          </a:p>
          <a:p>
            <a:pPr lvl="1"/>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Observation period for freq/timing error estimation</a:t>
            </a:r>
            <a:endParaRPr lang="en-US" sz="2800" b="1" dirty="0"/>
          </a:p>
        </p:txBody>
      </p:sp>
      <p:sp>
        <p:nvSpPr>
          <p:cNvPr id="3" name="Content Placeholder 2"/>
          <p:cNvSpPr>
            <a:spLocks noGrp="1"/>
          </p:cNvSpPr>
          <p:nvPr>
            <p:ph idx="1"/>
          </p:nvPr>
        </p:nvSpPr>
        <p:spPr>
          <a:xfrm>
            <a:off x="838200" y="1463675"/>
            <a:ext cx="10515600" cy="4351338"/>
          </a:xfrm>
        </p:spPr>
        <p:txBody>
          <a:bodyPr>
            <a:normAutofit lnSpcReduction="20000"/>
          </a:bodyPr>
          <a:lstStyle/>
          <a:p>
            <a:pPr marL="0" indent="0">
              <a:buNone/>
            </a:pPr>
            <a:r>
              <a:rPr lang="en-US" altLang="sv-SE" b="1" dirty="0"/>
              <a:t>Agreement: for 2.5KHz SCS:</a:t>
            </a:r>
            <a:endParaRPr lang="en-US" altLang="sv-SE" dirty="0"/>
          </a:p>
          <a:p>
            <a:pPr>
              <a:buFont typeface="Arial" panose="020B0604020202020204" pitchFamily="34" charset="0"/>
              <a:buChar char="‒"/>
            </a:pPr>
            <a:r>
              <a:rPr lang="en-US" altLang="sv-SE" sz="2400" dirty="0"/>
              <a:t>Observation period for freq/timing error estimation: 1ms</a:t>
            </a: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r>
              <a:rPr lang="en-US" altLang="sv-SE" sz="2400" dirty="0"/>
              <a:t>Note: 1st symbol and 2nd symbol are used for freq/timing estimation.</a:t>
            </a:r>
            <a:endParaRPr lang="en-US" altLang="sv-SE" sz="2400" dirty="0"/>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pic>
        <p:nvPicPr>
          <p:cNvPr id="-2147482618" name="图片 -2147482619"/>
          <p:cNvPicPr>
            <a:picLocks noChangeAspect="1"/>
          </p:cNvPicPr>
          <p:nvPr/>
        </p:nvPicPr>
        <p:blipFill>
          <a:blip r:embed="rId1"/>
          <a:stretch>
            <a:fillRect/>
          </a:stretch>
        </p:blipFill>
        <p:spPr>
          <a:xfrm>
            <a:off x="5567998" y="2372995"/>
            <a:ext cx="1558925" cy="2373630"/>
          </a:xfrm>
          <a:prstGeom prst="rect">
            <a:avLst/>
          </a:prstGeom>
          <a:noFill/>
          <a:ln w="9525">
            <a:noFill/>
          </a:ln>
        </p:spPr>
      </p:pic>
      <p:sp>
        <p:nvSpPr>
          <p:cNvPr id="4" name="文本框 3"/>
          <p:cNvSpPr txBox="1"/>
          <p:nvPr/>
        </p:nvSpPr>
        <p:spPr>
          <a:xfrm>
            <a:off x="3556000" y="4887595"/>
            <a:ext cx="7606030" cy="368300"/>
          </a:xfrm>
          <a:prstGeom prst="rect">
            <a:avLst/>
          </a:prstGeom>
          <a:noFill/>
        </p:spPr>
        <p:txBody>
          <a:bodyPr wrap="square" rtlCol="0">
            <a:spAutoFit/>
          </a:bodyPr>
          <a:p>
            <a:r>
              <a:rPr lang="zh-CN" altLang="en-US"/>
              <a:t>Figure </a:t>
            </a:r>
            <a:r>
              <a:rPr lang="en-US" altLang="zh-CN"/>
              <a:t>1</a:t>
            </a:r>
            <a:r>
              <a:rPr lang="zh-CN" altLang="en-US"/>
              <a:t>. RS pattern of Df=2 and Dt=2 for the support of mobility up to 250km/h</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Observation period for freq/timing error estimation</a:t>
            </a:r>
            <a:endParaRPr lang="en-US" sz="2800" b="1" dirty="0"/>
          </a:p>
        </p:txBody>
      </p:sp>
      <p:sp>
        <p:nvSpPr>
          <p:cNvPr id="3" name="Content Placeholder 2"/>
          <p:cNvSpPr>
            <a:spLocks noGrp="1"/>
          </p:cNvSpPr>
          <p:nvPr>
            <p:ph idx="1"/>
          </p:nvPr>
        </p:nvSpPr>
        <p:spPr>
          <a:xfrm>
            <a:off x="838200" y="1463675"/>
            <a:ext cx="10515600" cy="4351338"/>
          </a:xfrm>
        </p:spPr>
        <p:txBody>
          <a:bodyPr>
            <a:normAutofit lnSpcReduction="20000"/>
          </a:bodyPr>
          <a:lstStyle/>
          <a:p>
            <a:pPr marL="0" indent="0">
              <a:buNone/>
            </a:pPr>
            <a:r>
              <a:rPr lang="en-US" altLang="sv-SE" b="1" dirty="0"/>
              <a:t>Agreement: for 0.37KHz SCS:</a:t>
            </a:r>
            <a:endParaRPr lang="en-US" altLang="sv-SE" dirty="0"/>
          </a:p>
          <a:p>
            <a:pPr>
              <a:buFont typeface="Arial" panose="020B0604020202020204" pitchFamily="34" charset="0"/>
              <a:buChar char="‒"/>
            </a:pPr>
            <a:r>
              <a:rPr lang="en-US" altLang="sv-SE" sz="2400" dirty="0"/>
              <a:t>Observation period for freq/timing error estimation for MBSFN RS type 1: 6ms</a:t>
            </a: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r>
              <a:rPr lang="en-US" altLang="sv-SE" sz="2400" dirty="0"/>
              <a:t>Note: 1st symbol and 2nd symbol are used for freq/timing estimation.</a:t>
            </a:r>
            <a:endParaRPr lang="en-US" altLang="sv-SE" sz="2400" dirty="0"/>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
        <p:nvSpPr>
          <p:cNvPr id="5" name="文本框 4"/>
          <p:cNvSpPr txBox="1"/>
          <p:nvPr/>
        </p:nvSpPr>
        <p:spPr>
          <a:xfrm>
            <a:off x="2885440" y="4719955"/>
            <a:ext cx="7606030" cy="368300"/>
          </a:xfrm>
          <a:prstGeom prst="rect">
            <a:avLst/>
          </a:prstGeom>
          <a:noFill/>
        </p:spPr>
        <p:txBody>
          <a:bodyPr wrap="square" rtlCol="0">
            <a:spAutoFit/>
          </a:bodyPr>
          <a:p>
            <a:r>
              <a:rPr lang="zh-CN" altLang="en-US"/>
              <a:t>Figure </a:t>
            </a:r>
            <a:r>
              <a:rPr lang="en-US" altLang="zh-CN"/>
              <a:t>1</a:t>
            </a:r>
            <a:r>
              <a:rPr lang="zh-CN" altLang="en-US"/>
              <a:t>. RS patter for Df=3 and Dt=4 for rooftop reception</a:t>
            </a:r>
            <a:endParaRPr lang="zh-CN" altLang="en-US"/>
          </a:p>
        </p:txBody>
      </p:sp>
      <p:pic>
        <p:nvPicPr>
          <p:cNvPr id="-2147482621" name="Picture 9"/>
          <p:cNvPicPr>
            <a:picLocks noChangeAspect="1"/>
          </p:cNvPicPr>
          <p:nvPr/>
        </p:nvPicPr>
        <p:blipFill>
          <a:blip r:embed="rId1"/>
          <a:stretch>
            <a:fillRect/>
          </a:stretch>
        </p:blipFill>
        <p:spPr>
          <a:xfrm>
            <a:off x="3158490" y="2152015"/>
            <a:ext cx="5539105" cy="2554605"/>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Observation period for freq/timing error estimation</a:t>
            </a:r>
            <a:endParaRPr lang="en-US" sz="2800" b="1" dirty="0"/>
          </a:p>
        </p:txBody>
      </p:sp>
      <p:sp>
        <p:nvSpPr>
          <p:cNvPr id="3" name="Content Placeholder 2"/>
          <p:cNvSpPr>
            <a:spLocks noGrp="1"/>
          </p:cNvSpPr>
          <p:nvPr>
            <p:ph idx="1"/>
          </p:nvPr>
        </p:nvSpPr>
        <p:spPr>
          <a:xfrm>
            <a:off x="838200" y="1463675"/>
            <a:ext cx="10515600" cy="4351338"/>
          </a:xfrm>
        </p:spPr>
        <p:txBody>
          <a:bodyPr>
            <a:normAutofit lnSpcReduction="20000"/>
          </a:bodyPr>
          <a:lstStyle/>
          <a:p>
            <a:pPr marL="0" indent="0">
              <a:buNone/>
            </a:pPr>
            <a:r>
              <a:rPr lang="en-US" altLang="sv-SE" b="1" dirty="0"/>
              <a:t>Agreement: for 0.37KHz SCS:</a:t>
            </a:r>
            <a:endParaRPr lang="en-US" altLang="sv-SE" dirty="0"/>
          </a:p>
          <a:p>
            <a:pPr>
              <a:buFont typeface="Arial" panose="020B0604020202020204" pitchFamily="34" charset="0"/>
              <a:buChar char="‒"/>
            </a:pPr>
            <a:r>
              <a:rPr lang="en-US" altLang="sv-SE" sz="2400" dirty="0"/>
              <a:t>Observation period for freq/timing error estimation for MBSFN RS type 2 : 6ms</a:t>
            </a: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r>
              <a:rPr lang="en-US" altLang="sv-SE" sz="2400" dirty="0"/>
              <a:t>Note: 1st symbol and 2nd symbol are used for freq/timing estimation.</a:t>
            </a:r>
            <a:endParaRPr lang="en-US" altLang="sv-SE" sz="2400" dirty="0"/>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
        <p:nvSpPr>
          <p:cNvPr id="5" name="文本框 4"/>
          <p:cNvSpPr txBox="1"/>
          <p:nvPr/>
        </p:nvSpPr>
        <p:spPr>
          <a:xfrm>
            <a:off x="2885440" y="4986655"/>
            <a:ext cx="7606030" cy="368300"/>
          </a:xfrm>
          <a:prstGeom prst="rect">
            <a:avLst/>
          </a:prstGeom>
          <a:noFill/>
        </p:spPr>
        <p:txBody>
          <a:bodyPr wrap="square" rtlCol="0">
            <a:spAutoFit/>
          </a:bodyPr>
          <a:p>
            <a:r>
              <a:rPr lang="zh-CN" altLang="en-US"/>
              <a:t>Figure </a:t>
            </a:r>
            <a:r>
              <a:rPr lang="en-US" altLang="zh-CN"/>
              <a:t>1</a:t>
            </a:r>
            <a:r>
              <a:rPr lang="zh-CN" altLang="en-US"/>
              <a:t>. RS patter for Df=3 and Dt=4 for rooftop reception</a:t>
            </a:r>
            <a:endParaRPr lang="zh-CN" altLang="en-US"/>
          </a:p>
        </p:txBody>
      </p:sp>
      <p:pic>
        <p:nvPicPr>
          <p:cNvPr id="-2147482620" name="Picture 8"/>
          <p:cNvPicPr>
            <a:picLocks noChangeAspect="1"/>
          </p:cNvPicPr>
          <p:nvPr/>
        </p:nvPicPr>
        <p:blipFill>
          <a:blip r:embed="rId1"/>
          <a:stretch>
            <a:fillRect/>
          </a:stretch>
        </p:blipFill>
        <p:spPr>
          <a:xfrm>
            <a:off x="5324475" y="2190750"/>
            <a:ext cx="1543050" cy="2876550"/>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EVM window ratio and FFT size</a:t>
            </a:r>
            <a:endParaRPr lang="en-US" sz="2800" b="1" dirty="0"/>
          </a:p>
        </p:txBody>
      </p:sp>
      <p:sp>
        <p:nvSpPr>
          <p:cNvPr id="3" name="Content Placeholder 2"/>
          <p:cNvSpPr>
            <a:spLocks noGrp="1"/>
          </p:cNvSpPr>
          <p:nvPr>
            <p:ph idx="1"/>
          </p:nvPr>
        </p:nvSpPr>
        <p:spPr>
          <a:xfrm>
            <a:off x="838200" y="1463675"/>
            <a:ext cx="10515600" cy="4351338"/>
          </a:xfrm>
        </p:spPr>
        <p:txBody>
          <a:bodyPr>
            <a:normAutofit lnSpcReduction="20000"/>
          </a:bodyPr>
          <a:lstStyle/>
          <a:p>
            <a:pPr marL="0" indent="0">
              <a:buNone/>
            </a:pPr>
            <a:r>
              <a:rPr lang="en-US" altLang="sv-SE" b="1" dirty="0"/>
              <a:t>Agreement: for 2.5KHz and 0.37KHz SCS:</a:t>
            </a:r>
            <a:endParaRPr lang="en-US" altLang="sv-SE" dirty="0"/>
          </a:p>
          <a:p>
            <a:pPr>
              <a:buFont typeface="Arial" panose="020B0604020202020204" pitchFamily="34" charset="0"/>
              <a:buChar char="‒"/>
            </a:pPr>
            <a:r>
              <a:rPr lang="en-US" altLang="sv-SE" sz="2400" dirty="0"/>
              <a:t>EVM window ratio should reuse the value of 15KHz with normal CP;</a:t>
            </a:r>
            <a:endParaRPr lang="en-US" altLang="sv-SE" sz="2400" dirty="0"/>
          </a:p>
          <a:p>
            <a:pPr>
              <a:buFont typeface="Arial" panose="020B0604020202020204" pitchFamily="34" charset="0"/>
              <a:buChar char="‒"/>
            </a:pPr>
            <a:r>
              <a:rPr lang="en-US" altLang="sv-SE" sz="2400" dirty="0"/>
              <a:t>FFT size should only have factors of 2 and/or 3 basd on RAN1 agreement to limit UE complexity.</a:t>
            </a:r>
            <a:endParaRPr lang="en-US" altLang="sv-SE" sz="2400" dirty="0"/>
          </a:p>
          <a:p>
            <a:pPr>
              <a:buFont typeface="Arial" panose="020B0604020202020204" pitchFamily="34" charset="0"/>
              <a:buChar char="‒"/>
            </a:pPr>
            <a:endParaRPr lang="en-US" altLang="sv-SE" sz="2400" dirty="0"/>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a:buFont typeface="Arial" panose="020B0604020202020204" pitchFamily="34" charset="0"/>
              <a:buChar char="‒"/>
            </a:pPr>
            <a:endParaRPr lang="en-US" altLang="sv-SE" b="1" dirty="0">
              <a:sym typeface="+mn-ea"/>
            </a:endParaRPr>
          </a:p>
          <a:p>
            <a:pPr marL="0" indent="0">
              <a:buFont typeface="Arial" panose="020B0604020202020204" pitchFamily="34" charset="0"/>
              <a:buNone/>
            </a:pPr>
            <a:endParaRPr lang="sv-SE" dirty="0"/>
          </a:p>
          <a:p>
            <a:pPr marL="3200400" lvl="7" indent="0">
              <a:buNone/>
            </a:pPr>
            <a:endParaRPr lang="sv-SE" dirty="0"/>
          </a:p>
          <a:p>
            <a:pPr marL="3200400" lvl="7" indent="0">
              <a:buNone/>
            </a:pPr>
            <a:endParaRPr lang="sv-SE" dirty="0"/>
          </a:p>
          <a:p>
            <a:pPr marL="3200400" lvl="7" indent="0">
              <a:buNone/>
            </a:pPr>
            <a:endParaRPr lang="en-US" b="1" strike="sngStrike"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6605"/>
            <a:ext cx="10515600" cy="648863"/>
          </a:xfrm>
        </p:spPr>
        <p:txBody>
          <a:bodyPr>
            <a:normAutofit fontScale="90000"/>
          </a:bodyPr>
          <a:lstStyle/>
          <a:p>
            <a:r>
              <a:rPr lang="en-US" dirty="0"/>
              <a:t>References:</a:t>
            </a:r>
            <a:endParaRPr lang="en-US" dirty="0"/>
          </a:p>
        </p:txBody>
      </p:sp>
      <p:sp>
        <p:nvSpPr>
          <p:cNvPr id="3" name="Content Placeholder 2"/>
          <p:cNvSpPr>
            <a:spLocks noGrp="1"/>
          </p:cNvSpPr>
          <p:nvPr>
            <p:ph idx="1"/>
          </p:nvPr>
        </p:nvSpPr>
        <p:spPr>
          <a:xfrm>
            <a:off x="838200" y="1122630"/>
            <a:ext cx="10515600" cy="5378765"/>
          </a:xfrm>
        </p:spPr>
        <p:txBody>
          <a:bodyPr>
            <a:normAutofit/>
          </a:bodyPr>
          <a:lstStyle/>
          <a:p>
            <a:pPr marL="457200" lvl="1" indent="0">
              <a:buNone/>
            </a:pPr>
            <a:r>
              <a:rPr lang="en-US" sz="1800" dirty="0">
                <a:solidFill>
                  <a:schemeClr val="tx1"/>
                </a:solidFill>
                <a:sym typeface="+mn-ea"/>
              </a:rPr>
              <a:t>[1]</a:t>
            </a:r>
            <a:r>
              <a:rPr lang="en-US" altLang="en-US" sz="1800">
                <a:solidFill>
                  <a:schemeClr val="tx1"/>
                </a:solidFill>
                <a:latin typeface="Arial" panose="020B0604020202020204" pitchFamily="34" charset="0"/>
                <a:sym typeface="+mn-ea"/>
              </a:rPr>
              <a:t>R4-2007396,Impacts on BS RF requirement of new introduced numerology, ZTE Corporation </a:t>
            </a:r>
            <a:r>
              <a:rPr lang="en-US" sz="1800" dirty="0">
                <a:solidFill>
                  <a:schemeClr val="tx1"/>
                </a:solidFill>
                <a:latin typeface="Arial" panose="020B0604020202020204" pitchFamily="34" charset="0"/>
                <a:cs typeface="Arial" panose="020B0604020202020204" pitchFamily="34" charset="0"/>
                <a:sym typeface="+mn-ea"/>
              </a:rPr>
              <a:t>[2]</a:t>
            </a:r>
            <a:r>
              <a:rPr lang="en-US" sz="1800" dirty="0">
                <a:latin typeface="Arial" panose="020B0604020202020204" pitchFamily="34" charset="0"/>
                <a:cs typeface="Arial" panose="020B0604020202020204" pitchFamily="34" charset="0"/>
                <a:sym typeface="+mn-ea"/>
              </a:rPr>
              <a:t>R4-2007397,CR to 36.104: Introduction of LTE based 5G terrestrial broadcast numerologies</a:t>
            </a:r>
            <a:endParaRPr lang="en-US" sz="1800" dirty="0">
              <a:latin typeface="Arial" panose="020B0604020202020204" pitchFamily="34" charset="0"/>
              <a:cs typeface="Arial" panose="020B0604020202020204" pitchFamily="34" charset="0"/>
              <a:sym typeface="+mn-ea"/>
            </a:endParaRPr>
          </a:p>
          <a:p>
            <a:pPr marL="457200" lvl="1" indent="0">
              <a:buNone/>
            </a:pPr>
            <a:r>
              <a:rPr lang="en-US" sz="1800" dirty="0">
                <a:latin typeface="Arial" panose="020B0604020202020204" pitchFamily="34" charset="0"/>
                <a:cs typeface="Arial" panose="020B0604020202020204" pitchFamily="34" charset="0"/>
              </a:rPr>
              <a:t>[3]R4-2007398,CR to 36.101: Introduction of LTE based 5G terrestrial broadcast numerologies</a:t>
            </a:r>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5A895D4C-8F8D-4A03-BC45-F746214387B6}" type="slidenum">
              <a:rPr lang="en-US" smtClean="0"/>
            </a:fld>
            <a:endParaRPr lang="en-US" dirty="0"/>
          </a:p>
        </p:txBody>
      </p:sp>
      <p:sp>
        <p:nvSpPr>
          <p:cNvPr id="6" name="Content Placeholder 2"/>
          <p:cNvSpPr>
            <a:spLocks noGrp="1"/>
          </p:cNvSpPr>
          <p:nvPr/>
        </p:nvSpPr>
        <p:spPr>
          <a:xfrm>
            <a:off x="838200" y="-1405305"/>
            <a:ext cx="10515600" cy="53787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n-US" altLang="en-GB"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2473</Words>
  <Application>WPS 演示</Application>
  <PresentationFormat>Widescreen</PresentationFormat>
  <Paragraphs>145</Paragraphs>
  <Slides>8</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8</vt:i4>
      </vt:variant>
    </vt:vector>
  </HeadingPairs>
  <TitlesOfParts>
    <vt:vector size="24" baseType="lpstr">
      <vt:lpstr>Arial</vt:lpstr>
      <vt:lpstr>宋体</vt:lpstr>
      <vt:lpstr>Wingdings</vt:lpstr>
      <vt:lpstr>Calibri</vt:lpstr>
      <vt:lpstr>Times New Roman</vt:lpstr>
      <vt:lpstr>Calibri Light</vt:lpstr>
      <vt:lpstr>微软雅黑</vt:lpstr>
      <vt:lpstr>Arial Unicode MS</vt:lpstr>
      <vt:lpstr>等线</vt:lpstr>
      <vt:lpstr>Batang</vt:lpstr>
      <vt:lpstr>Dotum</vt:lpstr>
      <vt:lpstr>Gungsuh</vt:lpstr>
      <vt:lpstr>DFKai-SB</vt:lpstr>
      <vt:lpstr>BatangChe</vt:lpstr>
      <vt:lpstr>Meiryo</vt:lpstr>
      <vt:lpstr>Office Theme</vt:lpstr>
      <vt:lpstr>WF on NR-U SEM</vt:lpstr>
      <vt:lpstr>Background </vt:lpstr>
      <vt:lpstr>Simulation assumptions - DMRS</vt:lpstr>
      <vt:lpstr>Measurement interval and observation period for EVM measurement</vt:lpstr>
      <vt:lpstr>Observation period for freq/timing error estimation</vt:lpstr>
      <vt:lpstr>Observation period for freq/timing error estimation</vt:lpstr>
      <vt:lpstr>Observation period for freq/timing error estimation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for NR PC3 fallback</dc:title>
  <dc:creator>Gene Fong</dc:creator>
  <cp:lastModifiedBy>xuefei</cp:lastModifiedBy>
  <cp:revision>87</cp:revision>
  <dcterms:created xsi:type="dcterms:W3CDTF">2018-08-21T06:09:00Z</dcterms:created>
  <dcterms:modified xsi:type="dcterms:W3CDTF">2020-06-01T08:39:50Z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0x01010057487C7AB0FA344C95D548FCA1A0E6B1</vt:lpwstr>
  </property>
  <property fmtid="{D5CDD505-2E9C-101B-9397-08002B2CF9AE}" pid="3" name="KSOProductBuildVer">
    <vt:lpwstr>2052-10.8.2.6613</vt:lpwstr>
  </property>
</Properties>
</file>