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64" r:id="rId3"/>
    <p:sldId id="281" r:id="rId4"/>
    <p:sldId id="284" r:id="rId5"/>
    <p:sldId id="267" r:id="rId6"/>
    <p:sldId id="296" r:id="rId7"/>
    <p:sldId id="297" r:id="rId8"/>
    <p:sldId id="298" r:id="rId9"/>
    <p:sldId id="299" r:id="rId10"/>
    <p:sldId id="295" r:id="rId11"/>
    <p:sldId id="289" r:id="rId12"/>
    <p:sldId id="300" r:id="rId13"/>
    <p:sldId id="301" r:id="rId14"/>
    <p:sldId id="283" r:id="rId15"/>
    <p:sldId id="288" r:id="rId16"/>
    <p:sldId id="268" r:id="rId17"/>
    <p:sldId id="270" r:id="rId18"/>
    <p:sldId id="274" r:id="rId1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211" autoAdjust="0"/>
  </p:normalViewPr>
  <p:slideViewPr>
    <p:cSldViewPr>
      <p:cViewPr varScale="1">
        <p:scale>
          <a:sx n="87" d="100"/>
          <a:sy n="87" d="100"/>
        </p:scale>
        <p:origin x="-222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F80043-67E6-409D-8A58-69BB9019E53A}" type="datetimeFigureOut">
              <a:rPr lang="zh-CN" altLang="en-US" smtClean="0"/>
              <a:pPr/>
              <a:t>2020/6/3</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8A4ACE-87AB-4BCF-B2C9-B9F4846237E8}" type="slidenum">
              <a:rPr lang="zh-CN" altLang="en-US" smtClean="0"/>
              <a:pPr/>
              <a:t>‹#›</a:t>
            </a:fld>
            <a:endParaRPr lang="zh-CN" altLang="en-US"/>
          </a:p>
        </p:txBody>
      </p:sp>
    </p:spTree>
    <p:extLst>
      <p:ext uri="{BB962C8B-B14F-4D97-AF65-F5344CB8AC3E}">
        <p14:creationId xmlns:p14="http://schemas.microsoft.com/office/powerpoint/2010/main" val="382128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2</a:t>
            </a:fld>
            <a:endParaRPr lang="zh-CN" altLang="en-US"/>
          </a:p>
        </p:txBody>
      </p:sp>
    </p:spTree>
    <p:extLst>
      <p:ext uri="{BB962C8B-B14F-4D97-AF65-F5344CB8AC3E}">
        <p14:creationId xmlns:p14="http://schemas.microsoft.com/office/powerpoint/2010/main" val="2823817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11</a:t>
            </a:fld>
            <a:endParaRPr lang="zh-CN" altLang="en-US"/>
          </a:p>
        </p:txBody>
      </p:sp>
    </p:spTree>
    <p:extLst>
      <p:ext uri="{BB962C8B-B14F-4D97-AF65-F5344CB8AC3E}">
        <p14:creationId xmlns:p14="http://schemas.microsoft.com/office/powerpoint/2010/main" val="26718289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12</a:t>
            </a:fld>
            <a:endParaRPr lang="zh-CN" altLang="en-US"/>
          </a:p>
        </p:txBody>
      </p:sp>
    </p:spTree>
    <p:extLst>
      <p:ext uri="{BB962C8B-B14F-4D97-AF65-F5344CB8AC3E}">
        <p14:creationId xmlns:p14="http://schemas.microsoft.com/office/powerpoint/2010/main" val="37980053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13</a:t>
            </a:fld>
            <a:endParaRPr lang="zh-CN" altLang="en-US"/>
          </a:p>
        </p:txBody>
      </p:sp>
    </p:spTree>
    <p:extLst>
      <p:ext uri="{BB962C8B-B14F-4D97-AF65-F5344CB8AC3E}">
        <p14:creationId xmlns:p14="http://schemas.microsoft.com/office/powerpoint/2010/main" val="2456509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14</a:t>
            </a:fld>
            <a:endParaRPr lang="zh-CN" altLang="en-US"/>
          </a:p>
        </p:txBody>
      </p:sp>
    </p:spTree>
    <p:extLst>
      <p:ext uri="{BB962C8B-B14F-4D97-AF65-F5344CB8AC3E}">
        <p14:creationId xmlns:p14="http://schemas.microsoft.com/office/powerpoint/2010/main" val="20701484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15</a:t>
            </a:fld>
            <a:endParaRPr lang="zh-CN" altLang="en-US"/>
          </a:p>
        </p:txBody>
      </p:sp>
    </p:spTree>
    <p:extLst>
      <p:ext uri="{BB962C8B-B14F-4D97-AF65-F5344CB8AC3E}">
        <p14:creationId xmlns:p14="http://schemas.microsoft.com/office/powerpoint/2010/main" val="26195283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16</a:t>
            </a:fld>
            <a:endParaRPr lang="zh-CN" altLang="en-US"/>
          </a:p>
        </p:txBody>
      </p:sp>
    </p:spTree>
    <p:extLst>
      <p:ext uri="{BB962C8B-B14F-4D97-AF65-F5344CB8AC3E}">
        <p14:creationId xmlns:p14="http://schemas.microsoft.com/office/powerpoint/2010/main" val="20391497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17</a:t>
            </a:fld>
            <a:endParaRPr lang="zh-CN" altLang="en-US"/>
          </a:p>
        </p:txBody>
      </p:sp>
    </p:spTree>
    <p:extLst>
      <p:ext uri="{BB962C8B-B14F-4D97-AF65-F5344CB8AC3E}">
        <p14:creationId xmlns:p14="http://schemas.microsoft.com/office/powerpoint/2010/main" val="6779830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3</a:t>
            </a:fld>
            <a:endParaRPr lang="zh-CN" altLang="en-US"/>
          </a:p>
        </p:txBody>
      </p:sp>
    </p:spTree>
    <p:extLst>
      <p:ext uri="{BB962C8B-B14F-4D97-AF65-F5344CB8AC3E}">
        <p14:creationId xmlns:p14="http://schemas.microsoft.com/office/powerpoint/2010/main" val="3512069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4</a:t>
            </a:fld>
            <a:endParaRPr lang="zh-CN" altLang="en-US"/>
          </a:p>
        </p:txBody>
      </p:sp>
    </p:spTree>
    <p:extLst>
      <p:ext uri="{BB962C8B-B14F-4D97-AF65-F5344CB8AC3E}">
        <p14:creationId xmlns:p14="http://schemas.microsoft.com/office/powerpoint/2010/main" val="18463981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5</a:t>
            </a:fld>
            <a:endParaRPr lang="zh-CN" altLang="en-US"/>
          </a:p>
        </p:txBody>
      </p:sp>
    </p:spTree>
    <p:extLst>
      <p:ext uri="{BB962C8B-B14F-4D97-AF65-F5344CB8AC3E}">
        <p14:creationId xmlns:p14="http://schemas.microsoft.com/office/powerpoint/2010/main" val="658131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6</a:t>
            </a:fld>
            <a:endParaRPr lang="zh-CN" altLang="en-US"/>
          </a:p>
        </p:txBody>
      </p:sp>
    </p:spTree>
    <p:extLst>
      <p:ext uri="{BB962C8B-B14F-4D97-AF65-F5344CB8AC3E}">
        <p14:creationId xmlns:p14="http://schemas.microsoft.com/office/powerpoint/2010/main" val="20568667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7</a:t>
            </a:fld>
            <a:endParaRPr lang="zh-CN" altLang="en-US"/>
          </a:p>
        </p:txBody>
      </p:sp>
    </p:spTree>
    <p:extLst>
      <p:ext uri="{BB962C8B-B14F-4D97-AF65-F5344CB8AC3E}">
        <p14:creationId xmlns:p14="http://schemas.microsoft.com/office/powerpoint/2010/main" val="6215579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8</a:t>
            </a:fld>
            <a:endParaRPr lang="zh-CN" altLang="en-US"/>
          </a:p>
        </p:txBody>
      </p:sp>
    </p:spTree>
    <p:extLst>
      <p:ext uri="{BB962C8B-B14F-4D97-AF65-F5344CB8AC3E}">
        <p14:creationId xmlns:p14="http://schemas.microsoft.com/office/powerpoint/2010/main" val="11393943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918A4ACE-87AB-4BCF-B2C9-B9F4846237E8}" type="slidenum">
              <a:rPr lang="zh-CN" altLang="en-US" smtClean="0"/>
              <a:pPr/>
              <a:t>9</a:t>
            </a:fld>
            <a:endParaRPr lang="zh-CN" altLang="en-US"/>
          </a:p>
        </p:txBody>
      </p:sp>
    </p:spTree>
    <p:extLst>
      <p:ext uri="{BB962C8B-B14F-4D97-AF65-F5344CB8AC3E}">
        <p14:creationId xmlns:p14="http://schemas.microsoft.com/office/powerpoint/2010/main" val="17784775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918A4ACE-87AB-4BCF-B2C9-B9F4846237E8}" type="slidenum">
              <a:rPr lang="zh-CN" altLang="en-US" smtClean="0"/>
              <a:pPr/>
              <a:t>10</a:t>
            </a:fld>
            <a:endParaRPr lang="zh-CN" altLang="en-US"/>
          </a:p>
        </p:txBody>
      </p:sp>
    </p:spTree>
    <p:extLst>
      <p:ext uri="{BB962C8B-B14F-4D97-AF65-F5344CB8AC3E}">
        <p14:creationId xmlns:p14="http://schemas.microsoft.com/office/powerpoint/2010/main" val="12134171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2020/6/3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2020/6/3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2020/6/3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2020/6/3</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199033"/>
            <a:ext cx="8640960" cy="923330"/>
          </a:xfrm>
          <a:prstGeom prst="rect">
            <a:avLst/>
          </a:prstGeom>
        </p:spPr>
        <p:txBody>
          <a:bodyPr wrap="square">
            <a:spAutoFit/>
          </a:bodyPr>
          <a:lstStyle/>
          <a:p>
            <a:pPr hangingPunct="0"/>
            <a:r>
              <a:rPr lang="en-GB" altLang="zh-CN" b="1" dirty="0"/>
              <a:t>3GPP TSG-RAN WG4 Meeting  #</a:t>
            </a:r>
            <a:r>
              <a:rPr lang="en-US" altLang="zh-CN" b="1" dirty="0"/>
              <a:t>95-e</a:t>
            </a:r>
            <a:r>
              <a:rPr lang="en-GB" altLang="zh-CN" b="1" dirty="0"/>
              <a:t>	                                                   R4-2008820</a:t>
            </a:r>
            <a:endParaRPr lang="en-US" altLang="zh-CN" b="1" dirty="0"/>
          </a:p>
          <a:p>
            <a:r>
              <a:rPr lang="x-none" altLang="zh-CN" b="1" dirty="0"/>
              <a:t>Electronic Meeting, </a:t>
            </a:r>
            <a:r>
              <a:rPr lang="en-US" altLang="zh-CN" b="1" dirty="0"/>
              <a:t>25 May – 5 June, </a:t>
            </a:r>
            <a:r>
              <a:rPr lang="x-none" altLang="zh-CN" b="1" dirty="0"/>
              <a:t>2020</a:t>
            </a:r>
            <a:endParaRPr lang="zh-CN" altLang="zh-CN" dirty="0"/>
          </a:p>
          <a:p>
            <a:r>
              <a:rPr lang="en-GB" altLang="zh-CN" b="1" dirty="0"/>
              <a:t>Agenda Item: 6.17.2.1</a:t>
            </a:r>
            <a:endParaRPr lang="en-US" altLang="zh-CN" b="1" dirty="0"/>
          </a:p>
        </p:txBody>
      </p:sp>
      <p:sp>
        <p:nvSpPr>
          <p:cNvPr id="5" name="Title 1"/>
          <p:cNvSpPr txBox="1">
            <a:spLocks/>
          </p:cNvSpPr>
          <p:nvPr/>
        </p:nvSpPr>
        <p:spPr>
          <a:xfrm>
            <a:off x="755576" y="1640986"/>
            <a:ext cx="7056784" cy="2739945"/>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b="0" i="0" u="none" strike="noStrike" kern="1200" cap="none" spc="0" normalizeH="0" baseline="0" noProof="0" dirty="0">
                <a:ln>
                  <a:noFill/>
                </a:ln>
                <a:solidFill>
                  <a:schemeClr val="tx1"/>
                </a:solidFill>
                <a:effectLst/>
                <a:uLnTx/>
                <a:uFillTx/>
                <a:latin typeface="+mj-lt"/>
                <a:ea typeface="+mj-ea"/>
                <a:cs typeface="+mj-cs"/>
              </a:rPr>
              <a:t>WF </a:t>
            </a:r>
            <a:r>
              <a:rPr kumimoji="0" lang="en-US" altLang="zh-CN" sz="4800" b="0" i="0" u="none" strike="noStrike" kern="1200" cap="none" spc="0" normalizeH="0" baseline="0" noProof="0" dirty="0">
                <a:ln>
                  <a:noFill/>
                </a:ln>
                <a:solidFill>
                  <a:schemeClr val="tx1"/>
                </a:solidFill>
                <a:effectLst/>
                <a:uLnTx/>
                <a:uFillTx/>
                <a:latin typeface="+mj-lt"/>
                <a:ea typeface="+mj-ea"/>
                <a:cs typeface="+mj-cs"/>
              </a:rPr>
              <a:t>on UE </a:t>
            </a:r>
            <a:r>
              <a:rPr lang="en-US" altLang="zh-CN" sz="4800" noProof="0" dirty="0">
                <a:latin typeface="+mj-lt"/>
                <a:ea typeface="+mj-ea"/>
                <a:cs typeface="+mj-cs"/>
              </a:rPr>
              <a:t>demodulation for NR HST</a:t>
            </a:r>
            <a:endParaRPr kumimoji="0" lang="en-US" sz="4800" b="0" i="0" u="none" strike="noStrike" kern="1200" cap="none" spc="0" normalizeH="0" baseline="0" noProof="0" dirty="0">
              <a:ln>
                <a:noFill/>
              </a:ln>
              <a:effectLst/>
              <a:uLnTx/>
              <a:uFillTx/>
              <a:latin typeface="+mj-lt"/>
              <a:ea typeface="+mj-ea"/>
              <a:cs typeface="+mj-cs"/>
            </a:endParaRPr>
          </a:p>
        </p:txBody>
      </p:sp>
      <p:sp>
        <p:nvSpPr>
          <p:cNvPr id="6" name="Subtitle 2"/>
          <p:cNvSpPr txBox="1">
            <a:spLocks/>
          </p:cNvSpPr>
          <p:nvPr/>
        </p:nvSpPr>
        <p:spPr>
          <a:xfrm>
            <a:off x="3635896" y="4437112"/>
            <a:ext cx="3126567" cy="958755"/>
          </a:xfrm>
          <a:prstGeom prst="rect">
            <a:avLst/>
          </a:prstGeom>
        </p:spPr>
        <p:txBody>
          <a:bodyPr vert="horz" lIns="91440" tIns="45720" rIns="91440" bIns="45720" rtlCol="0">
            <a:normAutofit/>
          </a:bodyPr>
          <a:lstStyle/>
          <a:p>
            <a:pPr marL="342900" lvl="0" indent="-342900">
              <a:spcBef>
                <a:spcPct val="200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CMCC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B841D34F-0EE1-45F8-B803-A462EB822058}"/>
              </a:ext>
            </a:extLst>
          </p:cNvPr>
          <p:cNvSpPr>
            <a:spLocks noGrp="1"/>
          </p:cNvSpPr>
          <p:nvPr>
            <p:ph type="title"/>
          </p:nvPr>
        </p:nvSpPr>
        <p:spPr>
          <a:xfrm>
            <a:off x="491380" y="8270"/>
            <a:ext cx="8229600" cy="1143000"/>
          </a:xfrm>
        </p:spPr>
        <p:txBody>
          <a:bodyPr/>
          <a:lstStyle/>
          <a:p>
            <a:r>
              <a:rPr lang="en-GB" altLang="zh-CN" dirty="0"/>
              <a:t>UE capabilities/features</a:t>
            </a:r>
            <a:endParaRPr lang="zh-CN" altLang="en-US" dirty="0"/>
          </a:p>
        </p:txBody>
      </p:sp>
      <p:sp>
        <p:nvSpPr>
          <p:cNvPr id="3" name="内容占位符 2">
            <a:extLst>
              <a:ext uri="{FF2B5EF4-FFF2-40B4-BE49-F238E27FC236}">
                <a16:creationId xmlns:a16="http://schemas.microsoft.com/office/drawing/2014/main" xmlns="" id="{EF5AF3F5-7149-455F-AE7E-C33A82C7EE4E}"/>
              </a:ext>
            </a:extLst>
          </p:cNvPr>
          <p:cNvSpPr>
            <a:spLocks noGrp="1"/>
          </p:cNvSpPr>
          <p:nvPr>
            <p:ph idx="1"/>
          </p:nvPr>
        </p:nvSpPr>
        <p:spPr>
          <a:xfrm>
            <a:off x="395536" y="1628800"/>
            <a:ext cx="8568952" cy="5112568"/>
          </a:xfrm>
        </p:spPr>
        <p:txBody>
          <a:bodyPr>
            <a:noAutofit/>
          </a:bodyPr>
          <a:lstStyle/>
          <a:p>
            <a:pPr marL="342900" lvl="1" indent="-342900">
              <a:buFont typeface="Arial" pitchFamily="34" charset="0"/>
              <a:buChar char="•"/>
            </a:pPr>
            <a:r>
              <a:rPr lang="en-US" altLang="zh-CN" sz="1800" dirty="0"/>
              <a:t>For HST fading channel requirements and HST single Tap channel demodulation requirements</a:t>
            </a:r>
          </a:p>
          <a:p>
            <a:pPr lvl="1"/>
            <a:r>
              <a:rPr lang="en-US" altLang="zh-CN" sz="1800" dirty="0"/>
              <a:t>Background:</a:t>
            </a:r>
          </a:p>
          <a:p>
            <a:pPr marL="1200150" lvl="3" indent="-342900"/>
            <a:r>
              <a:rPr lang="en-US" altLang="zh-CN" sz="1800" dirty="0"/>
              <a:t>For HST fading channel requirements take it as mandatory requirements for Rel-16 and no capability signaling will be introduced.(agreement in last meeting)</a:t>
            </a:r>
            <a:endParaRPr lang="zh-CN" altLang="zh-CN" sz="1800" dirty="0"/>
          </a:p>
          <a:p>
            <a:pPr marL="1200150" lvl="3" indent="-342900"/>
            <a:r>
              <a:rPr lang="en-US" altLang="zh-CN" sz="1800" dirty="0"/>
              <a:t>For HST single Tap channel demodulation requirements</a:t>
            </a:r>
          </a:p>
          <a:p>
            <a:pPr marL="1657350" lvl="4" indent="-342900"/>
            <a:r>
              <a:rPr lang="en-US" altLang="zh-CN" sz="1800" dirty="0"/>
              <a:t>no capability signaling will be introduced (agreement in last meeting)</a:t>
            </a:r>
          </a:p>
          <a:p>
            <a:pPr marL="1657350" lvl="4" indent="-342900"/>
            <a:r>
              <a:rPr lang="en-GB" altLang="zh-CN" sz="1800" dirty="0"/>
              <a:t>requirements is mandatory (</a:t>
            </a:r>
            <a:r>
              <a:rPr lang="en-US" altLang="zh-CN" sz="1800" dirty="0"/>
              <a:t>agreement in 1</a:t>
            </a:r>
            <a:r>
              <a:rPr lang="en-US" altLang="zh-CN" sz="1800" baseline="30000" dirty="0"/>
              <a:t>st</a:t>
            </a:r>
            <a:r>
              <a:rPr lang="en-US" altLang="zh-CN" sz="1800" dirty="0"/>
              <a:t> round</a:t>
            </a:r>
            <a:r>
              <a:rPr lang="en-GB" altLang="zh-CN" sz="1800" dirty="0"/>
              <a:t>)</a:t>
            </a:r>
            <a:endParaRPr lang="en-US" altLang="zh-CN" sz="1800" dirty="0"/>
          </a:p>
          <a:p>
            <a:pPr lvl="1"/>
            <a:r>
              <a:rPr lang="en-US" altLang="zh-CN" sz="1800" dirty="0"/>
              <a:t>Open issue: </a:t>
            </a:r>
          </a:p>
          <a:p>
            <a:pPr lvl="2"/>
            <a:r>
              <a:rPr lang="en-US" altLang="zh-CN" sz="1800" dirty="0"/>
              <a:t>Whether feature list will be introduced for HST fading channel, and HST single tap</a:t>
            </a:r>
            <a:endParaRPr lang="en-GB" altLang="zh-CN" sz="1800" dirty="0"/>
          </a:p>
          <a:p>
            <a:pPr marL="114300" indent="0">
              <a:buNone/>
            </a:pPr>
            <a:endParaRPr lang="en-GB" altLang="zh-CN" sz="1800" dirty="0"/>
          </a:p>
          <a:p>
            <a:pPr marL="114300" indent="0">
              <a:buNone/>
            </a:pPr>
            <a:endParaRPr lang="en-US" altLang="zh-CN" sz="1800" dirty="0"/>
          </a:p>
        </p:txBody>
      </p:sp>
    </p:spTree>
    <p:extLst>
      <p:ext uri="{BB962C8B-B14F-4D97-AF65-F5344CB8AC3E}">
        <p14:creationId xmlns:p14="http://schemas.microsoft.com/office/powerpoint/2010/main" val="4274713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42083" y="44326"/>
            <a:ext cx="8837179" cy="1143000"/>
          </a:xfrm>
        </p:spPr>
        <p:txBody>
          <a:bodyPr>
            <a:normAutofit/>
          </a:bodyPr>
          <a:lstStyle/>
          <a:p>
            <a:r>
              <a:rPr lang="en-US" altLang="zh-CN" dirty="0"/>
              <a:t>Applicability rule</a:t>
            </a:r>
            <a:endParaRPr lang="zh-CN" altLang="en-US" dirty="0"/>
          </a:p>
        </p:txBody>
      </p:sp>
      <p:sp>
        <p:nvSpPr>
          <p:cNvPr id="7" name="内容占位符 2"/>
          <p:cNvSpPr txBox="1">
            <a:spLocks/>
          </p:cNvSpPr>
          <p:nvPr/>
        </p:nvSpPr>
        <p:spPr>
          <a:xfrm>
            <a:off x="415340" y="1556792"/>
            <a:ext cx="8631058" cy="468538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altLang="zh-CN" sz="2000" dirty="0"/>
              <a:t>Test applicability between HST-SFN, HST single tap and HST multi-path fading performance test cases</a:t>
            </a:r>
          </a:p>
          <a:p>
            <a:pPr lvl="1"/>
            <a:r>
              <a:rPr lang="en-US" altLang="zh-CN" sz="2000" dirty="0"/>
              <a:t>Option 1: Do not define any applicability rules between HST-SFN, HST single tap and HST multi-path fading performance test cases.</a:t>
            </a:r>
          </a:p>
          <a:p>
            <a:pPr lvl="1"/>
            <a:r>
              <a:rPr lang="en-US" altLang="zh-CN" sz="2000" dirty="0"/>
              <a:t>Option 2: Do not test UE under HST single-tap, if UE passes the requirements for HST-SFN.</a:t>
            </a:r>
          </a:p>
          <a:p>
            <a:pPr lvl="2"/>
            <a:r>
              <a:rPr lang="en-US" altLang="zh-CN" sz="2000" dirty="0"/>
              <a:t>Alt 1: Skip the Rel-15 HST single tap test, if UE passes the requirements for HST-SFN</a:t>
            </a:r>
          </a:p>
          <a:p>
            <a:pPr lvl="2"/>
            <a:r>
              <a:rPr lang="en-US" altLang="zh-CN" sz="2000" dirty="0"/>
              <a:t>Alt 2: Skip the Rel-16 HST single tap test, but do not skip the Rel-15 HST single tap test, if UE passes the requirements for HST-SFN</a:t>
            </a:r>
          </a:p>
          <a:p>
            <a:pPr lvl="2"/>
            <a:r>
              <a:rPr lang="en-US" altLang="zh-CN" sz="2000" dirty="0"/>
              <a:t>Alt 3: Skip both Rel-15 and Rel-16 HST single tap test, if UE passes the requirements for HST-SFN </a:t>
            </a:r>
          </a:p>
          <a:p>
            <a:pPr lvl="0"/>
            <a:endParaRPr lang="en-GB" altLang="zh-CN" sz="2000" dirty="0"/>
          </a:p>
          <a:p>
            <a:pPr marL="457200" lvl="1" indent="0" hangingPunct="0">
              <a:buNone/>
            </a:pPr>
            <a:endParaRPr lang="en-US" altLang="zh-CN" sz="2000" dirty="0"/>
          </a:p>
          <a:p>
            <a:pPr marL="457200" lvl="1" indent="0" hangingPunct="0">
              <a:buNone/>
            </a:pPr>
            <a:endParaRPr lang="en-US" altLang="zh-CN" sz="2000" strike="sngStrike" dirty="0"/>
          </a:p>
          <a:p>
            <a:pPr marL="457200" lvl="1" indent="0" hangingPunct="0">
              <a:buNone/>
            </a:pPr>
            <a:endParaRPr lang="zh-CN" altLang="zh-CN" sz="2000" dirty="0"/>
          </a:p>
          <a:p>
            <a:pPr marL="457200" lvl="1" indent="0">
              <a:buFont typeface="Arial" pitchFamily="34" charset="0"/>
              <a:buNone/>
            </a:pPr>
            <a:endParaRPr lang="en-US" altLang="zh-CN" sz="2000" dirty="0"/>
          </a:p>
          <a:p>
            <a:pPr lvl="2">
              <a:buFont typeface="Arial" pitchFamily="34" charset="0"/>
              <a:buNone/>
            </a:pPr>
            <a:endParaRPr lang="en-US" altLang="zh-CN" sz="2000" dirty="0"/>
          </a:p>
          <a:p>
            <a:pPr marL="342900" lvl="1" indent="-342900">
              <a:buFont typeface="Arial" pitchFamily="34" charset="0"/>
              <a:buChar char="•"/>
            </a:pPr>
            <a:endParaRPr lang="en-US" altLang="zh-CN" sz="2000" dirty="0"/>
          </a:p>
        </p:txBody>
      </p:sp>
    </p:spTree>
    <p:extLst>
      <p:ext uri="{BB962C8B-B14F-4D97-AF65-F5344CB8AC3E}">
        <p14:creationId xmlns:p14="http://schemas.microsoft.com/office/powerpoint/2010/main" val="1872220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42083" y="44326"/>
            <a:ext cx="8837179" cy="1143000"/>
          </a:xfrm>
        </p:spPr>
        <p:txBody>
          <a:bodyPr>
            <a:normAutofit/>
          </a:bodyPr>
          <a:lstStyle/>
          <a:p>
            <a:r>
              <a:rPr lang="en-US" altLang="zh-CN" dirty="0"/>
              <a:t>Applicability rule</a:t>
            </a:r>
            <a:endParaRPr lang="zh-CN" altLang="en-US" dirty="0"/>
          </a:p>
        </p:txBody>
      </p:sp>
      <p:sp>
        <p:nvSpPr>
          <p:cNvPr id="7" name="内容占位符 2"/>
          <p:cNvSpPr txBox="1">
            <a:spLocks/>
          </p:cNvSpPr>
          <p:nvPr/>
        </p:nvSpPr>
        <p:spPr>
          <a:xfrm>
            <a:off x="458106" y="1187326"/>
            <a:ext cx="8405132" cy="468538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altLang="zh-CN" sz="2000" dirty="0"/>
              <a:t>Test applicability between different Doppler frequencies for the same channel model</a:t>
            </a:r>
          </a:p>
          <a:p>
            <a:pPr lvl="1"/>
            <a:r>
              <a:rPr lang="en-US" altLang="zh-CN" sz="2000" dirty="0"/>
              <a:t>Agreement in 1</a:t>
            </a:r>
            <a:r>
              <a:rPr lang="en-US" altLang="zh-CN" sz="2000" baseline="30000" dirty="0"/>
              <a:t>st</a:t>
            </a:r>
            <a:r>
              <a:rPr lang="en-US" altLang="zh-CN" sz="2000" dirty="0"/>
              <a:t> round: For HST single tap: UE can skip Rel-15 HST single tap test if UE has passed the Rel-16 HST single tap case</a:t>
            </a:r>
          </a:p>
          <a:p>
            <a:pPr lvl="1"/>
            <a:r>
              <a:rPr lang="en-US" altLang="zh-CN" sz="2000" dirty="0"/>
              <a:t>Open issues in 2</a:t>
            </a:r>
            <a:r>
              <a:rPr lang="en-US" altLang="zh-CN" sz="2000" baseline="30000" dirty="0"/>
              <a:t>nd</a:t>
            </a:r>
            <a:r>
              <a:rPr lang="en-US" altLang="zh-CN" sz="2000" dirty="0"/>
              <a:t> round</a:t>
            </a:r>
          </a:p>
          <a:p>
            <a:pPr lvl="2"/>
            <a:r>
              <a:rPr lang="en-US" altLang="zh-CN" sz="2000" dirty="0"/>
              <a:t>For FDD:</a:t>
            </a:r>
          </a:p>
          <a:p>
            <a:pPr lvl="3">
              <a:buFont typeface="Wingdings" panose="05000000000000000000" pitchFamily="2" charset="2"/>
              <a:buChar char="ü"/>
            </a:pPr>
            <a:r>
              <a:rPr lang="en-US" altLang="zh-CN" dirty="0"/>
              <a:t>Option 1a: Rel-15 multi-path fading with TDLB100-400 (Table 5.2.2.1.1-3 Test 1-1 and Table 5.2.3.1.1-3 Test 1-1) is not applicable for UE that passes Rel-16 multi-path fading tests TDLC300-600 for FDD</a:t>
            </a:r>
          </a:p>
          <a:p>
            <a:pPr lvl="3">
              <a:buFont typeface="Wingdings" panose="05000000000000000000" pitchFamily="2" charset="2"/>
              <a:buChar char="ü"/>
            </a:pPr>
            <a:r>
              <a:rPr lang="en-US" altLang="zh-CN" dirty="0"/>
              <a:t>Option 1b: Rel-15 multi-path fading with TDLC300-100 (Table 5.2.2.1.1-3 Test 1-2 and Table 5.2.3.1.1-3 Test 1-2) is not applicable for UE that passes Rel-16 multi-path fading tests TDLC300-600 for FDD</a:t>
            </a:r>
          </a:p>
          <a:p>
            <a:pPr lvl="3">
              <a:buFont typeface="Wingdings" panose="05000000000000000000" pitchFamily="2" charset="2"/>
              <a:buChar char="ü"/>
            </a:pPr>
            <a:r>
              <a:rPr lang="en-US" altLang="zh-CN" dirty="0"/>
              <a:t>Option 2: Not define any applicability rule for FDD multi-path fading tests between Rel-15 and Rel-16.</a:t>
            </a:r>
          </a:p>
          <a:p>
            <a:pPr lvl="0"/>
            <a:endParaRPr lang="en-GB" altLang="zh-CN" sz="2000" dirty="0"/>
          </a:p>
          <a:p>
            <a:pPr marL="457200" lvl="1" indent="0" hangingPunct="0">
              <a:buNone/>
            </a:pPr>
            <a:endParaRPr lang="en-US" altLang="zh-CN" sz="2000" dirty="0"/>
          </a:p>
          <a:p>
            <a:pPr marL="457200" lvl="1" indent="0" hangingPunct="0">
              <a:buNone/>
            </a:pPr>
            <a:endParaRPr lang="en-US" altLang="zh-CN" sz="2000" strike="sngStrike" dirty="0"/>
          </a:p>
          <a:p>
            <a:pPr marL="457200" lvl="1" indent="0" hangingPunct="0">
              <a:buNone/>
            </a:pPr>
            <a:endParaRPr lang="zh-CN" altLang="zh-CN" sz="2000" dirty="0"/>
          </a:p>
          <a:p>
            <a:pPr marL="457200" lvl="1" indent="0">
              <a:buFont typeface="Arial" pitchFamily="34" charset="0"/>
              <a:buNone/>
            </a:pPr>
            <a:endParaRPr lang="en-US" altLang="zh-CN" sz="2000" dirty="0"/>
          </a:p>
          <a:p>
            <a:pPr lvl="2">
              <a:buFont typeface="Arial" pitchFamily="34" charset="0"/>
              <a:buNone/>
            </a:pPr>
            <a:endParaRPr lang="en-US" altLang="zh-CN" sz="2000" dirty="0"/>
          </a:p>
          <a:p>
            <a:pPr marL="342900" lvl="1" indent="-342900">
              <a:buFont typeface="Arial" pitchFamily="34" charset="0"/>
              <a:buChar char="•"/>
            </a:pPr>
            <a:endParaRPr lang="en-US" altLang="zh-CN" sz="2000" dirty="0"/>
          </a:p>
        </p:txBody>
      </p:sp>
    </p:spTree>
    <p:extLst>
      <p:ext uri="{BB962C8B-B14F-4D97-AF65-F5344CB8AC3E}">
        <p14:creationId xmlns:p14="http://schemas.microsoft.com/office/powerpoint/2010/main" val="3290314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42083" y="44326"/>
            <a:ext cx="8837179" cy="1143000"/>
          </a:xfrm>
        </p:spPr>
        <p:txBody>
          <a:bodyPr>
            <a:normAutofit/>
          </a:bodyPr>
          <a:lstStyle/>
          <a:p>
            <a:r>
              <a:rPr lang="en-US" altLang="zh-CN" dirty="0"/>
              <a:t>Applicability rule</a:t>
            </a:r>
            <a:endParaRPr lang="zh-CN" altLang="en-US" dirty="0"/>
          </a:p>
        </p:txBody>
      </p:sp>
      <p:sp>
        <p:nvSpPr>
          <p:cNvPr id="7" name="内容占位符 2"/>
          <p:cNvSpPr txBox="1">
            <a:spLocks/>
          </p:cNvSpPr>
          <p:nvPr/>
        </p:nvSpPr>
        <p:spPr>
          <a:xfrm>
            <a:off x="458106" y="1187326"/>
            <a:ext cx="8405132" cy="468538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r>
              <a:rPr lang="en-US" altLang="zh-CN" sz="2000" dirty="0"/>
              <a:t>Test applicability between different Doppler frequencies for the same channel model</a:t>
            </a:r>
          </a:p>
          <a:p>
            <a:pPr lvl="1"/>
            <a:r>
              <a:rPr lang="en-US" altLang="zh-CN" sz="2000" dirty="0"/>
              <a:t>Open issues in 2</a:t>
            </a:r>
            <a:r>
              <a:rPr lang="en-US" altLang="zh-CN" sz="2000" baseline="30000" dirty="0"/>
              <a:t>nd</a:t>
            </a:r>
            <a:r>
              <a:rPr lang="en-US" altLang="zh-CN" sz="2000" dirty="0"/>
              <a:t> round</a:t>
            </a:r>
          </a:p>
          <a:p>
            <a:pPr lvl="2"/>
            <a:r>
              <a:rPr lang="en-US" altLang="zh-CN" sz="2000" dirty="0"/>
              <a:t>For TDD:</a:t>
            </a:r>
          </a:p>
          <a:p>
            <a:pPr lvl="3">
              <a:buFont typeface="Wingdings" panose="05000000000000000000" pitchFamily="2" charset="2"/>
              <a:buChar char="ü"/>
            </a:pPr>
            <a:r>
              <a:rPr lang="en-US" altLang="zh-CN" dirty="0"/>
              <a:t>Option 1a: Rel-15 multi-path fading with TDLB100-400 (Table 5.2.2.2.1-3 Test 1-1 and Table 5.2.3.2.1-3 Test 1-1) is not applicable for UE that passes Rel-16 multi-path fading tests TDLC300-1200 for TDD.</a:t>
            </a:r>
          </a:p>
          <a:p>
            <a:pPr lvl="3">
              <a:buFont typeface="Wingdings" panose="05000000000000000000" pitchFamily="2" charset="2"/>
              <a:buChar char="ü"/>
            </a:pPr>
            <a:r>
              <a:rPr lang="en-US" altLang="zh-CN" dirty="0"/>
              <a:t>Option 1b: Rel-15 multi-path fading with TDLC300-100 (Table 5.2.2.2.1-3 Test 1-2 and Table 5.2.3.2.1-3 Test 1-2) is not applicable for UE that passes Rel-16 multi-path fading tests TDLC300-1200 for TDD.</a:t>
            </a:r>
          </a:p>
          <a:p>
            <a:pPr lvl="3">
              <a:buFont typeface="Wingdings" panose="05000000000000000000" pitchFamily="2" charset="2"/>
              <a:buChar char="ü"/>
            </a:pPr>
            <a:r>
              <a:rPr lang="en-US" altLang="zh-CN" dirty="0"/>
              <a:t>Option 2: Not define any applicability rule for TDD multi-path fading tests between Rel-15 and Rel-16.</a:t>
            </a:r>
          </a:p>
          <a:p>
            <a:pPr lvl="0"/>
            <a:endParaRPr lang="en-GB" altLang="zh-CN" sz="2000" dirty="0"/>
          </a:p>
          <a:p>
            <a:pPr marL="457200" lvl="1" indent="0" hangingPunct="0">
              <a:buNone/>
            </a:pPr>
            <a:endParaRPr lang="en-US" altLang="zh-CN" sz="2000" dirty="0"/>
          </a:p>
          <a:p>
            <a:pPr marL="457200" lvl="1" indent="0" hangingPunct="0">
              <a:buNone/>
            </a:pPr>
            <a:endParaRPr lang="en-US" altLang="zh-CN" sz="2000" strike="sngStrike" dirty="0"/>
          </a:p>
          <a:p>
            <a:pPr marL="457200" lvl="1" indent="0" hangingPunct="0">
              <a:buNone/>
            </a:pPr>
            <a:endParaRPr lang="zh-CN" altLang="zh-CN" sz="2000" dirty="0"/>
          </a:p>
          <a:p>
            <a:pPr marL="457200" lvl="1" indent="0">
              <a:buFont typeface="Arial" pitchFamily="34" charset="0"/>
              <a:buNone/>
            </a:pPr>
            <a:endParaRPr lang="en-US" altLang="zh-CN" sz="2000" dirty="0"/>
          </a:p>
          <a:p>
            <a:pPr lvl="2">
              <a:buFont typeface="Arial" pitchFamily="34" charset="0"/>
              <a:buNone/>
            </a:pPr>
            <a:endParaRPr lang="en-US" altLang="zh-CN" sz="2000" dirty="0"/>
          </a:p>
          <a:p>
            <a:pPr marL="342900" lvl="1" indent="-342900">
              <a:buFont typeface="Arial" pitchFamily="34" charset="0"/>
              <a:buChar char="•"/>
            </a:pPr>
            <a:endParaRPr lang="en-US" altLang="zh-CN" sz="2000" dirty="0"/>
          </a:p>
        </p:txBody>
      </p:sp>
    </p:spTree>
    <p:extLst>
      <p:ext uri="{BB962C8B-B14F-4D97-AF65-F5344CB8AC3E}">
        <p14:creationId xmlns:p14="http://schemas.microsoft.com/office/powerpoint/2010/main" val="1716117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1143000"/>
          </a:xfrm>
        </p:spPr>
        <p:txBody>
          <a:bodyPr/>
          <a:lstStyle/>
          <a:p>
            <a:r>
              <a:rPr lang="en-US" altLang="zh-CN" dirty="0"/>
              <a:t>HST-SFN</a:t>
            </a:r>
            <a:endParaRPr lang="zh-CN" altLang="en-US" dirty="0"/>
          </a:p>
        </p:txBody>
      </p:sp>
      <p:sp>
        <p:nvSpPr>
          <p:cNvPr id="3" name="内容占位符 2"/>
          <p:cNvSpPr>
            <a:spLocks noGrp="1"/>
          </p:cNvSpPr>
          <p:nvPr>
            <p:ph idx="1"/>
          </p:nvPr>
        </p:nvSpPr>
        <p:spPr>
          <a:xfrm>
            <a:off x="539552" y="1772816"/>
            <a:ext cx="8435280" cy="3528392"/>
          </a:xfrm>
        </p:spPr>
        <p:txBody>
          <a:bodyPr>
            <a:noAutofit/>
          </a:bodyPr>
          <a:lstStyle/>
          <a:p>
            <a:pPr hangingPunct="0"/>
            <a:r>
              <a:rPr lang="en-GB" altLang="zh-CN" sz="2400" dirty="0"/>
              <a:t>Maximum Doppler frequency</a:t>
            </a:r>
          </a:p>
          <a:p>
            <a:pPr lvl="1" hangingPunct="0"/>
            <a:r>
              <a:rPr lang="en-US" altLang="zh-CN" sz="2400" dirty="0"/>
              <a:t>For FDD 15 </a:t>
            </a:r>
            <a:r>
              <a:rPr lang="en-US" altLang="zh-CN" sz="2400" dirty="0" err="1"/>
              <a:t>KHz</a:t>
            </a:r>
            <a:r>
              <a:rPr lang="en-US" altLang="zh-CN" sz="2400" dirty="0"/>
              <a:t> SCS, </a:t>
            </a:r>
            <a:r>
              <a:rPr lang="en-GB" altLang="zh-CN" sz="2400" dirty="0"/>
              <a:t>500km/h</a:t>
            </a:r>
            <a:endParaRPr lang="en-US" altLang="zh-CN" sz="2400" dirty="0"/>
          </a:p>
          <a:p>
            <a:pPr lvl="2" hangingPunct="0">
              <a:buFont typeface="Wingdings" pitchFamily="2" charset="2"/>
              <a:buChar char="Ø"/>
            </a:pPr>
            <a:r>
              <a:rPr lang="en-US" altLang="zh-CN" dirty="0"/>
              <a:t>870Hz</a:t>
            </a:r>
          </a:p>
          <a:p>
            <a:pPr lvl="3" hangingPunct="0">
              <a:buFont typeface="Wingdings" panose="05000000000000000000" pitchFamily="2" charset="2"/>
              <a:buChar char="ü"/>
            </a:pPr>
            <a:r>
              <a:rPr lang="en-US" altLang="zh-CN" sz="2400" dirty="0"/>
              <a:t>larger implementation margin of 1 dB instead of 0.5dB being added on top of average impairment simulation results</a:t>
            </a:r>
          </a:p>
          <a:p>
            <a:pPr lvl="3" hangingPunct="0">
              <a:buFont typeface="Wingdings" panose="05000000000000000000" pitchFamily="2" charset="2"/>
              <a:buChar char="ü"/>
            </a:pPr>
            <a:r>
              <a:rPr lang="en-US" altLang="zh-CN" sz="2400" dirty="0"/>
              <a:t>No conclusion on whether to use +/-0.1ppm frequency error margin when determining maximum Doppler frequency for HST-SFN</a:t>
            </a:r>
          </a:p>
          <a:p>
            <a:pPr marL="457200" lvl="1" indent="0">
              <a:buNone/>
            </a:pPr>
            <a:endParaRPr lang="en-US" altLang="zh-CN" sz="2400" dirty="0"/>
          </a:p>
          <a:p>
            <a:pPr lvl="2">
              <a:buNone/>
            </a:pPr>
            <a:endParaRPr lang="en-US" altLang="zh-CN" dirty="0"/>
          </a:p>
          <a:p>
            <a:pPr marL="342900" lvl="1" indent="-342900">
              <a:buFont typeface="Arial" pitchFamily="34" charset="0"/>
              <a:buChar char="•"/>
            </a:pPr>
            <a:endParaRPr lang="en-US" altLang="zh-CN" sz="2400" dirty="0"/>
          </a:p>
        </p:txBody>
      </p:sp>
    </p:spTree>
    <p:extLst>
      <p:ext uri="{BB962C8B-B14F-4D97-AF65-F5344CB8AC3E}">
        <p14:creationId xmlns:p14="http://schemas.microsoft.com/office/powerpoint/2010/main" val="3678944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10144" y="170086"/>
            <a:ext cx="8229600" cy="1143000"/>
          </a:xfrm>
        </p:spPr>
        <p:txBody>
          <a:bodyPr/>
          <a:lstStyle/>
          <a:p>
            <a:r>
              <a:rPr lang="en-US" altLang="zh-CN" dirty="0"/>
              <a:t>Release independent </a:t>
            </a:r>
            <a:endParaRPr lang="zh-CN" altLang="en-US" dirty="0"/>
          </a:p>
        </p:txBody>
      </p:sp>
      <p:sp>
        <p:nvSpPr>
          <p:cNvPr id="7" name="内容占位符 2"/>
          <p:cNvSpPr txBox="1">
            <a:spLocks/>
          </p:cNvSpPr>
          <p:nvPr/>
        </p:nvSpPr>
        <p:spPr>
          <a:xfrm>
            <a:off x="410144" y="1700808"/>
            <a:ext cx="8424936" cy="441560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hangingPunct="0"/>
            <a:r>
              <a:rPr lang="en-US" altLang="zh-CN" sz="2400" dirty="0"/>
              <a:t>Whether </a:t>
            </a:r>
            <a:r>
              <a:rPr lang="en-GB" altLang="zh-CN" sz="2400" dirty="0"/>
              <a:t>Rel.16 HST requirements can be release independent from Rel-15</a:t>
            </a:r>
            <a:endParaRPr lang="en-US" altLang="zh-CN" sz="2400" dirty="0"/>
          </a:p>
          <a:p>
            <a:pPr marL="742950" lvl="2" indent="-342900" hangingPunct="0">
              <a:buFont typeface="Wingdings" panose="05000000000000000000" pitchFamily="2" charset="2"/>
              <a:buChar char="Ø"/>
            </a:pPr>
            <a:r>
              <a:rPr lang="en-US" altLang="zh-CN" dirty="0"/>
              <a:t>Rel.16 HST requirements, including HST single tap and multi-path fading  are release independent from Rel-15</a:t>
            </a:r>
          </a:p>
          <a:p>
            <a:pPr marL="1200150" lvl="3" indent="-342900" hangingPunct="0">
              <a:buFont typeface="Wingdings" panose="05000000000000000000" pitchFamily="2" charset="2"/>
              <a:buChar char="ü"/>
            </a:pPr>
            <a:r>
              <a:rPr lang="en-US" altLang="zh-CN" sz="2400" dirty="0"/>
              <a:t>The requirements for Rel-16 HST single tap and multi-path fading test are optional for Rel-15 UEs</a:t>
            </a:r>
          </a:p>
          <a:p>
            <a:pPr marL="742950" lvl="2" indent="-342900" hangingPunct="0">
              <a:buFont typeface="Wingdings" panose="05000000000000000000" pitchFamily="2" charset="2"/>
              <a:buChar char="Ø"/>
            </a:pPr>
            <a:r>
              <a:rPr lang="en-GB" altLang="zh-CN" dirty="0"/>
              <a:t>RAN4 wait for the LS response from RAN2 to decide whether Rel-16 HST-SFN requirement is released independent from Rel-15 or not</a:t>
            </a:r>
            <a:endParaRPr lang="en-US" altLang="zh-CN" dirty="0"/>
          </a:p>
          <a:p>
            <a:pPr marL="457200" lvl="1" indent="0" hangingPunct="0">
              <a:buNone/>
            </a:pPr>
            <a:endParaRPr lang="en-US" altLang="zh-CN" sz="2400" strike="sngStrike" dirty="0"/>
          </a:p>
          <a:p>
            <a:pPr marL="457200" lvl="1" indent="0" hangingPunct="0">
              <a:buNone/>
            </a:pPr>
            <a:endParaRPr lang="zh-CN" altLang="zh-CN" sz="2400" dirty="0"/>
          </a:p>
          <a:p>
            <a:pPr marL="457200" lvl="1" indent="0">
              <a:buFont typeface="Arial" pitchFamily="34" charset="0"/>
              <a:buNone/>
            </a:pPr>
            <a:endParaRPr lang="en-US" altLang="zh-CN" sz="2400" dirty="0"/>
          </a:p>
          <a:p>
            <a:pPr lvl="2">
              <a:buFont typeface="Arial" pitchFamily="34" charset="0"/>
              <a:buNone/>
            </a:pPr>
            <a:endParaRPr lang="en-US" altLang="zh-CN" dirty="0"/>
          </a:p>
          <a:p>
            <a:pPr marL="342900" lvl="1" indent="-342900">
              <a:buFont typeface="Arial" pitchFamily="34" charset="0"/>
              <a:buChar char="•"/>
            </a:pPr>
            <a:endParaRPr lang="en-US" altLang="zh-CN" sz="2400" dirty="0"/>
          </a:p>
        </p:txBody>
      </p:sp>
    </p:spTree>
    <p:extLst>
      <p:ext uri="{BB962C8B-B14F-4D97-AF65-F5344CB8AC3E}">
        <p14:creationId xmlns:p14="http://schemas.microsoft.com/office/powerpoint/2010/main" val="3131341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74638"/>
            <a:ext cx="8229600" cy="562074"/>
          </a:xfrm>
        </p:spPr>
        <p:txBody>
          <a:bodyPr>
            <a:normAutofit/>
          </a:bodyPr>
          <a:lstStyle/>
          <a:p>
            <a:r>
              <a:rPr lang="en-US" altLang="zh-CN" sz="2800" dirty="0"/>
              <a:t>Updated simulation assumption for HST-SFN </a:t>
            </a:r>
            <a:endParaRPr lang="zh-CN" altLang="en-US" sz="2800" dirty="0"/>
          </a:p>
        </p:txBody>
      </p:sp>
      <p:graphicFrame>
        <p:nvGraphicFramePr>
          <p:cNvPr id="4" name="表 4"/>
          <p:cNvGraphicFramePr>
            <a:graphicFrameLocks noGrp="1"/>
          </p:cNvGraphicFramePr>
          <p:nvPr>
            <p:extLst>
              <p:ext uri="{D42A27DB-BD31-4B8C-83A1-F6EECF244321}">
                <p14:modId xmlns:p14="http://schemas.microsoft.com/office/powerpoint/2010/main" val="173964460"/>
              </p:ext>
            </p:extLst>
          </p:nvPr>
        </p:nvGraphicFramePr>
        <p:xfrm>
          <a:off x="611560" y="1196752"/>
          <a:ext cx="8131296" cy="4628960"/>
        </p:xfrm>
        <a:graphic>
          <a:graphicData uri="http://schemas.openxmlformats.org/drawingml/2006/table">
            <a:tbl>
              <a:tblPr firstRow="1" firstCol="1" bandRow="1"/>
              <a:tblGrid>
                <a:gridCol w="3658464">
                  <a:extLst>
                    <a:ext uri="{9D8B030D-6E8A-4147-A177-3AD203B41FA5}">
                      <a16:colId xmlns:a16="http://schemas.microsoft.com/office/drawing/2014/main" xmlns="" val="3857802106"/>
                    </a:ext>
                  </a:extLst>
                </a:gridCol>
                <a:gridCol w="2365069">
                  <a:extLst>
                    <a:ext uri="{9D8B030D-6E8A-4147-A177-3AD203B41FA5}">
                      <a16:colId xmlns:a16="http://schemas.microsoft.com/office/drawing/2014/main" xmlns="" val="119297559"/>
                    </a:ext>
                  </a:extLst>
                </a:gridCol>
                <a:gridCol w="2107763">
                  <a:extLst>
                    <a:ext uri="{9D8B030D-6E8A-4147-A177-3AD203B41FA5}">
                      <a16:colId xmlns:a16="http://schemas.microsoft.com/office/drawing/2014/main" xmlns="" val="20002"/>
                    </a:ext>
                  </a:extLst>
                </a:gridCol>
              </a:tblGrid>
              <a:tr h="185358">
                <a:tc rowSpan="2">
                  <a:txBody>
                    <a:bodyPr/>
                    <a:lstStyle/>
                    <a:p>
                      <a:pPr algn="ctr">
                        <a:lnSpc>
                          <a:spcPct val="106000"/>
                        </a:lnSpc>
                        <a:spcAft>
                          <a:spcPts val="0"/>
                        </a:spcAft>
                      </a:pPr>
                      <a:r>
                        <a:rPr lang="en-GB"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Parameter</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Value</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dirty="0"/>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32163341"/>
                  </a:ext>
                </a:extLst>
              </a:tr>
              <a:tr h="218133">
                <a:tc vMerge="1">
                  <a:txBody>
                    <a:bodyPr/>
                    <a:lstStyle/>
                    <a:p>
                      <a:endParaRPr kumimoji="1" lang="ja-JP" altLang="en-US"/>
                    </a:p>
                  </a:txBody>
                  <a:tcPr/>
                </a:tc>
                <a:tc>
                  <a:txBody>
                    <a:bodyPr/>
                    <a:lstStyle/>
                    <a:p>
                      <a:pPr algn="ctr">
                        <a:lnSpc>
                          <a:spcPct val="106000"/>
                        </a:lnSpc>
                        <a:spcAft>
                          <a:spcPts val="0"/>
                        </a:spcAft>
                      </a:pPr>
                      <a:r>
                        <a:rPr lang="en-GB"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FDD 15KH</a:t>
                      </a:r>
                      <a:r>
                        <a:rPr lang="en-US" altLang="zh-CN"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z</a:t>
                      </a:r>
                      <a:r>
                        <a:rPr lang="en-US" altLang="zh-CN" sz="1600" b="1"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 SCS</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6000"/>
                        </a:lnSpc>
                        <a:spcBef>
                          <a:spcPts val="0"/>
                        </a:spcBef>
                        <a:spcAft>
                          <a:spcPts val="0"/>
                        </a:spcAft>
                        <a:buClrTx/>
                        <a:buSzTx/>
                        <a:buFontTx/>
                        <a:buNone/>
                        <a:tabLst/>
                        <a:defRPr/>
                      </a:pPr>
                      <a:r>
                        <a:rPr lang="en-GB" altLang="zh-CN"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TDD 30KH</a:t>
                      </a:r>
                      <a:r>
                        <a:rPr lang="en-US" altLang="zh-CN"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z</a:t>
                      </a:r>
                      <a:r>
                        <a:rPr lang="en-US" altLang="zh-CN" sz="1600" b="1"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 SCS</a:t>
                      </a:r>
                      <a:endParaRPr lang="ja-JP" altLang="zh-CN"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68677697"/>
                  </a:ext>
                </a:extLst>
              </a:tr>
              <a:tr h="194200">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Antenna co</a:t>
                      </a:r>
                      <a:r>
                        <a:rPr lang="en-US"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n</a:t>
                      </a: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figuration</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2</a:t>
                      </a:r>
                      <a:r>
                        <a:rPr lang="en-US"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×2; 2×4</a:t>
                      </a:r>
                      <a:endParaRPr 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712743549"/>
                  </a:ext>
                </a:extLst>
              </a:tr>
              <a:tr h="194200">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DMRS type</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type 1</a:t>
                      </a:r>
                      <a:endParaRPr 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3437195867"/>
                  </a:ext>
                </a:extLst>
              </a:tr>
              <a:tr h="453980">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Number of DMRS symbols</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US"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DMRS 1+1+1</a:t>
                      </a:r>
                    </a:p>
                  </a:txBody>
                  <a:tcPr marL="50177" marR="50177" marT="696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3448209073"/>
                  </a:ext>
                </a:extLst>
              </a:tr>
              <a:tr h="453980">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TDD</a:t>
                      </a:r>
                      <a:r>
                        <a:rPr lang="en-US" altLang="ja-JP" sz="1600" baseline="0" dirty="0">
                          <a:solidFill>
                            <a:schemeClr val="tx1"/>
                          </a:solidFill>
                          <a:effectLst/>
                          <a:latin typeface="Times New Roman" panose="02020603050405020304" pitchFamily="18" charset="0"/>
                          <a:ea typeface="ＭＳ 明朝" panose="02020609040205080304" pitchFamily="17" charset="-128"/>
                        </a:rPr>
                        <a:t> pattern</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US"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7D1S2U, S: 6D 4G 4U</a:t>
                      </a:r>
                    </a:p>
                  </a:txBody>
                  <a:tcPr marL="50177" marR="50177" marT="696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0005"/>
                  </a:ext>
                </a:extLst>
              </a:tr>
              <a:tr h="194200">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MCS</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 MCS 13 </a:t>
                      </a:r>
                      <a:r>
                        <a:rPr lang="en-GB"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based on 64QAM table</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274702665"/>
                  </a:ext>
                </a:extLst>
              </a:tr>
              <a:tr h="140645">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Propagation condition</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US" alt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HST-SFN</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dirty="0"/>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512239906"/>
                  </a:ext>
                </a:extLst>
              </a:tr>
              <a:tr h="100418">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TRS periodicity</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10ms, 2slot pattern</a:t>
                      </a:r>
                      <a:endParaRPr 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dirty="0"/>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0">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PDSCH mapping</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algn="ctr" defTabSz="914400" rtl="0" eaLnBrk="1" latinLnBrk="0" hangingPunct="1">
                        <a:lnSpc>
                          <a:spcPct val="106000"/>
                        </a:lnSpc>
                        <a:spcAft>
                          <a:spcPts val="0"/>
                        </a:spcAft>
                      </a:pPr>
                      <a:r>
                        <a:rPr lang="en-GB"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Type A, Start symbol 2, Duration 12</a:t>
                      </a:r>
                      <a:endParaRPr 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0009"/>
                  </a:ext>
                </a:extLst>
              </a:tr>
              <a:tr h="100418">
                <a:tc>
                  <a:txBody>
                    <a:bodyPr/>
                    <a:lstStyle/>
                    <a:p>
                      <a:pPr marL="0" marR="0" indent="0" algn="ctr" defTabSz="914400" rtl="0" eaLnBrk="1" fontAlgn="auto" latinLnBrk="0" hangingPunct="1">
                        <a:lnSpc>
                          <a:spcPct val="106000"/>
                        </a:lnSpc>
                        <a:spcBef>
                          <a:spcPts val="0"/>
                        </a:spcBef>
                        <a:spcAft>
                          <a:spcPts val="0"/>
                        </a:spcAft>
                        <a:buClrTx/>
                        <a:buSzTx/>
                        <a:buFontTx/>
                        <a:buNone/>
                        <a:tabLst/>
                        <a:defRPr/>
                      </a:pPr>
                      <a:r>
                        <a:rPr lang="en-US" altLang="ja-JP" sz="1600" dirty="0">
                          <a:solidFill>
                            <a:schemeClr val="tx1"/>
                          </a:solidFill>
                          <a:effectLst/>
                          <a:latin typeface="Times New Roman" panose="02020603050405020304" pitchFamily="18" charset="0"/>
                          <a:ea typeface="ＭＳ 明朝" panose="02020609040205080304" pitchFamily="17" charset="-128"/>
                        </a:rPr>
                        <a:t>Ds and </a:t>
                      </a:r>
                      <a:r>
                        <a:rPr lang="en-US" altLang="ja-JP" sz="1600" dirty="0" err="1">
                          <a:solidFill>
                            <a:schemeClr val="tx1"/>
                          </a:solidFill>
                          <a:effectLst/>
                          <a:latin typeface="Times New Roman" panose="02020603050405020304" pitchFamily="18" charset="0"/>
                          <a:ea typeface="ＭＳ 明朝" panose="02020609040205080304" pitchFamily="17" charset="-128"/>
                        </a:rPr>
                        <a:t>Dmin</a:t>
                      </a:r>
                      <a:endParaRPr lang="ja-JP" altLang="zh-CN"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lvl="2" indent="0" algn="ctr" defTabSz="914400" rtl="0" eaLnBrk="1" latinLnBrk="0" hangingPunct="1">
                        <a:lnSpc>
                          <a:spcPct val="106000"/>
                        </a:lnSpc>
                        <a:spcAft>
                          <a:spcPts val="0"/>
                        </a:spcAft>
                        <a:buFont typeface="Arial" panose="020B0604020202020204" pitchFamily="34" charset="0"/>
                        <a:buNone/>
                      </a:pPr>
                      <a:r>
                        <a:rPr lang="en-GB"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Ds=700m, </a:t>
                      </a:r>
                      <a:r>
                        <a:rPr lang="en-GB" altLang="zh-CN" sz="1600" kern="1200" dirty="0" err="1">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Dmin</a:t>
                      </a:r>
                      <a:r>
                        <a:rPr lang="en-GB"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=150m</a:t>
                      </a:r>
                      <a:endParaRPr lang="zh-CN"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0010"/>
                  </a:ext>
                </a:extLst>
              </a:tr>
              <a:tr h="0">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Rank</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US" alt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Rank = 2</a:t>
                      </a:r>
                      <a:endParaRPr 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0011"/>
                  </a:ext>
                </a:extLst>
              </a:tr>
              <a:tr h="246402">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BW</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10MHz</a:t>
                      </a:r>
                      <a:endParaRPr 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6000"/>
                        </a:lnSpc>
                        <a:spcBef>
                          <a:spcPts val="0"/>
                        </a:spcBef>
                        <a:spcAft>
                          <a:spcPts val="0"/>
                        </a:spcAft>
                        <a:buClrTx/>
                        <a:buSzTx/>
                        <a:buFontTx/>
                        <a:buNone/>
                        <a:tabLst/>
                        <a:defRPr/>
                      </a:pPr>
                      <a:r>
                        <a:rPr lang="en-GB"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40MHz</a:t>
                      </a:r>
                      <a:endParaRPr lang="ja-JP"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85903327"/>
                  </a:ext>
                </a:extLst>
              </a:tr>
              <a:tr h="0">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Maximum Doppler shift</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28650" marR="0" lvl="1" indent="-171450" algn="l" defTabSz="914400" rtl="0" eaLnBrk="1" fontAlgn="auto" latinLnBrk="0" hangingPunct="0">
                        <a:lnSpc>
                          <a:spcPct val="100000"/>
                        </a:lnSpc>
                        <a:spcBef>
                          <a:spcPts val="0"/>
                        </a:spcBef>
                        <a:spcAft>
                          <a:spcPts val="0"/>
                        </a:spcAft>
                        <a:buClrTx/>
                        <a:buSzTx/>
                        <a:buFont typeface="Wingdings" panose="05000000000000000000" pitchFamily="2" charset="2"/>
                        <a:buChar char="ü"/>
                        <a:tabLst/>
                        <a:defRPr/>
                      </a:pPr>
                      <a:r>
                        <a:rPr lang="en-US" altLang="zh-CN" sz="1600" kern="1200" noProof="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Option 1: 870Hz</a:t>
                      </a:r>
                    </a:p>
                    <a:p>
                      <a:pPr marL="628650" marR="0" lvl="1" indent="-171450" algn="l" defTabSz="914400" rtl="0" eaLnBrk="1" fontAlgn="auto" latinLnBrk="0" hangingPunct="0">
                        <a:lnSpc>
                          <a:spcPct val="100000"/>
                        </a:lnSpc>
                        <a:spcBef>
                          <a:spcPts val="0"/>
                        </a:spcBef>
                        <a:spcAft>
                          <a:spcPts val="0"/>
                        </a:spcAft>
                        <a:buClrTx/>
                        <a:buSzTx/>
                        <a:buFont typeface="Wingdings" panose="05000000000000000000" pitchFamily="2" charset="2"/>
                        <a:buChar char="ü"/>
                        <a:tabLst/>
                        <a:defRPr/>
                      </a:pPr>
                      <a:r>
                        <a:rPr lang="en-US" altLang="zh-CN" sz="1600" kern="1200" noProof="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Option 2: 851Hz</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algn="ctr" defTabSz="914400" rtl="0" eaLnBrk="1" latinLnBrk="0" hangingPunct="1">
                        <a:lnSpc>
                          <a:spcPct val="106000"/>
                        </a:lnSpc>
                        <a:spcAft>
                          <a:spcPts val="0"/>
                        </a:spcAft>
                        <a:buFont typeface="Wingdings" panose="05000000000000000000" pitchFamily="2" charset="2"/>
                        <a:buNone/>
                      </a:pPr>
                      <a:r>
                        <a:rPr lang="en-US"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1667Hz</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r h="306797">
                <a:tc>
                  <a:txBody>
                    <a:bodyPr/>
                    <a:lstStyle/>
                    <a:p>
                      <a:pPr marL="0" algn="ctr" defTabSz="914400" rtl="0" eaLnBrk="1" latinLnBrk="0" hangingPunct="1">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Testing metric</a:t>
                      </a:r>
                      <a:endParaRPr 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algn="ctr" defTabSz="914400" rtl="0" eaLnBrk="1" latinLnBrk="0" hangingPunct="1">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SNR @70% of maximum throughput</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dirty="0"/>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1054565"/>
                  </a:ext>
                </a:extLst>
              </a:tr>
            </a:tbl>
          </a:graphicData>
        </a:graphic>
      </p:graphicFrame>
      <p:sp>
        <p:nvSpPr>
          <p:cNvPr id="5" name="TextBox 4"/>
          <p:cNvSpPr txBox="1"/>
          <p:nvPr/>
        </p:nvSpPr>
        <p:spPr>
          <a:xfrm>
            <a:off x="611560" y="6093296"/>
            <a:ext cx="4614212" cy="369332"/>
          </a:xfrm>
          <a:prstGeom prst="rect">
            <a:avLst/>
          </a:prstGeom>
          <a:noFill/>
        </p:spPr>
        <p:txBody>
          <a:bodyPr wrap="none" rtlCol="0">
            <a:spAutoFit/>
          </a:bodyPr>
          <a:lstStyle/>
          <a:p>
            <a:r>
              <a:rPr lang="en-US" altLang="zh-CN" dirty="0"/>
              <a:t>Note: The other parameters are same as Rel-15</a:t>
            </a:r>
            <a:endParaRPr lang="zh-CN" altLang="en-US" dirty="0"/>
          </a:p>
        </p:txBody>
      </p:sp>
    </p:spTree>
    <p:extLst>
      <p:ext uri="{BB962C8B-B14F-4D97-AF65-F5344CB8AC3E}">
        <p14:creationId xmlns:p14="http://schemas.microsoft.com/office/powerpoint/2010/main" val="25639921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130622"/>
            <a:ext cx="8229600" cy="562074"/>
          </a:xfrm>
        </p:spPr>
        <p:txBody>
          <a:bodyPr>
            <a:normAutofit/>
          </a:bodyPr>
          <a:lstStyle/>
          <a:p>
            <a:r>
              <a:rPr lang="en-US" altLang="zh-CN" sz="2400" dirty="0"/>
              <a:t>Updated simulation assumption for HST-single tap</a:t>
            </a:r>
            <a:endParaRPr lang="zh-CN" altLang="en-US" sz="2400" dirty="0"/>
          </a:p>
        </p:txBody>
      </p:sp>
      <p:graphicFrame>
        <p:nvGraphicFramePr>
          <p:cNvPr id="4" name="表 4"/>
          <p:cNvGraphicFramePr>
            <a:graphicFrameLocks noGrp="1"/>
          </p:cNvGraphicFramePr>
          <p:nvPr>
            <p:extLst>
              <p:ext uri="{D42A27DB-BD31-4B8C-83A1-F6EECF244321}">
                <p14:modId xmlns:p14="http://schemas.microsoft.com/office/powerpoint/2010/main" val="2435195167"/>
              </p:ext>
            </p:extLst>
          </p:nvPr>
        </p:nvGraphicFramePr>
        <p:xfrm>
          <a:off x="204651" y="849792"/>
          <a:ext cx="8131296" cy="5165552"/>
        </p:xfrm>
        <a:graphic>
          <a:graphicData uri="http://schemas.openxmlformats.org/drawingml/2006/table">
            <a:tbl>
              <a:tblPr firstRow="1" firstCol="1" bandRow="1"/>
              <a:tblGrid>
                <a:gridCol w="3658464">
                  <a:extLst>
                    <a:ext uri="{9D8B030D-6E8A-4147-A177-3AD203B41FA5}">
                      <a16:colId xmlns:a16="http://schemas.microsoft.com/office/drawing/2014/main" xmlns="" val="3857802106"/>
                    </a:ext>
                  </a:extLst>
                </a:gridCol>
                <a:gridCol w="2581093">
                  <a:extLst>
                    <a:ext uri="{9D8B030D-6E8A-4147-A177-3AD203B41FA5}">
                      <a16:colId xmlns:a16="http://schemas.microsoft.com/office/drawing/2014/main" xmlns="" val="119297559"/>
                    </a:ext>
                  </a:extLst>
                </a:gridCol>
                <a:gridCol w="1891739">
                  <a:extLst>
                    <a:ext uri="{9D8B030D-6E8A-4147-A177-3AD203B41FA5}">
                      <a16:colId xmlns:a16="http://schemas.microsoft.com/office/drawing/2014/main" xmlns="" val="20002"/>
                    </a:ext>
                  </a:extLst>
                </a:gridCol>
              </a:tblGrid>
              <a:tr h="185358">
                <a:tc rowSpan="2">
                  <a:txBody>
                    <a:bodyPr/>
                    <a:lstStyle/>
                    <a:p>
                      <a:pPr algn="ctr">
                        <a:lnSpc>
                          <a:spcPct val="106000"/>
                        </a:lnSpc>
                        <a:spcAft>
                          <a:spcPts val="0"/>
                        </a:spcAft>
                      </a:pPr>
                      <a:r>
                        <a:rPr lang="en-GB" sz="18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Parameter</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8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Value</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2332163341"/>
                  </a:ext>
                </a:extLst>
              </a:tr>
              <a:tr h="218133">
                <a:tc vMerge="1">
                  <a:txBody>
                    <a:bodyPr/>
                    <a:lstStyle/>
                    <a:p>
                      <a:endParaRPr kumimoji="1" lang="ja-JP" altLang="en-US"/>
                    </a:p>
                  </a:txBody>
                  <a:tcPr/>
                </a:tc>
                <a:tc>
                  <a:txBody>
                    <a:bodyPr/>
                    <a:lstStyle/>
                    <a:p>
                      <a:pPr algn="ctr">
                        <a:lnSpc>
                          <a:spcPct val="106000"/>
                        </a:lnSpc>
                        <a:spcAft>
                          <a:spcPts val="0"/>
                        </a:spcAft>
                      </a:pPr>
                      <a:r>
                        <a:rPr lang="en-GB" sz="18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FDD 15KH</a:t>
                      </a:r>
                      <a:r>
                        <a:rPr lang="en-US" altLang="zh-CN" sz="18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z</a:t>
                      </a:r>
                      <a:r>
                        <a:rPr lang="en-US" altLang="zh-CN" sz="1800" b="1"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 SCS</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6000"/>
                        </a:lnSpc>
                        <a:spcBef>
                          <a:spcPts val="0"/>
                        </a:spcBef>
                        <a:spcAft>
                          <a:spcPts val="0"/>
                        </a:spcAft>
                        <a:buClrTx/>
                        <a:buSzTx/>
                        <a:buFontTx/>
                        <a:buNone/>
                        <a:tabLst/>
                        <a:defRPr/>
                      </a:pPr>
                      <a:r>
                        <a:rPr lang="en-GB" altLang="zh-CN" sz="18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TDD 30KH</a:t>
                      </a:r>
                      <a:r>
                        <a:rPr lang="en-US" altLang="zh-CN" sz="18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z</a:t>
                      </a:r>
                      <a:r>
                        <a:rPr lang="en-US" altLang="zh-CN" sz="1800" b="1"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 SCS</a:t>
                      </a:r>
                      <a:endParaRPr lang="ja-JP" altLang="zh-CN"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68677697"/>
                  </a:ext>
                </a:extLst>
              </a:tr>
              <a:tr h="194200">
                <a:tc>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Antenna co</a:t>
                      </a:r>
                      <a:r>
                        <a:rPr lang="en-US" altLang="zh-CN"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n</a:t>
                      </a: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figuration</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altLang="zh-CN" sz="1800"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1</a:t>
                      </a:r>
                      <a:r>
                        <a:rPr lang="en-US" altLang="zh-CN" sz="1800"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×2; 1×4</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712743549"/>
                  </a:ext>
                </a:extLst>
              </a:tr>
              <a:tr h="194200">
                <a:tc>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DMRS type</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type 1</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3437195867"/>
                  </a:ext>
                </a:extLst>
              </a:tr>
              <a:tr h="453980">
                <a:tc>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Number of DMRS symbols</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US"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DMRS 1+1+1</a:t>
                      </a:r>
                    </a:p>
                  </a:txBody>
                  <a:tcPr marL="50177" marR="50177" marT="696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3448209073"/>
                  </a:ext>
                </a:extLst>
              </a:tr>
              <a:tr h="194200">
                <a:tc>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MCS</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GB"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MCS 17 based on 64QAM table</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274702665"/>
                  </a:ext>
                </a:extLst>
              </a:tr>
              <a:tr h="276508">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TDD</a:t>
                      </a:r>
                      <a:r>
                        <a:rPr lang="en-US" altLang="ja-JP" sz="1600" baseline="0" dirty="0">
                          <a:solidFill>
                            <a:schemeClr val="tx1"/>
                          </a:solidFill>
                          <a:effectLst/>
                          <a:latin typeface="Times New Roman" panose="02020603050405020304" pitchFamily="18" charset="0"/>
                          <a:ea typeface="ＭＳ 明朝" panose="02020609040205080304" pitchFamily="17" charset="-128"/>
                        </a:rPr>
                        <a:t> pattern</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US"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7D1S2U, S: 6D 4G 4U</a:t>
                      </a:r>
                    </a:p>
                  </a:txBody>
                  <a:tcPr marL="50177" marR="50177" marT="696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0006"/>
                  </a:ext>
                </a:extLst>
              </a:tr>
              <a:tr h="140645">
                <a:tc>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Propagation condition</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US" altLang="ja-JP"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HST-single tap</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512239906"/>
                  </a:ext>
                </a:extLst>
              </a:tr>
              <a:tr h="100418">
                <a:tc>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TRS periodicity</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10ms, 2slot pattern</a:t>
                      </a:r>
                      <a:endParaRPr lang="ja-JP"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0008"/>
                  </a:ext>
                </a:extLst>
              </a:tr>
              <a:tr h="0">
                <a:tc>
                  <a:txBody>
                    <a:bodyPr/>
                    <a:lstStyle/>
                    <a:p>
                      <a:pPr algn="ctr">
                        <a:lnSpc>
                          <a:spcPct val="106000"/>
                        </a:lnSpc>
                        <a:spcAft>
                          <a:spcPts val="0"/>
                        </a:spcAft>
                      </a:pPr>
                      <a:r>
                        <a:rPr lang="en-US" altLang="ja-JP" sz="1800" dirty="0">
                          <a:solidFill>
                            <a:schemeClr val="tx1"/>
                          </a:solidFill>
                          <a:effectLst/>
                          <a:latin typeface="Times New Roman" panose="02020603050405020304" pitchFamily="18" charset="0"/>
                          <a:ea typeface="ＭＳ 明朝" panose="02020609040205080304" pitchFamily="17" charset="-128"/>
                        </a:rPr>
                        <a:t>PDSCH mapping</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algn="ctr" defTabSz="914400" rtl="0" eaLnBrk="1" latinLnBrk="0" hangingPunct="1">
                        <a:lnSpc>
                          <a:spcPct val="106000"/>
                        </a:lnSpc>
                        <a:spcAft>
                          <a:spcPts val="0"/>
                        </a:spcAft>
                      </a:pPr>
                      <a:r>
                        <a:rPr lang="en-GB"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Type A, Start symbol 2, Duration 12</a:t>
                      </a:r>
                      <a:endParaRPr lang="ja-JP"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0009"/>
                  </a:ext>
                </a:extLst>
              </a:tr>
              <a:tr h="100418">
                <a:tc>
                  <a:txBody>
                    <a:bodyPr/>
                    <a:lstStyle/>
                    <a:p>
                      <a:pPr marL="0" marR="0" indent="0" algn="ctr" defTabSz="914400" rtl="0" eaLnBrk="1" fontAlgn="auto" latinLnBrk="0" hangingPunct="1">
                        <a:lnSpc>
                          <a:spcPct val="106000"/>
                        </a:lnSpc>
                        <a:spcBef>
                          <a:spcPts val="0"/>
                        </a:spcBef>
                        <a:spcAft>
                          <a:spcPts val="0"/>
                        </a:spcAft>
                        <a:buClrTx/>
                        <a:buSzTx/>
                        <a:buFontTx/>
                        <a:buNone/>
                        <a:tabLst/>
                        <a:defRPr/>
                      </a:pPr>
                      <a:r>
                        <a:rPr lang="en-US" altLang="ja-JP" sz="1800" dirty="0">
                          <a:solidFill>
                            <a:schemeClr val="tx1"/>
                          </a:solidFill>
                          <a:effectLst/>
                          <a:latin typeface="Times New Roman" panose="02020603050405020304" pitchFamily="18" charset="0"/>
                          <a:ea typeface="ＭＳ 明朝" panose="02020609040205080304" pitchFamily="17" charset="-128"/>
                        </a:rPr>
                        <a:t>Ds and </a:t>
                      </a:r>
                      <a:r>
                        <a:rPr lang="en-US" altLang="ja-JP" sz="1800" dirty="0" err="1">
                          <a:solidFill>
                            <a:schemeClr val="tx1"/>
                          </a:solidFill>
                          <a:effectLst/>
                          <a:latin typeface="Times New Roman" panose="02020603050405020304" pitchFamily="18" charset="0"/>
                          <a:ea typeface="ＭＳ 明朝" panose="02020609040205080304" pitchFamily="17" charset="-128"/>
                        </a:rPr>
                        <a:t>Dmin</a:t>
                      </a:r>
                      <a:endParaRPr lang="ja-JP" altLang="zh-CN"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lvl="2" indent="0" algn="ctr" defTabSz="914400" rtl="0" eaLnBrk="1" latinLnBrk="0" hangingPunct="1">
                        <a:lnSpc>
                          <a:spcPct val="106000"/>
                        </a:lnSpc>
                        <a:spcAft>
                          <a:spcPts val="0"/>
                        </a:spcAft>
                        <a:buFont typeface="Arial" panose="020B0604020202020204" pitchFamily="34" charset="0"/>
                        <a:buNone/>
                      </a:pPr>
                      <a:r>
                        <a:rPr lang="en-GB"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Ds= 300m, </a:t>
                      </a:r>
                      <a:r>
                        <a:rPr lang="en-GB" altLang="zh-CN" sz="1800" kern="1200" dirty="0" err="1">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Dmin</a:t>
                      </a:r>
                      <a:r>
                        <a:rPr lang="en-GB"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=2m</a:t>
                      </a:r>
                      <a:endParaRPr lang="zh-CN"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0010"/>
                  </a:ext>
                </a:extLst>
              </a:tr>
              <a:tr h="0">
                <a:tc>
                  <a:txBody>
                    <a:bodyPr/>
                    <a:lstStyle/>
                    <a:p>
                      <a:pPr algn="ctr">
                        <a:lnSpc>
                          <a:spcPct val="106000"/>
                        </a:lnSpc>
                        <a:spcAft>
                          <a:spcPts val="0"/>
                        </a:spcAft>
                      </a:pPr>
                      <a:r>
                        <a:rPr lang="en-US" altLang="ja-JP" sz="1800" dirty="0">
                          <a:solidFill>
                            <a:schemeClr val="tx1"/>
                          </a:solidFill>
                          <a:effectLst/>
                          <a:latin typeface="Times New Roman" panose="02020603050405020304" pitchFamily="18" charset="0"/>
                          <a:ea typeface="ＭＳ 明朝" panose="02020609040205080304" pitchFamily="17" charset="-128"/>
                        </a:rPr>
                        <a:t>Rank</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US" altLang="ja-JP"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 Rank = 1</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0011"/>
                  </a:ext>
                </a:extLst>
              </a:tr>
              <a:tr h="246402">
                <a:tc>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BW</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en-GB"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10MHz</a:t>
                      </a:r>
                      <a:endParaRPr lang="ja-JP"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6000"/>
                        </a:lnSpc>
                        <a:spcBef>
                          <a:spcPts val="0"/>
                        </a:spcBef>
                        <a:spcAft>
                          <a:spcPts val="0"/>
                        </a:spcAft>
                        <a:buClrTx/>
                        <a:buSzTx/>
                        <a:buFontTx/>
                        <a:buNone/>
                        <a:tabLst/>
                        <a:defRPr/>
                      </a:pPr>
                      <a:r>
                        <a:rPr lang="en-GB"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40MHz</a:t>
                      </a:r>
                      <a:endParaRPr lang="ja-JP"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85903327"/>
                  </a:ext>
                </a:extLst>
              </a:tr>
              <a:tr h="722844">
                <a:tc>
                  <a:txBody>
                    <a:bodyPr/>
                    <a:lstStyle/>
                    <a:p>
                      <a:pPr algn="ctr">
                        <a:lnSpc>
                          <a:spcPct val="106000"/>
                        </a:lnSpc>
                        <a:spcAft>
                          <a:spcPts val="0"/>
                        </a:spcAft>
                      </a:pPr>
                      <a:r>
                        <a:rPr lang="en-US" altLang="ja-JP" sz="1800" dirty="0">
                          <a:solidFill>
                            <a:schemeClr val="tx1"/>
                          </a:solidFill>
                          <a:effectLst/>
                          <a:latin typeface="Times New Roman" panose="02020603050405020304" pitchFamily="18" charset="0"/>
                          <a:ea typeface="ＭＳ 明朝" panose="02020609040205080304" pitchFamily="17" charset="-128"/>
                        </a:rPr>
                        <a:t>Maximum Doppler shift</a:t>
                      </a:r>
                      <a:endParaRPr lang="ja-JP" sz="18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28650" lvl="1" indent="-171450" algn="l" defTabSz="914400" rtl="0" eaLnBrk="1" latinLnBrk="0" hangingPunct="0">
                        <a:buFont typeface="Wingdings" panose="05000000000000000000" pitchFamily="2" charset="2"/>
                        <a:buChar char="ü"/>
                      </a:pPr>
                      <a:r>
                        <a:rPr lang="en-US"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Option 1: 1250Hz</a:t>
                      </a:r>
                      <a:endParaRPr lang="zh-CN"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endParaRPr>
                    </a:p>
                    <a:p>
                      <a:pPr marL="628650" lvl="1" indent="-171450" algn="l" defTabSz="914400" rtl="0" eaLnBrk="1" latinLnBrk="0" hangingPunct="0">
                        <a:buFont typeface="Wingdings" panose="05000000000000000000" pitchFamily="2" charset="2"/>
                        <a:buChar char="ü"/>
                      </a:pPr>
                      <a:r>
                        <a:rPr lang="en-US"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Option 2: 870Hz</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lvl="0" indent="0" hangingPunct="0">
                        <a:buFont typeface="Arial" panose="020B0604020202020204" pitchFamily="34" charset="0"/>
                        <a:buNone/>
                      </a:pPr>
                      <a:r>
                        <a:rPr lang="en-US" altLang="zh-CN"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1667Hz </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3"/>
                  </a:ext>
                </a:extLst>
              </a:tr>
              <a:tr h="415896">
                <a:tc>
                  <a:txBody>
                    <a:bodyPr/>
                    <a:lstStyle/>
                    <a:p>
                      <a:pPr marL="0" algn="ctr" defTabSz="914400" rtl="0" eaLnBrk="1" latinLnBrk="0" hangingPunct="1">
                        <a:lnSpc>
                          <a:spcPct val="106000"/>
                        </a:lnSpc>
                        <a:spcAft>
                          <a:spcPts val="0"/>
                        </a:spcAft>
                      </a:pPr>
                      <a:r>
                        <a:rPr lang="en-GB"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Testing metric</a:t>
                      </a:r>
                      <a:endParaRPr lang="ja-JP" sz="18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algn="ctr" defTabSz="914400" rtl="0" eaLnBrk="1" latinLnBrk="0" hangingPunct="1">
                        <a:lnSpc>
                          <a:spcPct val="106000"/>
                        </a:lnSpc>
                        <a:spcAft>
                          <a:spcPts val="0"/>
                        </a:spcAft>
                      </a:pPr>
                      <a:r>
                        <a:rPr lang="en-GB" sz="18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SNR @70% of maximum throughput</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71054565"/>
                  </a:ext>
                </a:extLst>
              </a:tr>
            </a:tbl>
          </a:graphicData>
        </a:graphic>
      </p:graphicFrame>
      <p:sp>
        <p:nvSpPr>
          <p:cNvPr id="5" name="TextBox 4"/>
          <p:cNvSpPr txBox="1"/>
          <p:nvPr/>
        </p:nvSpPr>
        <p:spPr>
          <a:xfrm>
            <a:off x="571472" y="6357958"/>
            <a:ext cx="4614212" cy="369332"/>
          </a:xfrm>
          <a:prstGeom prst="rect">
            <a:avLst/>
          </a:prstGeom>
          <a:noFill/>
        </p:spPr>
        <p:txBody>
          <a:bodyPr wrap="none" rtlCol="0">
            <a:spAutoFit/>
          </a:bodyPr>
          <a:lstStyle/>
          <a:p>
            <a:r>
              <a:rPr lang="en-US" altLang="zh-CN" dirty="0"/>
              <a:t>Note: The other parameters are same as Rel-15</a:t>
            </a:r>
            <a:endParaRPr lang="zh-CN" altLang="en-US" dirty="0"/>
          </a:p>
        </p:txBody>
      </p:sp>
    </p:spTree>
    <p:extLst>
      <p:ext uri="{BB962C8B-B14F-4D97-AF65-F5344CB8AC3E}">
        <p14:creationId xmlns:p14="http://schemas.microsoft.com/office/powerpoint/2010/main" val="40880561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0"/>
            <a:ext cx="8229600" cy="1143000"/>
          </a:xfrm>
        </p:spPr>
        <p:txBody>
          <a:bodyPr>
            <a:noAutofit/>
          </a:bodyPr>
          <a:lstStyle/>
          <a:p>
            <a:r>
              <a:rPr lang="en-US" altLang="zh-CN" sz="2400" dirty="0"/>
              <a:t>Simulation assumption for multi-path fading channel</a:t>
            </a:r>
            <a:endParaRPr lang="zh-CN" altLang="en-US" sz="2400" dirty="0"/>
          </a:p>
        </p:txBody>
      </p:sp>
      <p:graphicFrame>
        <p:nvGraphicFramePr>
          <p:cNvPr id="4" name="表 4"/>
          <p:cNvGraphicFramePr>
            <a:graphicFrameLocks noGrp="1"/>
          </p:cNvGraphicFramePr>
          <p:nvPr>
            <p:extLst>
              <p:ext uri="{D42A27DB-BD31-4B8C-83A1-F6EECF244321}">
                <p14:modId xmlns:p14="http://schemas.microsoft.com/office/powerpoint/2010/main" val="2030925145"/>
              </p:ext>
            </p:extLst>
          </p:nvPr>
        </p:nvGraphicFramePr>
        <p:xfrm>
          <a:off x="611560" y="1196752"/>
          <a:ext cx="8131296" cy="4134311"/>
        </p:xfrm>
        <a:graphic>
          <a:graphicData uri="http://schemas.openxmlformats.org/drawingml/2006/table">
            <a:tbl>
              <a:tblPr firstRow="1" firstCol="1" bandRow="1"/>
              <a:tblGrid>
                <a:gridCol w="3658464">
                  <a:extLst>
                    <a:ext uri="{9D8B030D-6E8A-4147-A177-3AD203B41FA5}">
                      <a16:colId xmlns:a16="http://schemas.microsoft.com/office/drawing/2014/main" xmlns="" val="3857802106"/>
                    </a:ext>
                  </a:extLst>
                </a:gridCol>
                <a:gridCol w="2365069">
                  <a:extLst>
                    <a:ext uri="{9D8B030D-6E8A-4147-A177-3AD203B41FA5}">
                      <a16:colId xmlns:a16="http://schemas.microsoft.com/office/drawing/2014/main" xmlns="" val="119297559"/>
                    </a:ext>
                  </a:extLst>
                </a:gridCol>
                <a:gridCol w="2107763">
                  <a:extLst>
                    <a:ext uri="{9D8B030D-6E8A-4147-A177-3AD203B41FA5}">
                      <a16:colId xmlns:a16="http://schemas.microsoft.com/office/drawing/2014/main" xmlns="" val="20002"/>
                    </a:ext>
                  </a:extLst>
                </a:gridCol>
              </a:tblGrid>
              <a:tr h="185358">
                <a:tc rowSpan="2">
                  <a:txBody>
                    <a:bodyPr/>
                    <a:lstStyle/>
                    <a:p>
                      <a:pPr algn="ctr">
                        <a:lnSpc>
                          <a:spcPct val="106000"/>
                        </a:lnSpc>
                        <a:spcAft>
                          <a:spcPts val="0"/>
                        </a:spcAft>
                      </a:pPr>
                      <a:r>
                        <a:rPr lang="en-GB"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Parameter</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Value</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dirty="0"/>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32163341"/>
                  </a:ext>
                </a:extLst>
              </a:tr>
              <a:tr h="218133">
                <a:tc vMerge="1">
                  <a:txBody>
                    <a:bodyPr/>
                    <a:lstStyle/>
                    <a:p>
                      <a:endParaRPr kumimoji="1" lang="ja-JP" altLang="en-US"/>
                    </a:p>
                  </a:txBody>
                  <a:tcPr/>
                </a:tc>
                <a:tc>
                  <a:txBody>
                    <a:bodyPr/>
                    <a:lstStyle/>
                    <a:p>
                      <a:pPr algn="ctr">
                        <a:lnSpc>
                          <a:spcPct val="106000"/>
                        </a:lnSpc>
                        <a:spcAft>
                          <a:spcPts val="0"/>
                        </a:spcAft>
                      </a:pPr>
                      <a:r>
                        <a:rPr lang="en-GB"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FDD 15KH</a:t>
                      </a:r>
                      <a:r>
                        <a:rPr lang="en-US" altLang="zh-CN"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z</a:t>
                      </a:r>
                      <a:r>
                        <a:rPr lang="en-US" altLang="zh-CN" sz="1600" b="1"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 SCS</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6000"/>
                        </a:lnSpc>
                        <a:spcBef>
                          <a:spcPts val="0"/>
                        </a:spcBef>
                        <a:spcAft>
                          <a:spcPts val="0"/>
                        </a:spcAft>
                        <a:buClrTx/>
                        <a:buSzTx/>
                        <a:buFontTx/>
                        <a:buNone/>
                        <a:tabLst/>
                        <a:defRPr/>
                      </a:pPr>
                      <a:r>
                        <a:rPr lang="en-GB" altLang="zh-CN"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TDD 30KH</a:t>
                      </a:r>
                      <a:r>
                        <a:rPr lang="en-US" altLang="zh-CN" sz="1600" b="1"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z</a:t>
                      </a:r>
                      <a:r>
                        <a:rPr lang="en-US" altLang="zh-CN" sz="1600" b="1"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 SCS</a:t>
                      </a:r>
                      <a:endParaRPr lang="ja-JP" altLang="zh-CN"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68677697"/>
                  </a:ext>
                </a:extLst>
              </a:tr>
              <a:tr h="194200">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Antenna co</a:t>
                      </a:r>
                      <a:r>
                        <a:rPr lang="en-US"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n</a:t>
                      </a: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figuration</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2</a:t>
                      </a:r>
                      <a:r>
                        <a:rPr lang="en-US" altLang="zh-CN"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×2;</a:t>
                      </a:r>
                      <a:r>
                        <a:rPr lang="en-US" altLang="zh-CN" sz="1600"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 2×4</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712743549"/>
                  </a:ext>
                </a:extLst>
              </a:tr>
              <a:tr h="194200">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DMRS type</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type 1</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3437195867"/>
                  </a:ext>
                </a:extLst>
              </a:tr>
              <a:tr h="453980">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Number of DMRS symbols</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US"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DMRS 1+1+1</a:t>
                      </a:r>
                    </a:p>
                  </a:txBody>
                  <a:tcPr marL="50177" marR="50177" marT="696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3448209073"/>
                  </a:ext>
                </a:extLst>
              </a:tr>
              <a:tr h="453980">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TDD</a:t>
                      </a:r>
                      <a:r>
                        <a:rPr lang="en-US" altLang="ja-JP" sz="1600" baseline="0" dirty="0">
                          <a:solidFill>
                            <a:schemeClr val="tx1"/>
                          </a:solidFill>
                          <a:effectLst/>
                          <a:latin typeface="Times New Roman" panose="02020603050405020304" pitchFamily="18" charset="0"/>
                          <a:ea typeface="ＭＳ 明朝" panose="02020609040205080304" pitchFamily="17" charset="-128"/>
                        </a:rPr>
                        <a:t> pattern</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US" altLang="zh-CN"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7D1S2U,</a:t>
                      </a:r>
                      <a:r>
                        <a:rPr lang="en-US" altLang="zh-CN" sz="1600" kern="1200" baseline="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 S: 6D 4G 4U</a:t>
                      </a:r>
                      <a:endParaRPr lang="en-US" altLang="zh-CN"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endParaRPr>
                    </a:p>
                  </a:txBody>
                  <a:tcPr marL="50177" marR="50177" marT="696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0005"/>
                  </a:ext>
                </a:extLst>
              </a:tr>
              <a:tr h="194200">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MCS</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indent="0" algn="ctr">
                        <a:lnSpc>
                          <a:spcPct val="106000"/>
                        </a:lnSpc>
                        <a:spcAft>
                          <a:spcPts val="0"/>
                        </a:spcAft>
                        <a:buFont typeface="Arial" panose="020B0604020202020204" pitchFamily="34" charset="0"/>
                        <a:buNone/>
                      </a:pPr>
                      <a:r>
                        <a:rPr lang="en-GB"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MCS 13 </a:t>
                      </a:r>
                      <a:r>
                        <a:rPr lang="en-GB" altLang="zh-CN"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based on 64QAM table</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274702665"/>
                  </a:ext>
                </a:extLst>
              </a:tr>
              <a:tr h="140645">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Propagation condition</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x-none" altLang="zh-CN" sz="1600" dirty="0">
                          <a:solidFill>
                            <a:schemeClr val="tx1"/>
                          </a:solidFill>
                        </a:rPr>
                        <a:t>TDL-C 300ns </a:t>
                      </a:r>
                      <a:endParaRPr lang="en-US" altLang="ja-JP" sz="1600" strike="sngStrike"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dirty="0"/>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512239906"/>
                  </a:ext>
                </a:extLst>
              </a:tr>
              <a:tr h="100418">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TRS periodicity</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10ms, 2slot</a:t>
                      </a:r>
                      <a:r>
                        <a:rPr lang="en-GB" sz="1600" kern="1200" baseline="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 pattern</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dirty="0"/>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0">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PDSCH mapping</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algn="ctr" defTabSz="914400" rtl="0" eaLnBrk="1" latinLnBrk="0" hangingPunct="1">
                        <a:lnSpc>
                          <a:spcPct val="106000"/>
                        </a:lnSpc>
                        <a:spcAft>
                          <a:spcPts val="0"/>
                        </a:spcAft>
                      </a:pPr>
                      <a:r>
                        <a:rPr lang="en-GB" altLang="zh-CN"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rPr>
                        <a:t>Type A, Start symbol 2, Duration 12</a:t>
                      </a:r>
                      <a:endParaRPr lang="ja-JP" sz="1600" kern="1200" dirty="0">
                        <a:solidFill>
                          <a:schemeClr val="tx1"/>
                        </a:solidFill>
                        <a:effectLst/>
                        <a:latin typeface="Calibri" panose="020F0502020204030204" pitchFamily="34" charset="0"/>
                        <a:ea typeface="ＭＳ Ｐゴシック" panose="020B0600070205080204" pitchFamily="50" charset="-128"/>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0009"/>
                  </a:ext>
                </a:extLst>
              </a:tr>
              <a:tr h="0">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Rank</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Rank</a:t>
                      </a:r>
                      <a:r>
                        <a:rPr lang="en-US" altLang="ja-JP" sz="1600" baseline="0" dirty="0">
                          <a:solidFill>
                            <a:schemeClr val="tx1"/>
                          </a:solidFill>
                          <a:effectLst/>
                          <a:latin typeface="Times New Roman" panose="02020603050405020304" pitchFamily="18" charset="0"/>
                          <a:ea typeface="ＭＳ 明朝" panose="02020609040205080304" pitchFamily="17" charset="-128"/>
                        </a:rPr>
                        <a:t> = 1</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xmlns="" val="10010"/>
                  </a:ext>
                </a:extLst>
              </a:tr>
              <a:tr h="246402">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BW</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10MHz</a:t>
                      </a:r>
                      <a:endParaRPr lang="ja-JP" sz="1600" strike="sngStrike"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6000"/>
                        </a:lnSpc>
                        <a:spcBef>
                          <a:spcPts val="0"/>
                        </a:spcBef>
                        <a:spcAft>
                          <a:spcPts val="0"/>
                        </a:spcAft>
                        <a:buClrTx/>
                        <a:buSzTx/>
                        <a:buFontTx/>
                        <a:buNone/>
                        <a:tabLst/>
                        <a:defRPr/>
                      </a:pPr>
                      <a:r>
                        <a:rPr lang="en-GB" altLang="zh-CN" sz="1600" kern="1200" baseline="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40MHz</a:t>
                      </a:r>
                      <a:endParaRPr lang="ja-JP" altLang="zh-CN" sz="1600" strike="sngStrike"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85903327"/>
                  </a:ext>
                </a:extLst>
              </a:tr>
              <a:tr h="0">
                <a:tc>
                  <a:txBody>
                    <a:bodyPr/>
                    <a:lstStyle/>
                    <a:p>
                      <a:pPr algn="ctr">
                        <a:lnSpc>
                          <a:spcPct val="106000"/>
                        </a:lnSpc>
                        <a:spcAft>
                          <a:spcPts val="0"/>
                        </a:spcAft>
                      </a:pPr>
                      <a:r>
                        <a:rPr lang="en-US" altLang="ja-JP" sz="1600" dirty="0">
                          <a:solidFill>
                            <a:schemeClr val="tx1"/>
                          </a:solidFill>
                          <a:effectLst/>
                          <a:latin typeface="Times New Roman" panose="02020603050405020304" pitchFamily="18" charset="0"/>
                          <a:ea typeface="ＭＳ 明朝" panose="02020609040205080304" pitchFamily="17" charset="-128"/>
                        </a:rPr>
                        <a:t>Maximum Doppler shift</a:t>
                      </a:r>
                      <a:endParaRPr lang="ja-JP"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28650" marR="0" lvl="1" indent="-171450" algn="l" defTabSz="914400" rtl="0" eaLnBrk="1" fontAlgn="auto" latinLnBrk="0" hangingPunct="0">
                        <a:lnSpc>
                          <a:spcPct val="100000"/>
                        </a:lnSpc>
                        <a:spcBef>
                          <a:spcPts val="0"/>
                        </a:spcBef>
                        <a:spcAft>
                          <a:spcPts val="0"/>
                        </a:spcAft>
                        <a:buClrTx/>
                        <a:buSzTx/>
                        <a:buFont typeface="Wingdings" panose="05000000000000000000" pitchFamily="2" charset="2"/>
                        <a:buChar char="ü"/>
                        <a:tabLst/>
                        <a:defRPr/>
                      </a:pPr>
                      <a:r>
                        <a:rPr kumimoji="0" lang="en-US" altLang="zh-CN" sz="1600" b="0" i="0" u="none" strike="noStrike" kern="1200" cap="none" spc="0" normalizeH="0" baseline="0" noProof="0" dirty="0">
                          <a:ln>
                            <a:noFill/>
                          </a:ln>
                          <a:solidFill>
                            <a:schemeClr val="tx1"/>
                          </a:solidFill>
                          <a:effectLst/>
                          <a:uLnTx/>
                          <a:uFillTx/>
                          <a:latin typeface="Times New Roman" panose="02020603050405020304" pitchFamily="18" charset="0"/>
                          <a:ea typeface="ＭＳ 明朝" panose="02020609040205080304" pitchFamily="17" charset="-128"/>
                          <a:cs typeface="+mn-cs"/>
                        </a:rPr>
                        <a:t>600Hz</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gn="ctr">
                        <a:lnSpc>
                          <a:spcPct val="106000"/>
                        </a:lnSpc>
                        <a:spcAft>
                          <a:spcPts val="0"/>
                        </a:spcAft>
                        <a:buFont typeface="Wingdings" panose="05000000000000000000" pitchFamily="2" charset="2"/>
                        <a:buChar char="ü"/>
                      </a:pPr>
                      <a:r>
                        <a:rPr lang="en-US" altLang="ja-JP" sz="1600" dirty="0">
                          <a:solidFill>
                            <a:schemeClr val="tx1"/>
                          </a:solidFill>
                          <a:effectLst/>
                          <a:latin typeface="Times New Roman" panose="02020603050405020304" pitchFamily="18" charset="0"/>
                          <a:ea typeface="ＭＳ 明朝" panose="02020609040205080304" pitchFamily="17" charset="-128"/>
                        </a:rPr>
                        <a:t>1200Hz</a:t>
                      </a:r>
                      <a:endParaRPr lang="ja-JP" altLang="zh-CN" sz="1600" dirty="0">
                        <a:solidFill>
                          <a:schemeClr val="tx1"/>
                        </a:solidFill>
                        <a:effectLst/>
                        <a:latin typeface="Times New Roman" panose="02020603050405020304" pitchFamily="18" charset="0"/>
                        <a:ea typeface="ＭＳ 明朝" panose="02020609040205080304" pitchFamily="17" charset="-128"/>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2"/>
                  </a:ext>
                </a:extLst>
              </a:tr>
              <a:tr h="306797">
                <a:tc>
                  <a:txBody>
                    <a:bodyPr/>
                    <a:lstStyle/>
                    <a:p>
                      <a:pPr marL="0" algn="ctr" defTabSz="914400" rtl="0" eaLnBrk="1" latinLnBrk="0" hangingPunct="1">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Testing metric</a:t>
                      </a:r>
                      <a:endParaRPr lang="ja-JP"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endParaRP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algn="ctr" defTabSz="914400" rtl="0" eaLnBrk="1" latinLnBrk="0" hangingPunct="1">
                        <a:lnSpc>
                          <a:spcPct val="106000"/>
                        </a:lnSpc>
                        <a:spcAft>
                          <a:spcPts val="0"/>
                        </a:spcAft>
                      </a:pPr>
                      <a:r>
                        <a:rPr lang="en-GB" sz="1600" kern="1200" dirty="0">
                          <a:solidFill>
                            <a:schemeClr val="tx1"/>
                          </a:solidFill>
                          <a:effectLst/>
                          <a:latin typeface="Calibri" panose="020F0502020204030204" pitchFamily="34" charset="0"/>
                          <a:ea typeface="SimSun" panose="02010600030101010101" pitchFamily="2" charset="-122"/>
                          <a:cs typeface="Times New Roman" panose="02020603050405020304" pitchFamily="18" charset="0"/>
                        </a:rPr>
                        <a:t>SNR @70% of maximum throughput</a:t>
                      </a:r>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dirty="0"/>
                    </a:p>
                  </a:txBody>
                  <a:tcPr marL="50177" marR="50177" marT="696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1054565"/>
                  </a:ext>
                </a:extLst>
              </a:tr>
            </a:tbl>
          </a:graphicData>
        </a:graphic>
      </p:graphicFrame>
      <p:sp>
        <p:nvSpPr>
          <p:cNvPr id="5" name="TextBox 4"/>
          <p:cNvSpPr txBox="1"/>
          <p:nvPr/>
        </p:nvSpPr>
        <p:spPr>
          <a:xfrm>
            <a:off x="683568" y="5661248"/>
            <a:ext cx="4614212" cy="369332"/>
          </a:xfrm>
          <a:prstGeom prst="rect">
            <a:avLst/>
          </a:prstGeom>
          <a:noFill/>
        </p:spPr>
        <p:txBody>
          <a:bodyPr wrap="none" rtlCol="0">
            <a:spAutoFit/>
          </a:bodyPr>
          <a:lstStyle/>
          <a:p>
            <a:r>
              <a:rPr lang="en-US" altLang="zh-CN" dirty="0"/>
              <a:t>Note: The other parameters are same as Rel-15</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88640"/>
            <a:ext cx="8229600" cy="1143000"/>
          </a:xfrm>
        </p:spPr>
        <p:txBody>
          <a:bodyPr/>
          <a:lstStyle/>
          <a:p>
            <a:r>
              <a:rPr lang="en-US" altLang="zh-CN" dirty="0"/>
              <a:t>Background</a:t>
            </a:r>
            <a:endParaRPr lang="zh-CN" altLang="en-US" dirty="0"/>
          </a:p>
        </p:txBody>
      </p:sp>
      <p:sp>
        <p:nvSpPr>
          <p:cNvPr id="3" name="内容占位符 2"/>
          <p:cNvSpPr>
            <a:spLocks noGrp="1"/>
          </p:cNvSpPr>
          <p:nvPr>
            <p:ph idx="1"/>
          </p:nvPr>
        </p:nvSpPr>
        <p:spPr>
          <a:xfrm>
            <a:off x="465412" y="1320380"/>
            <a:ext cx="8435280" cy="4176464"/>
          </a:xfrm>
        </p:spPr>
        <p:txBody>
          <a:bodyPr>
            <a:noAutofit/>
          </a:bodyPr>
          <a:lstStyle/>
          <a:p>
            <a:r>
              <a:rPr lang="en-US" altLang="zh-CN" sz="2800" dirty="0"/>
              <a:t>The following WFs were approved:</a:t>
            </a:r>
          </a:p>
          <a:p>
            <a:pPr lvl="1"/>
            <a:r>
              <a:rPr lang="en-GB" altLang="zh-CN" dirty="0"/>
              <a:t>R4-1910050  WF on demodulation for UE NR HST, </a:t>
            </a:r>
            <a:r>
              <a:rPr lang="en-US" altLang="zh-CN" dirty="0"/>
              <a:t>RAN4#92</a:t>
            </a:r>
            <a:endParaRPr lang="zh-CN" altLang="en-US" dirty="0"/>
          </a:p>
          <a:p>
            <a:pPr lvl="1"/>
            <a:r>
              <a:rPr lang="en-GB" altLang="zh-CN" dirty="0"/>
              <a:t>R4-1912808 </a:t>
            </a:r>
            <a:r>
              <a:rPr lang="en-US" altLang="zh-CN" dirty="0"/>
              <a:t> Way forward on NR HST UE demodulation, RAN4#92BIS</a:t>
            </a:r>
          </a:p>
          <a:p>
            <a:pPr lvl="1"/>
            <a:r>
              <a:rPr lang="en-GB" altLang="zh-CN" dirty="0"/>
              <a:t>R4-1915926 </a:t>
            </a:r>
            <a:r>
              <a:rPr lang="en-US" altLang="zh-CN" dirty="0"/>
              <a:t> WF on UE demodulation for NR HST, RAN4#93</a:t>
            </a:r>
          </a:p>
          <a:p>
            <a:pPr lvl="1"/>
            <a:r>
              <a:rPr lang="en-GB" altLang="zh-CN" dirty="0"/>
              <a:t>R4-2002418 </a:t>
            </a:r>
            <a:r>
              <a:rPr lang="en-US" altLang="zh-CN" dirty="0"/>
              <a:t> WF on UE demodulation for NR HST, RAN4#94-e</a:t>
            </a:r>
          </a:p>
          <a:p>
            <a:pPr lvl="1"/>
            <a:r>
              <a:rPr lang="en-GB" altLang="zh-CN" dirty="0"/>
              <a:t>R4-2005532 </a:t>
            </a:r>
            <a:r>
              <a:rPr lang="en-US" altLang="zh-CN" dirty="0"/>
              <a:t> WF on UE demodulation for NR HST, RAN4#94bis-e</a:t>
            </a:r>
          </a:p>
          <a:p>
            <a:pPr lvl="1"/>
            <a:endParaRPr lang="en-US" altLang="zh-CN" dirty="0"/>
          </a:p>
          <a:p>
            <a:pPr lvl="1"/>
            <a:endParaRPr lang="en-US" altLang="zh-CN" dirty="0"/>
          </a:p>
          <a:p>
            <a:pPr lvl="1"/>
            <a:endParaRPr lang="en-US" altLang="zh-CN" dirty="0"/>
          </a:p>
          <a:p>
            <a:pPr marL="457200" lvl="1" indent="0">
              <a:buNone/>
            </a:pPr>
            <a:endParaRPr lang="en-US" altLang="zh-CN" dirty="0"/>
          </a:p>
          <a:p>
            <a:pPr lvl="2">
              <a:buNone/>
            </a:pPr>
            <a:endParaRPr lang="en-US" altLang="zh-CN" sz="2800" dirty="0"/>
          </a:p>
          <a:p>
            <a:pPr marL="342900" lvl="1" indent="-342900">
              <a:buFont typeface="Arial" pitchFamily="34" charset="0"/>
              <a:buChar char="•"/>
            </a:pPr>
            <a:endParaRPr lang="en-US" altLang="zh-CN" dirty="0"/>
          </a:p>
        </p:txBody>
      </p:sp>
    </p:spTree>
    <p:extLst>
      <p:ext uri="{BB962C8B-B14F-4D97-AF65-F5344CB8AC3E}">
        <p14:creationId xmlns:p14="http://schemas.microsoft.com/office/powerpoint/2010/main" val="32200817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25760"/>
            <a:ext cx="8229600" cy="1143000"/>
          </a:xfrm>
        </p:spPr>
        <p:txBody>
          <a:bodyPr/>
          <a:lstStyle/>
          <a:p>
            <a:r>
              <a:rPr lang="en-US" altLang="zh-CN" dirty="0"/>
              <a:t>HST single tap</a:t>
            </a:r>
            <a:endParaRPr lang="zh-CN" altLang="en-US" dirty="0"/>
          </a:p>
        </p:txBody>
      </p:sp>
      <p:sp>
        <p:nvSpPr>
          <p:cNvPr id="3" name="内容占位符 2"/>
          <p:cNvSpPr>
            <a:spLocks noGrp="1"/>
          </p:cNvSpPr>
          <p:nvPr>
            <p:ph idx="1"/>
          </p:nvPr>
        </p:nvSpPr>
        <p:spPr>
          <a:xfrm>
            <a:off x="457200" y="1772816"/>
            <a:ext cx="8229600" cy="3600400"/>
          </a:xfrm>
        </p:spPr>
        <p:txBody>
          <a:bodyPr>
            <a:noAutofit/>
          </a:bodyPr>
          <a:lstStyle/>
          <a:p>
            <a:pPr hangingPunct="0"/>
            <a:r>
              <a:rPr lang="en-GB" altLang="zh-CN" sz="2400" dirty="0"/>
              <a:t>Maximum Doppler frequency</a:t>
            </a:r>
          </a:p>
          <a:p>
            <a:pPr lvl="1" hangingPunct="0"/>
            <a:r>
              <a:rPr lang="en-US" altLang="zh-CN" sz="2400" dirty="0"/>
              <a:t>For 15KHz SCS, 500km/h</a:t>
            </a:r>
            <a:endParaRPr lang="zh-CN" altLang="zh-CN" sz="2400" dirty="0"/>
          </a:p>
          <a:p>
            <a:pPr lvl="2" hangingPunct="0">
              <a:buFont typeface="Wingdings" pitchFamily="2" charset="2"/>
              <a:buChar char="Ø"/>
            </a:pPr>
            <a:r>
              <a:rPr lang="en-US" altLang="zh-CN" dirty="0"/>
              <a:t>Option 1 (</a:t>
            </a:r>
            <a:r>
              <a:rPr lang="en-US" altLang="zh-CN" dirty="0" smtClean="0"/>
              <a:t>Intel, Huawei): </a:t>
            </a:r>
            <a:r>
              <a:rPr lang="en-US" altLang="zh-CN" dirty="0"/>
              <a:t>870Hz</a:t>
            </a:r>
          </a:p>
          <a:p>
            <a:pPr lvl="2" hangingPunct="0">
              <a:buFont typeface="Wingdings" pitchFamily="2" charset="2"/>
              <a:buChar char="Ø"/>
            </a:pPr>
            <a:r>
              <a:rPr lang="en-US" altLang="zh-CN" dirty="0"/>
              <a:t>Option 2 (</a:t>
            </a:r>
            <a:r>
              <a:rPr lang="en-GB" altLang="zh-CN" dirty="0"/>
              <a:t>Huawei, CMCC, Ericsson, DOCOMO, Qualcomm</a:t>
            </a:r>
            <a:r>
              <a:rPr lang="en-US" altLang="zh-CN" dirty="0"/>
              <a:t>): 972Hz </a:t>
            </a:r>
            <a:r>
              <a:rPr lang="en-GB" altLang="zh-CN" dirty="0"/>
              <a:t>(Same as LTE HST 500km/h doppler frequency</a:t>
            </a:r>
            <a:r>
              <a:rPr lang="en-GB" altLang="zh-CN" dirty="0" smtClean="0"/>
              <a:t>)</a:t>
            </a:r>
          </a:p>
          <a:p>
            <a:pPr marL="0" indent="0" hangingPunct="0">
              <a:buNone/>
            </a:pPr>
            <a:r>
              <a:rPr lang="en-GB" altLang="zh-CN" sz="2000" dirty="0" smtClean="0">
                <a:solidFill>
                  <a:srgbClr val="00B050"/>
                </a:solidFill>
              </a:rPr>
              <a:t>Agreement: </a:t>
            </a:r>
          </a:p>
          <a:p>
            <a:pPr marL="0" indent="0" hangingPunct="0">
              <a:buNone/>
            </a:pPr>
            <a:r>
              <a:rPr lang="en-US" altLang="zh-CN" sz="2000" dirty="0" smtClean="0">
                <a:solidFill>
                  <a:srgbClr val="00B050"/>
                </a:solidFill>
              </a:rPr>
              <a:t>Using </a:t>
            </a:r>
            <a:r>
              <a:rPr lang="en-GB" altLang="zh-CN" sz="2000" dirty="0" smtClean="0">
                <a:solidFill>
                  <a:srgbClr val="00B050"/>
                </a:solidFill>
              </a:rPr>
              <a:t>972Hz to define UE requirements</a:t>
            </a:r>
          </a:p>
          <a:p>
            <a:pPr hangingPunct="0">
              <a:buFont typeface="Wingdings" panose="05000000000000000000" pitchFamily="2" charset="2"/>
              <a:buChar char="Ø"/>
            </a:pPr>
            <a:r>
              <a:rPr lang="en-GB" altLang="zh-CN" sz="2000" dirty="0" smtClean="0">
                <a:solidFill>
                  <a:srgbClr val="00B050"/>
                </a:solidFill>
              </a:rPr>
              <a:t>RAN4 also aware that with this agreements, the maximum Doppler frequency not aligned between BS and UE requirements in Rel-16 HST WI. </a:t>
            </a:r>
          </a:p>
          <a:p>
            <a:pPr hangingPunct="0">
              <a:buFont typeface="Wingdings" panose="05000000000000000000" pitchFamily="2" charset="2"/>
              <a:buChar char="Ø"/>
            </a:pPr>
            <a:r>
              <a:rPr lang="en-GB" altLang="zh-CN" sz="2000" dirty="0" smtClean="0">
                <a:solidFill>
                  <a:srgbClr val="00B050"/>
                </a:solidFill>
              </a:rPr>
              <a:t>This value </a:t>
            </a:r>
            <a:r>
              <a:rPr lang="en-US" altLang="zh-CN" sz="2000" dirty="0" smtClean="0">
                <a:solidFill>
                  <a:srgbClr val="00B050"/>
                </a:solidFill>
              </a:rPr>
              <a:t>is </a:t>
            </a:r>
            <a:r>
              <a:rPr lang="en-GB" altLang="zh-CN" sz="2000" dirty="0" smtClean="0">
                <a:solidFill>
                  <a:srgbClr val="00B050"/>
                </a:solidFill>
              </a:rPr>
              <a:t>not maximum values  </a:t>
            </a:r>
            <a:r>
              <a:rPr lang="en-US" altLang="zh-CN" sz="2000" dirty="0" smtClean="0">
                <a:solidFill>
                  <a:srgbClr val="00B050"/>
                </a:solidFill>
              </a:rPr>
              <a:t>of </a:t>
            </a:r>
            <a:r>
              <a:rPr lang="en-GB" altLang="zh-CN" sz="2000" dirty="0" smtClean="0">
                <a:solidFill>
                  <a:srgbClr val="00B050"/>
                </a:solidFill>
              </a:rPr>
              <a:t>Doppler frequency on UE side </a:t>
            </a:r>
            <a:r>
              <a:rPr lang="en-US" altLang="zh-CN" sz="2000" dirty="0" smtClean="0">
                <a:solidFill>
                  <a:srgbClr val="00B050"/>
                </a:solidFill>
              </a:rPr>
              <a:t>which UE can support</a:t>
            </a:r>
            <a:endParaRPr lang="en-GB" altLang="zh-CN" sz="2000" dirty="0" smtClean="0">
              <a:solidFill>
                <a:srgbClr val="00B050"/>
              </a:solidFill>
            </a:endParaRPr>
          </a:p>
          <a:p>
            <a:pPr marL="914400" lvl="2" indent="0" hangingPunct="0">
              <a:buNone/>
            </a:pPr>
            <a:endParaRPr lang="en-US" altLang="zh-CN" dirty="0"/>
          </a:p>
          <a:p>
            <a:pPr lvl="2" hangingPunct="0">
              <a:buFont typeface="Wingdings" pitchFamily="2" charset="2"/>
              <a:buChar char="Ø"/>
            </a:pPr>
            <a:endParaRPr lang="en-US" altLang="zh-CN" dirty="0"/>
          </a:p>
          <a:p>
            <a:pPr lvl="2" hangingPunct="0">
              <a:buFont typeface="Wingdings" pitchFamily="2" charset="2"/>
              <a:buChar char="Ø"/>
            </a:pPr>
            <a:endParaRPr lang="zh-CN" altLang="zh-CN" dirty="0"/>
          </a:p>
          <a:p>
            <a:endParaRPr lang="zh-CN" alt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0"/>
            <a:ext cx="8229600" cy="1143000"/>
          </a:xfrm>
        </p:spPr>
        <p:txBody>
          <a:bodyPr/>
          <a:lstStyle/>
          <a:p>
            <a:r>
              <a:rPr lang="en-US" altLang="zh-CN" dirty="0"/>
              <a:t>HST single tap</a:t>
            </a:r>
            <a:endParaRPr lang="zh-CN" altLang="en-US" dirty="0"/>
          </a:p>
        </p:txBody>
      </p:sp>
      <p:sp>
        <p:nvSpPr>
          <p:cNvPr id="3" name="内容占位符 2"/>
          <p:cNvSpPr>
            <a:spLocks noGrp="1"/>
          </p:cNvSpPr>
          <p:nvPr>
            <p:ph idx="1"/>
          </p:nvPr>
        </p:nvSpPr>
        <p:spPr>
          <a:xfrm>
            <a:off x="467544" y="1124744"/>
            <a:ext cx="8064896" cy="5400600"/>
          </a:xfrm>
        </p:spPr>
        <p:txBody>
          <a:bodyPr>
            <a:noAutofit/>
          </a:bodyPr>
          <a:lstStyle/>
          <a:p>
            <a:r>
              <a:rPr lang="en-GB" altLang="zh-CN" sz="1400" dirty="0"/>
              <a:t>The assumption of HST single tap requirements</a:t>
            </a:r>
          </a:p>
          <a:p>
            <a:pPr lvl="1"/>
            <a:r>
              <a:rPr lang="en-GB" altLang="zh-CN" sz="1400" dirty="0"/>
              <a:t>Background </a:t>
            </a:r>
          </a:p>
          <a:p>
            <a:pPr lvl="2"/>
            <a:r>
              <a:rPr lang="en-GB" altLang="zh-CN" sz="1400" dirty="0"/>
              <a:t>Do not mandate the specific TRS processing for requirement definition and left it up to company decision(agreement in  last meeting)</a:t>
            </a:r>
          </a:p>
          <a:p>
            <a:pPr lvl="2"/>
            <a:r>
              <a:rPr lang="en-US" altLang="zh-CN" sz="1400" dirty="0"/>
              <a:t>For HST single tap requirements, no capability </a:t>
            </a:r>
            <a:r>
              <a:rPr lang="en-US" altLang="zh-CN" sz="1400" dirty="0" err="1"/>
              <a:t>signalling</a:t>
            </a:r>
            <a:r>
              <a:rPr lang="en-US" altLang="zh-CN" sz="1400" dirty="0"/>
              <a:t> will be introduced (last meeting agreement), and the requirements is mandatory (</a:t>
            </a:r>
            <a:r>
              <a:rPr lang="en-GB" altLang="zh-CN" sz="1400" dirty="0"/>
              <a:t>agreement in  1</a:t>
            </a:r>
            <a:r>
              <a:rPr lang="en-GB" altLang="zh-CN" sz="1400" baseline="30000" dirty="0"/>
              <a:t>st</a:t>
            </a:r>
            <a:r>
              <a:rPr lang="en-GB" altLang="zh-CN" sz="1400" dirty="0"/>
              <a:t> round</a:t>
            </a:r>
            <a:r>
              <a:rPr lang="en-US" altLang="zh-CN" sz="1400" dirty="0"/>
              <a:t>)</a:t>
            </a:r>
            <a:endParaRPr lang="en-GB" altLang="zh-CN" sz="1400" dirty="0"/>
          </a:p>
          <a:p>
            <a:pPr lvl="1"/>
            <a:r>
              <a:rPr lang="en-GB" altLang="zh-CN" sz="1400" dirty="0"/>
              <a:t>Open issue</a:t>
            </a:r>
          </a:p>
          <a:p>
            <a:pPr lvl="2"/>
            <a:r>
              <a:rPr lang="en-GB" altLang="zh-CN" sz="1400" dirty="0"/>
              <a:t>whether to provide signalling during the HST single tap demodulation test</a:t>
            </a:r>
          </a:p>
          <a:p>
            <a:pPr lvl="3"/>
            <a:r>
              <a:rPr lang="en-GB" altLang="zh-CN" sz="1400" dirty="0"/>
              <a:t>Option 1 (Huawei, Ericsson, DOCOMO, CMCC, Qualcomm):</a:t>
            </a:r>
            <a:r>
              <a:rPr lang="en-GB" altLang="zh-CN" sz="1400" i="1" dirty="0"/>
              <a:t> </a:t>
            </a:r>
            <a:r>
              <a:rPr lang="en-GB" altLang="zh-CN" sz="1400" dirty="0"/>
              <a:t>Do not provide signalling during the HST single tap demodulation test</a:t>
            </a:r>
          </a:p>
          <a:p>
            <a:pPr lvl="3"/>
            <a:r>
              <a:rPr lang="en-GB" altLang="zh-CN" sz="1400" dirty="0"/>
              <a:t>Option 2(Intel): </a:t>
            </a:r>
            <a:r>
              <a:rPr lang="en-US" altLang="zh-CN" sz="1400" dirty="0"/>
              <a:t>Provide HST RRM </a:t>
            </a:r>
            <a:r>
              <a:rPr lang="en-US" altLang="zh-CN" sz="1400" dirty="0" err="1"/>
              <a:t>signalling</a:t>
            </a:r>
            <a:r>
              <a:rPr lang="en-US" altLang="zh-CN" sz="1400" dirty="0"/>
              <a:t> during the demodulation test as additional indication of HST </a:t>
            </a:r>
            <a:r>
              <a:rPr lang="en-US" altLang="zh-CN" sz="1400" dirty="0" smtClean="0"/>
              <a:t>conditions</a:t>
            </a:r>
          </a:p>
          <a:p>
            <a:r>
              <a:rPr lang="en-US" altLang="zh-CN" sz="2600" dirty="0" smtClean="0">
                <a:solidFill>
                  <a:srgbClr val="00B050"/>
                </a:solidFill>
              </a:rPr>
              <a:t>Agreement:</a:t>
            </a:r>
          </a:p>
          <a:p>
            <a:pPr lvl="1"/>
            <a:r>
              <a:rPr lang="en-US" altLang="zh-CN" sz="2200" dirty="0" smtClean="0">
                <a:solidFill>
                  <a:srgbClr val="00B050"/>
                </a:solidFill>
              </a:rPr>
              <a:t>No conclusion in Rel-16 for this issue, RAN4 open to further discuss the signaling issue in the future releases. </a:t>
            </a:r>
          </a:p>
          <a:p>
            <a:pPr lvl="1"/>
            <a:endParaRPr lang="zh-CN" altLang="zh-CN" sz="2200" dirty="0"/>
          </a:p>
          <a:p>
            <a:pPr lvl="2"/>
            <a:endParaRPr lang="en-GB" altLang="zh-CN" sz="2000" dirty="0"/>
          </a:p>
          <a:p>
            <a:pPr marL="457200" lvl="1" indent="0">
              <a:buNone/>
            </a:pPr>
            <a:endParaRPr lang="zh-CN" altLang="zh-CN" sz="2000" dirty="0"/>
          </a:p>
          <a:p>
            <a:pPr marL="0" indent="0">
              <a:buNone/>
            </a:pPr>
            <a:endParaRPr lang="zh-CN" alt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836712"/>
          </a:xfrm>
        </p:spPr>
        <p:txBody>
          <a:bodyPr/>
          <a:lstStyle/>
          <a:p>
            <a:r>
              <a:rPr lang="en-US" altLang="zh-CN" dirty="0"/>
              <a:t>Transmission scheme </a:t>
            </a:r>
            <a:endParaRPr lang="zh-CN" altLang="en-US" dirty="0"/>
          </a:p>
        </p:txBody>
      </p:sp>
      <p:sp>
        <p:nvSpPr>
          <p:cNvPr id="3" name="内容占位符 2"/>
          <p:cNvSpPr>
            <a:spLocks noGrp="1"/>
          </p:cNvSpPr>
          <p:nvPr>
            <p:ph idx="1"/>
          </p:nvPr>
        </p:nvSpPr>
        <p:spPr>
          <a:xfrm>
            <a:off x="446856" y="1268760"/>
            <a:ext cx="8229600" cy="4752528"/>
          </a:xfrm>
        </p:spPr>
        <p:txBody>
          <a:bodyPr>
            <a:noAutofit/>
          </a:bodyPr>
          <a:lstStyle/>
          <a:p>
            <a:pPr hangingPunct="0"/>
            <a:r>
              <a:rPr lang="en-US" altLang="zh-CN" sz="2000" dirty="0"/>
              <a:t>For DPS transmission scheme(including 1a and 1b), whether new specific UE receiver processing from </a:t>
            </a:r>
            <a:r>
              <a:rPr lang="en-US" altLang="zh-CN" sz="2000" dirty="0" err="1"/>
              <a:t>demod</a:t>
            </a:r>
            <a:r>
              <a:rPr lang="en-US" altLang="zh-CN" sz="2000" dirty="0"/>
              <a:t> aspect required compared to UE to handle HST-single Tap and HST-SFN channel model</a:t>
            </a:r>
          </a:p>
          <a:p>
            <a:pPr lvl="1" hangingPunct="0"/>
            <a:r>
              <a:rPr lang="en-US" altLang="zh-CN" sz="2000" dirty="0"/>
              <a:t>Agreement in 1</a:t>
            </a:r>
            <a:r>
              <a:rPr lang="en-US" altLang="zh-CN" sz="2000" baseline="30000" dirty="0"/>
              <a:t>st</a:t>
            </a:r>
            <a:r>
              <a:rPr lang="en-US" altLang="zh-CN" sz="2000" dirty="0"/>
              <a:t> round</a:t>
            </a:r>
          </a:p>
          <a:p>
            <a:pPr lvl="2" hangingPunct="0"/>
            <a:r>
              <a:rPr lang="en-US" altLang="zh-CN" sz="2000" dirty="0"/>
              <a:t>Frequency error tracking of Large Doppler shift jump in DPS cannot be verified in HST single tap. </a:t>
            </a:r>
          </a:p>
          <a:p>
            <a:pPr lvl="2" hangingPunct="0"/>
            <a:r>
              <a:rPr lang="en-US" altLang="zh-CN" sz="2000" dirty="0"/>
              <a:t>TCI state switch in DPS cannot be verified in HST single tap and HST-SFN</a:t>
            </a:r>
          </a:p>
          <a:p>
            <a:pPr lvl="1" hangingPunct="0"/>
            <a:r>
              <a:rPr lang="en-US" altLang="zh-CN" sz="2000" dirty="0"/>
              <a:t>Open issue in 2</a:t>
            </a:r>
            <a:r>
              <a:rPr lang="en-US" altLang="zh-CN" sz="2000" baseline="30000" dirty="0"/>
              <a:t>nd</a:t>
            </a:r>
            <a:r>
              <a:rPr lang="en-US" altLang="zh-CN" sz="2000" dirty="0"/>
              <a:t> round</a:t>
            </a:r>
          </a:p>
          <a:p>
            <a:pPr lvl="2" hangingPunct="0"/>
            <a:r>
              <a:rPr lang="en-US" altLang="zh-CN" sz="2000" dirty="0"/>
              <a:t>Whether the frequency error tracking can be verified in HST-SFN</a:t>
            </a:r>
          </a:p>
          <a:p>
            <a:pPr lvl="2" hangingPunct="0"/>
            <a:r>
              <a:rPr lang="en-US" altLang="zh-CN" sz="2000" dirty="0"/>
              <a:t> Whether TCI state switch can be verified in multi-TRP transmission requirements discussed in </a:t>
            </a:r>
            <a:r>
              <a:rPr lang="en-US" altLang="zh-CN" sz="2000" dirty="0" err="1"/>
              <a:t>eMIMO</a:t>
            </a:r>
            <a:endParaRPr lang="en-US" altLang="zh-CN" sz="2000" dirty="0"/>
          </a:p>
          <a:p>
            <a:pPr marL="457200" lvl="1" indent="0" hangingPunct="0">
              <a:buNone/>
            </a:pPr>
            <a:endParaRPr lang="en-US" altLang="zh-CN" sz="2000" dirty="0"/>
          </a:p>
          <a:p>
            <a:pPr lvl="1" hangingPunct="0"/>
            <a:endParaRPr lang="en-US" altLang="zh-CN" sz="2000" dirty="0"/>
          </a:p>
          <a:p>
            <a:pPr lvl="2">
              <a:buNone/>
            </a:pPr>
            <a:endParaRPr lang="en-US" altLang="zh-CN" sz="2000" dirty="0"/>
          </a:p>
          <a:p>
            <a:pPr marL="342900" lvl="1" indent="-342900">
              <a:buFont typeface="Arial" pitchFamily="34" charset="0"/>
              <a:buChar char="•"/>
            </a:pPr>
            <a:endParaRPr lang="en-US" altLang="zh-CN" sz="2000" dirty="0"/>
          </a:p>
        </p:txBody>
      </p:sp>
    </p:spTree>
    <p:extLst>
      <p:ext uri="{BB962C8B-B14F-4D97-AF65-F5344CB8AC3E}">
        <p14:creationId xmlns:p14="http://schemas.microsoft.com/office/powerpoint/2010/main" val="741449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836712"/>
          </a:xfrm>
        </p:spPr>
        <p:txBody>
          <a:bodyPr/>
          <a:lstStyle/>
          <a:p>
            <a:r>
              <a:rPr lang="en-US" altLang="zh-CN" dirty="0"/>
              <a:t>Transmission scheme </a:t>
            </a:r>
            <a:endParaRPr lang="zh-CN" altLang="en-US" dirty="0"/>
          </a:p>
        </p:txBody>
      </p:sp>
      <p:sp>
        <p:nvSpPr>
          <p:cNvPr id="3" name="内容占位符 2"/>
          <p:cNvSpPr>
            <a:spLocks noGrp="1"/>
          </p:cNvSpPr>
          <p:nvPr>
            <p:ph idx="1"/>
          </p:nvPr>
        </p:nvSpPr>
        <p:spPr>
          <a:xfrm>
            <a:off x="446856" y="1268760"/>
            <a:ext cx="8373616" cy="5112568"/>
          </a:xfrm>
        </p:spPr>
        <p:txBody>
          <a:bodyPr>
            <a:noAutofit/>
          </a:bodyPr>
          <a:lstStyle/>
          <a:p>
            <a:pPr hangingPunct="0"/>
            <a:r>
              <a:rPr lang="en-GB" altLang="zh-CN" sz="1800" dirty="0"/>
              <a:t>Whether to define new requirements and tests for DPS transmission scheme</a:t>
            </a:r>
            <a:endParaRPr lang="en-US" altLang="zh-CN" sz="1800" dirty="0"/>
          </a:p>
          <a:p>
            <a:pPr lvl="1" hangingPunct="0"/>
            <a:r>
              <a:rPr lang="en-US" altLang="zh-CN" sz="1800" dirty="0"/>
              <a:t>Option 1: Do not consider Transmission schemes 1 for defining new requirements.</a:t>
            </a:r>
          </a:p>
          <a:p>
            <a:pPr lvl="1" hangingPunct="0"/>
            <a:r>
              <a:rPr lang="en-US" altLang="zh-CN" sz="1800" dirty="0"/>
              <a:t>Option 2b: Define performance requirements for DPS 1a and 1b with test applicability rule for different UE capabilities. If UE supports more than one active TCI state (2 or 4) the requirements with lower number of active TCI states can be skipped. If UE passed HST-SFN requirements it does not need to be tested in HST-DPS.</a:t>
            </a:r>
          </a:p>
          <a:p>
            <a:pPr lvl="1" hangingPunct="0"/>
            <a:r>
              <a:rPr lang="en-US" altLang="zh-CN" sz="1800" dirty="0"/>
              <a:t>Option 2c: Define performance requirements for DPS 1a and 1b with test applicability rule for different UE capabilities. If UE supports more than one active TCI state (2 or 4) the requirements with lower number of active TCI states can be skipped. </a:t>
            </a:r>
            <a:endParaRPr lang="en-US" altLang="zh-CN" sz="1800" dirty="0" smtClean="0"/>
          </a:p>
          <a:p>
            <a:pPr marL="400050" hangingPunct="0"/>
            <a:r>
              <a:rPr lang="en-US" altLang="zh-CN" sz="2200" dirty="0" smtClean="0">
                <a:solidFill>
                  <a:srgbClr val="00B050"/>
                </a:solidFill>
              </a:rPr>
              <a:t>Agreement: </a:t>
            </a:r>
          </a:p>
          <a:p>
            <a:pPr marL="800100" lvl="1" hangingPunct="0"/>
            <a:r>
              <a:rPr lang="en-US" altLang="zh-CN" sz="1800" dirty="0" smtClean="0">
                <a:solidFill>
                  <a:srgbClr val="00B050"/>
                </a:solidFill>
              </a:rPr>
              <a:t>Introduce test cases for DPS transmission schemes 1a ;  FFS for 1b </a:t>
            </a:r>
          </a:p>
          <a:p>
            <a:pPr marL="800100" lvl="1" hangingPunct="0"/>
            <a:r>
              <a:rPr lang="en-US" altLang="zh-CN" sz="1800" dirty="0" smtClean="0">
                <a:solidFill>
                  <a:srgbClr val="00B050"/>
                </a:solidFill>
              </a:rPr>
              <a:t>Define RAN4 requirements with the assumption </a:t>
            </a:r>
            <a:r>
              <a:rPr lang="en-US" altLang="zh-CN" sz="1800" dirty="0" smtClean="0">
                <a:solidFill>
                  <a:srgbClr val="00B050"/>
                </a:solidFill>
              </a:rPr>
              <a:t>of </a:t>
            </a:r>
            <a:r>
              <a:rPr lang="en-US" altLang="zh-CN" sz="1800" dirty="0" smtClean="0">
                <a:solidFill>
                  <a:srgbClr val="00B050"/>
                </a:solidFill>
              </a:rPr>
              <a:t>frequency tracking up to UE implementation. </a:t>
            </a:r>
          </a:p>
          <a:p>
            <a:pPr marL="800100" lvl="1" hangingPunct="0"/>
            <a:r>
              <a:rPr lang="en-US" altLang="zh-CN" sz="1800" dirty="0" smtClean="0">
                <a:solidFill>
                  <a:srgbClr val="00B050"/>
                </a:solidFill>
              </a:rPr>
              <a:t>In test cases, TCI states know to UE (FFS for detailed test case set-up)</a:t>
            </a:r>
          </a:p>
          <a:p>
            <a:pPr marL="800100" lvl="1" hangingPunct="0"/>
            <a:r>
              <a:rPr lang="en-US" altLang="zh-CN" sz="1800" dirty="0" smtClean="0">
                <a:solidFill>
                  <a:srgbClr val="00B050"/>
                </a:solidFill>
              </a:rPr>
              <a:t>FFS  for test applicable rule among 1a/[1b] with HST-SFN requirements </a:t>
            </a:r>
          </a:p>
          <a:p>
            <a:pPr marL="457200" lvl="1" indent="0" hangingPunct="0">
              <a:buNone/>
            </a:pPr>
            <a:endParaRPr lang="en-US" altLang="zh-CN" sz="2000" dirty="0"/>
          </a:p>
          <a:p>
            <a:pPr lvl="1" hangingPunct="0"/>
            <a:endParaRPr lang="en-US" altLang="zh-CN" sz="2000" dirty="0"/>
          </a:p>
          <a:p>
            <a:pPr lvl="2">
              <a:buNone/>
            </a:pPr>
            <a:endParaRPr lang="en-US" altLang="zh-CN" sz="2000" dirty="0"/>
          </a:p>
          <a:p>
            <a:pPr marL="342900" lvl="1" indent="-342900">
              <a:buFont typeface="Arial" pitchFamily="34" charset="0"/>
              <a:buChar char="•"/>
            </a:pPr>
            <a:endParaRPr lang="en-US" altLang="zh-CN" sz="2000" dirty="0"/>
          </a:p>
        </p:txBody>
      </p:sp>
    </p:spTree>
    <p:extLst>
      <p:ext uri="{BB962C8B-B14F-4D97-AF65-F5344CB8AC3E}">
        <p14:creationId xmlns:p14="http://schemas.microsoft.com/office/powerpoint/2010/main" val="1235826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836712"/>
          </a:xfrm>
        </p:spPr>
        <p:txBody>
          <a:bodyPr/>
          <a:lstStyle/>
          <a:p>
            <a:r>
              <a:rPr lang="en-US" altLang="zh-CN" dirty="0"/>
              <a:t>Transmission scheme </a:t>
            </a:r>
            <a:endParaRPr lang="zh-CN" altLang="en-US" dirty="0"/>
          </a:p>
        </p:txBody>
      </p:sp>
      <p:sp>
        <p:nvSpPr>
          <p:cNvPr id="3" name="内容占位符 2"/>
          <p:cNvSpPr>
            <a:spLocks noGrp="1"/>
          </p:cNvSpPr>
          <p:nvPr>
            <p:ph idx="1"/>
          </p:nvPr>
        </p:nvSpPr>
        <p:spPr>
          <a:xfrm>
            <a:off x="446856" y="1268760"/>
            <a:ext cx="8229600" cy="4752528"/>
          </a:xfrm>
        </p:spPr>
        <p:txBody>
          <a:bodyPr>
            <a:noAutofit/>
          </a:bodyPr>
          <a:lstStyle/>
          <a:p>
            <a:pPr hangingPunct="0"/>
            <a:r>
              <a:rPr lang="en-US" altLang="zh-CN" sz="1800" dirty="0"/>
              <a:t>Test setup for transmission scheme 1a</a:t>
            </a:r>
          </a:p>
          <a:p>
            <a:pPr lvl="1" hangingPunct="0"/>
            <a:r>
              <a:rPr lang="en-US" altLang="zh-CN" sz="1800" dirty="0"/>
              <a:t>Use following as baseline for DPS transmission scheme 1a test setup if it is agreed to introduce DPS test (agreement in 1</a:t>
            </a:r>
            <a:r>
              <a:rPr lang="en-US" altLang="zh-CN" sz="1800" baseline="30000" dirty="0"/>
              <a:t>st</a:t>
            </a:r>
            <a:r>
              <a:rPr lang="en-US" altLang="zh-CN" sz="1800" dirty="0"/>
              <a:t> round)</a:t>
            </a:r>
          </a:p>
          <a:p>
            <a:pPr marL="1314450" lvl="2" indent="-457200" hangingPunct="0">
              <a:buFont typeface="+mj-lt"/>
              <a:buAutoNum type="arabicPeriod"/>
            </a:pPr>
            <a:r>
              <a:rPr lang="en-US" altLang="zh-CN" sz="1800" dirty="0"/>
              <a:t>UE is configured with two different TCI states associated with two different RRHs by RRC </a:t>
            </a:r>
            <a:r>
              <a:rPr lang="en-US" altLang="zh-CN" sz="1800" dirty="0" err="1"/>
              <a:t>signalling</a:t>
            </a:r>
            <a:r>
              <a:rPr lang="en-US" altLang="zh-CN" sz="1800" dirty="0"/>
              <a:t> </a:t>
            </a:r>
            <a:r>
              <a:rPr lang="en-US" altLang="zh-CN" sz="1800" dirty="0" err="1"/>
              <a:t>tci-StatesToAddModList</a:t>
            </a:r>
            <a:r>
              <a:rPr lang="en-US" altLang="zh-CN" sz="1800" dirty="0"/>
              <a:t> in the PDSCH-Config and </a:t>
            </a:r>
            <a:r>
              <a:rPr lang="en-US" altLang="zh-CN" sz="1800" dirty="0" err="1"/>
              <a:t>tci-PresentInDCI</a:t>
            </a:r>
            <a:r>
              <a:rPr lang="en-US" altLang="zh-CN" sz="1800" dirty="0"/>
              <a:t> is not configured;</a:t>
            </a:r>
          </a:p>
          <a:p>
            <a:pPr marL="1314450" lvl="2" indent="-457200" hangingPunct="0">
              <a:buFont typeface="+mj-lt"/>
              <a:buAutoNum type="arabicPeriod"/>
            </a:pPr>
            <a:r>
              <a:rPr lang="en-US" altLang="zh-CN" sz="1800" dirty="0"/>
              <a:t>TE actives TCI #0 for PDCCH by “TCI State Indication for UE-specific PDCCH MAC CE”;</a:t>
            </a:r>
          </a:p>
          <a:p>
            <a:pPr marL="1314450" lvl="2" indent="-457200" hangingPunct="0">
              <a:buFont typeface="+mj-lt"/>
              <a:buAutoNum type="arabicPeriod"/>
            </a:pPr>
            <a:r>
              <a:rPr lang="en-US" altLang="zh-CN" sz="1800" dirty="0"/>
              <a:t>PDSCH associated with TCI #0 is transmitted during the slots from 0 to (n-1) + HARQ needed time + 3ms + first TRS + TRS processing time;</a:t>
            </a:r>
          </a:p>
          <a:p>
            <a:pPr marL="1314450" lvl="2" indent="-457200" hangingPunct="0">
              <a:buFont typeface="+mj-lt"/>
              <a:buAutoNum type="arabicPeriod"/>
            </a:pPr>
            <a:r>
              <a:rPr lang="en-US" altLang="zh-CN" sz="1800" dirty="0"/>
              <a:t>In slot n  TE start triggering TCI state switching command to TCI #1 by “TCI State Indication for UE-specific PDCCH MAC CE”;</a:t>
            </a:r>
          </a:p>
          <a:p>
            <a:pPr marL="1314450" lvl="2" indent="-457200" hangingPunct="0">
              <a:buFont typeface="+mj-lt"/>
              <a:buAutoNum type="arabicPeriod"/>
            </a:pPr>
            <a:r>
              <a:rPr lang="en-US" altLang="zh-CN" sz="1800" dirty="0"/>
              <a:t>PDSCH associated with TCI #1 is transmitted in slots from n + HARQ needed time + 3ms + first TRS + TRS processing time to N. </a:t>
            </a:r>
          </a:p>
          <a:p>
            <a:pPr marL="857250" lvl="2" indent="0" hangingPunct="0">
              <a:buNone/>
            </a:pPr>
            <a:r>
              <a:rPr lang="en-US" altLang="zh-CN" sz="1800" dirty="0"/>
              <a:t>where n slots are equivalent to time that needed to pass middle point between two RRHs, N slots is equivalent to time that needed to pass second RRH</a:t>
            </a:r>
          </a:p>
          <a:p>
            <a:pPr lvl="1" hangingPunct="0"/>
            <a:endParaRPr lang="en-US" altLang="zh-CN" sz="1800" dirty="0"/>
          </a:p>
          <a:p>
            <a:pPr marL="457200" lvl="1" indent="0" hangingPunct="0">
              <a:buNone/>
            </a:pPr>
            <a:endParaRPr lang="en-US" altLang="zh-CN" sz="1800" dirty="0"/>
          </a:p>
          <a:p>
            <a:pPr lvl="1" hangingPunct="0"/>
            <a:endParaRPr lang="en-US" altLang="zh-CN" sz="1800" dirty="0"/>
          </a:p>
          <a:p>
            <a:pPr lvl="2">
              <a:buNone/>
            </a:pPr>
            <a:endParaRPr lang="en-US" altLang="zh-CN" sz="1800" dirty="0"/>
          </a:p>
          <a:p>
            <a:pPr marL="342900" lvl="1" indent="-342900">
              <a:buFont typeface="Arial" pitchFamily="34" charset="0"/>
              <a:buChar char="•"/>
            </a:pPr>
            <a:endParaRPr lang="en-US" altLang="zh-CN" sz="1800" dirty="0"/>
          </a:p>
        </p:txBody>
      </p:sp>
    </p:spTree>
    <p:extLst>
      <p:ext uri="{BB962C8B-B14F-4D97-AF65-F5344CB8AC3E}">
        <p14:creationId xmlns:p14="http://schemas.microsoft.com/office/powerpoint/2010/main" val="1741039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4624"/>
            <a:ext cx="8229600" cy="836712"/>
          </a:xfrm>
        </p:spPr>
        <p:txBody>
          <a:bodyPr/>
          <a:lstStyle/>
          <a:p>
            <a:r>
              <a:rPr lang="en-US" altLang="zh-CN" dirty="0"/>
              <a:t>Transmission scheme </a:t>
            </a:r>
            <a:endParaRPr lang="zh-CN" altLang="en-US" dirty="0"/>
          </a:p>
        </p:txBody>
      </p:sp>
      <p:sp>
        <p:nvSpPr>
          <p:cNvPr id="3" name="内容占位符 2"/>
          <p:cNvSpPr>
            <a:spLocks noGrp="1"/>
          </p:cNvSpPr>
          <p:nvPr>
            <p:ph idx="1"/>
          </p:nvPr>
        </p:nvSpPr>
        <p:spPr>
          <a:xfrm>
            <a:off x="449838" y="1052736"/>
            <a:ext cx="8445624" cy="4752528"/>
          </a:xfrm>
        </p:spPr>
        <p:txBody>
          <a:bodyPr>
            <a:noAutofit/>
          </a:bodyPr>
          <a:lstStyle/>
          <a:p>
            <a:pPr hangingPunct="0"/>
            <a:r>
              <a:rPr lang="en-US" altLang="zh-CN" sz="1600" dirty="0"/>
              <a:t>Test setup for transmission scheme 1b</a:t>
            </a:r>
          </a:p>
          <a:p>
            <a:pPr lvl="1" hangingPunct="0"/>
            <a:r>
              <a:rPr lang="en-US" altLang="zh-CN" sz="1600" dirty="0"/>
              <a:t>Use following as baseline for DPS transmission scheme 1b test setup if it is agreed to introduce DPS test (agreement in 1</a:t>
            </a:r>
            <a:r>
              <a:rPr lang="en-US" altLang="zh-CN" sz="1600" baseline="30000" dirty="0"/>
              <a:t>st</a:t>
            </a:r>
            <a:r>
              <a:rPr lang="en-US" altLang="zh-CN" sz="1600" dirty="0"/>
              <a:t> round)</a:t>
            </a:r>
          </a:p>
          <a:p>
            <a:pPr lvl="1" hangingPunct="0"/>
            <a:r>
              <a:rPr lang="en-US" altLang="zh-CN" sz="1600" dirty="0"/>
              <a:t>for scenario with 2 active TCI states</a:t>
            </a:r>
          </a:p>
          <a:p>
            <a:pPr marL="857250" lvl="2" indent="0" hangingPunct="0">
              <a:buNone/>
            </a:pPr>
            <a:r>
              <a:rPr lang="en-US" altLang="zh-CN" sz="1600" dirty="0"/>
              <a:t>(total 2 active TCI states): PDCCH TCI state switching delay caused by MAC CE, but less than DPS 1a with pre-tracking of second TCI state and only HARQ needed time + 3ms delay is needed, UE tracks 2 active TCI states in advance so that UE can quickly get better Doppler shift estimation for the second TRP compared to DPS 1a.</a:t>
            </a:r>
          </a:p>
          <a:p>
            <a:pPr marL="1200150" lvl="2" indent="-342900" hangingPunct="0">
              <a:buFont typeface="+mj-lt"/>
              <a:buAutoNum type="arabicPeriod"/>
            </a:pPr>
            <a:r>
              <a:rPr lang="en-US" altLang="zh-CN" sz="1600" dirty="0"/>
              <a:t>UE is configured with two different TCI states (TCI #0 and TCI #1) associated with two different RRHs by RRC </a:t>
            </a:r>
            <a:r>
              <a:rPr lang="en-US" altLang="zh-CN" sz="1600" dirty="0" err="1"/>
              <a:t>signalling</a:t>
            </a:r>
            <a:r>
              <a:rPr lang="en-US" altLang="zh-CN" sz="1600" dirty="0"/>
              <a:t> </a:t>
            </a:r>
            <a:r>
              <a:rPr lang="en-US" altLang="zh-CN" sz="1600" dirty="0" err="1"/>
              <a:t>tci-StatesToAddModList</a:t>
            </a:r>
            <a:r>
              <a:rPr lang="en-US" altLang="zh-CN" sz="1600" dirty="0"/>
              <a:t> in the PDSCH-Config and </a:t>
            </a:r>
            <a:r>
              <a:rPr lang="en-US" altLang="zh-CN" sz="1600" dirty="0" err="1"/>
              <a:t>tci-PresentInDCI</a:t>
            </a:r>
            <a:r>
              <a:rPr lang="en-US" altLang="zh-CN" sz="1600" dirty="0"/>
              <a:t> is not configured;</a:t>
            </a:r>
          </a:p>
          <a:p>
            <a:pPr marL="1200150" lvl="2" indent="-342900" hangingPunct="0">
              <a:buFont typeface="+mj-lt"/>
              <a:buAutoNum type="arabicPeriod"/>
            </a:pPr>
            <a:r>
              <a:rPr lang="en-US" altLang="zh-CN" sz="1600" dirty="0"/>
              <a:t>TE activates TCI #0 and TCI #1 for PDSCH at the same time by “TCI States Activation/Deactivation for UE-specific PDSCH MAC CE” and activates TCI #0 for PDCCH by “TCI State Indication for UE-specific PDCCH MAC CE” command with the field of CORESET ID set to 0;</a:t>
            </a:r>
          </a:p>
          <a:p>
            <a:pPr marL="1200150" lvl="2" indent="-342900" hangingPunct="0">
              <a:buFont typeface="+mj-lt"/>
              <a:buAutoNum type="arabicPeriod"/>
            </a:pPr>
            <a:r>
              <a:rPr lang="en-US" altLang="zh-CN" sz="1600" dirty="0"/>
              <a:t>TE transmits PDCCH and PDSCH associated with TCI #0 from TRP#1 from slot 0 to n-1;</a:t>
            </a:r>
          </a:p>
          <a:p>
            <a:pPr marL="1200150" lvl="2" indent="-342900" hangingPunct="0">
              <a:buFont typeface="+mj-lt"/>
              <a:buAutoNum type="arabicPeriod"/>
            </a:pPr>
            <a:r>
              <a:rPr lang="en-US" altLang="zh-CN" sz="1600" dirty="0"/>
              <a:t>In slot n  TE start triggering TCI state switching command to TCI #1 by “TCI State Indication for UE-specific PDCCH MAC CE”;</a:t>
            </a:r>
          </a:p>
          <a:p>
            <a:pPr marL="1200150" lvl="2" indent="-342900" hangingPunct="0">
              <a:buFont typeface="+mj-lt"/>
              <a:buAutoNum type="arabicPeriod"/>
            </a:pPr>
            <a:r>
              <a:rPr lang="en-US" altLang="zh-CN" sz="1600" dirty="0"/>
              <a:t>TE transmits PDCCH and PDSCH associated with TCI #1 from TRP#2 from slot n to N.</a:t>
            </a:r>
          </a:p>
          <a:p>
            <a:pPr marL="857250" lvl="2" indent="0" hangingPunct="0">
              <a:buNone/>
            </a:pPr>
            <a:r>
              <a:rPr lang="en-US" altLang="zh-CN" sz="1600" dirty="0"/>
              <a:t>where n slots are equivalent to time that needed to pass middle point between two RRHs, N slots is equivalent to time that needed to pass second RRH</a:t>
            </a:r>
          </a:p>
          <a:p>
            <a:pPr lvl="1" hangingPunct="0"/>
            <a:endParaRPr lang="en-US" altLang="zh-CN" sz="1600" dirty="0"/>
          </a:p>
          <a:p>
            <a:pPr lvl="1" hangingPunct="0"/>
            <a:endParaRPr lang="en-US" altLang="zh-CN" sz="1600" dirty="0"/>
          </a:p>
          <a:p>
            <a:pPr marL="342900" lvl="1" indent="-342900">
              <a:buFont typeface="Arial" pitchFamily="34" charset="0"/>
              <a:buChar char="•"/>
            </a:pPr>
            <a:endParaRPr lang="en-US" altLang="zh-CN" sz="1600" dirty="0"/>
          </a:p>
        </p:txBody>
      </p:sp>
    </p:spTree>
    <p:extLst>
      <p:ext uri="{BB962C8B-B14F-4D97-AF65-F5344CB8AC3E}">
        <p14:creationId xmlns:p14="http://schemas.microsoft.com/office/powerpoint/2010/main" val="3304389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84183" y="0"/>
            <a:ext cx="8229600" cy="836712"/>
          </a:xfrm>
        </p:spPr>
        <p:txBody>
          <a:bodyPr/>
          <a:lstStyle/>
          <a:p>
            <a:r>
              <a:rPr lang="en-US" altLang="zh-CN" dirty="0"/>
              <a:t>Transmission scheme </a:t>
            </a:r>
            <a:endParaRPr lang="zh-CN" altLang="en-US" dirty="0"/>
          </a:p>
        </p:txBody>
      </p:sp>
      <p:sp>
        <p:nvSpPr>
          <p:cNvPr id="3" name="内容占位符 2"/>
          <p:cNvSpPr>
            <a:spLocks noGrp="1"/>
          </p:cNvSpPr>
          <p:nvPr>
            <p:ph idx="1"/>
          </p:nvPr>
        </p:nvSpPr>
        <p:spPr>
          <a:xfrm>
            <a:off x="433480" y="1124744"/>
            <a:ext cx="8531007" cy="4752528"/>
          </a:xfrm>
        </p:spPr>
        <p:txBody>
          <a:bodyPr>
            <a:noAutofit/>
          </a:bodyPr>
          <a:lstStyle/>
          <a:p>
            <a:pPr hangingPunct="0"/>
            <a:r>
              <a:rPr lang="en-US" altLang="zh-CN" sz="1600" dirty="0"/>
              <a:t>Test setup for transmission scheme 1b</a:t>
            </a:r>
          </a:p>
          <a:p>
            <a:pPr lvl="1" hangingPunct="0"/>
            <a:r>
              <a:rPr lang="en-US" altLang="zh-CN" sz="1600" dirty="0"/>
              <a:t>Use following as baseline for DPS transmission scheme 1b test setup if it is agreed to introduce DPS test (agreement in 1</a:t>
            </a:r>
            <a:r>
              <a:rPr lang="en-US" altLang="zh-CN" sz="1600" baseline="30000" dirty="0"/>
              <a:t>st</a:t>
            </a:r>
            <a:r>
              <a:rPr lang="en-US" altLang="zh-CN" sz="1600" dirty="0"/>
              <a:t> round)</a:t>
            </a:r>
          </a:p>
          <a:p>
            <a:pPr lvl="1" hangingPunct="0"/>
            <a:r>
              <a:rPr lang="en-US" altLang="zh-CN" sz="1600" dirty="0"/>
              <a:t>for scenario with 3 active TCI states</a:t>
            </a:r>
          </a:p>
          <a:p>
            <a:pPr marL="857250" lvl="2" indent="0" hangingPunct="0">
              <a:buNone/>
            </a:pPr>
            <a:r>
              <a:rPr lang="en-US" altLang="zh-CN" sz="1600" dirty="0"/>
              <a:t>(Total 3 active TCI states): No PDCCH TCI state switching delay by using MAC CE, but 3 active TCI states to track, UE needs to report supporting of </a:t>
            </a:r>
            <a:r>
              <a:rPr lang="en-US" altLang="zh-CN" sz="1600" dirty="0" err="1"/>
              <a:t>maxNumberActiveTCI-PerBWP</a:t>
            </a:r>
            <a:r>
              <a:rPr lang="en-US" altLang="zh-CN" sz="1600" dirty="0"/>
              <a:t> = n4</a:t>
            </a:r>
          </a:p>
          <a:p>
            <a:pPr marL="1200150" lvl="2" indent="-342900" hangingPunct="0">
              <a:buFont typeface="+mj-lt"/>
              <a:buAutoNum type="arabicPeriod"/>
            </a:pPr>
            <a:r>
              <a:rPr lang="en-US" altLang="zh-CN" sz="1600" dirty="0"/>
              <a:t>UE is configured with three different TCI states (TCI #0, TCI #1 and TCI #2) associated with two different RRHs by RRC </a:t>
            </a:r>
            <a:r>
              <a:rPr lang="en-US" altLang="zh-CN" sz="1600" dirty="0" err="1"/>
              <a:t>signalling</a:t>
            </a:r>
            <a:r>
              <a:rPr lang="en-US" altLang="zh-CN" sz="1600" dirty="0"/>
              <a:t> </a:t>
            </a:r>
            <a:r>
              <a:rPr lang="en-US" altLang="zh-CN" sz="1600" dirty="0" err="1"/>
              <a:t>tci-StatesToAddModList</a:t>
            </a:r>
            <a:r>
              <a:rPr lang="en-US" altLang="zh-CN" sz="1600" dirty="0"/>
              <a:t> in the PDSCH-Config;</a:t>
            </a:r>
          </a:p>
          <a:p>
            <a:pPr marL="1200150" lvl="2" indent="-342900" hangingPunct="0">
              <a:buFont typeface="+mj-lt"/>
              <a:buAutoNum type="arabicPeriod"/>
            </a:pPr>
            <a:r>
              <a:rPr lang="en-US" altLang="zh-CN" sz="1600" dirty="0"/>
              <a:t>TE activates TCI #0 and TCI #1 for PDSCH at the same time by “TCI States Activation/Deactivation for UE-specific PDSCH MAC CE” and activates TCI #2 for PDCCH by “TCI State Indication for UE-specific PDCCH MAC CE” command with the field of CORESET ID set to 0;</a:t>
            </a:r>
          </a:p>
          <a:p>
            <a:pPr marL="1200150" lvl="2" indent="-342900" hangingPunct="0">
              <a:buFont typeface="+mj-lt"/>
              <a:buAutoNum type="arabicPeriod"/>
            </a:pPr>
            <a:r>
              <a:rPr lang="en-US" altLang="zh-CN" sz="1600" dirty="0"/>
              <a:t>TE transmits PDCCH associated with TCI#2 from TRP#1 and TRP#2 from slot 0 to N</a:t>
            </a:r>
          </a:p>
          <a:p>
            <a:pPr marL="1200150" lvl="2" indent="-342900" hangingPunct="0">
              <a:buFont typeface="+mj-lt"/>
              <a:buAutoNum type="arabicPeriod"/>
            </a:pPr>
            <a:r>
              <a:rPr lang="en-US" altLang="zh-CN" sz="1600" dirty="0"/>
              <a:t>DCI contains pointer to TCI#0 from slot 0 to n-1 and pointer to TCI#1 from slot n to N </a:t>
            </a:r>
          </a:p>
          <a:p>
            <a:pPr marL="1200150" lvl="2" indent="-342900" hangingPunct="0">
              <a:buFont typeface="+mj-lt"/>
              <a:buAutoNum type="arabicPeriod"/>
            </a:pPr>
            <a:r>
              <a:rPr lang="en-US" altLang="zh-CN" sz="1600" dirty="0"/>
              <a:t>TE transmits PDSCH associated with TCI #0 from TRP#0 from slot 0 to n-1</a:t>
            </a:r>
          </a:p>
          <a:p>
            <a:pPr marL="1200150" lvl="2" indent="-342900" hangingPunct="0">
              <a:buFont typeface="+mj-lt"/>
              <a:buAutoNum type="arabicPeriod"/>
            </a:pPr>
            <a:r>
              <a:rPr lang="en-US" altLang="zh-CN" sz="1600" dirty="0"/>
              <a:t>TE transmits PDSCH associated with TCI #1 from TRP#1 from slot n to N</a:t>
            </a:r>
          </a:p>
          <a:p>
            <a:pPr marL="857250" lvl="2" indent="0" hangingPunct="0">
              <a:buNone/>
            </a:pPr>
            <a:r>
              <a:rPr lang="en-US" altLang="zh-CN" sz="1600" dirty="0"/>
              <a:t>where n slots are equivalent to time that needed to pass middle point between two RRHs, N slots is equivalent to time that needed to pass second RRH</a:t>
            </a:r>
          </a:p>
          <a:p>
            <a:pPr lvl="1" hangingPunct="0"/>
            <a:endParaRPr lang="en-US" altLang="zh-CN" sz="1600" dirty="0"/>
          </a:p>
          <a:p>
            <a:pPr lvl="2">
              <a:buNone/>
            </a:pPr>
            <a:endParaRPr lang="en-US" altLang="zh-CN" sz="1600" dirty="0"/>
          </a:p>
          <a:p>
            <a:pPr marL="342900" lvl="1" indent="-342900">
              <a:buFont typeface="Arial" pitchFamily="34" charset="0"/>
              <a:buChar char="•"/>
            </a:pPr>
            <a:endParaRPr lang="en-US" altLang="zh-CN" sz="1600" dirty="0"/>
          </a:p>
        </p:txBody>
      </p:sp>
    </p:spTree>
    <p:extLst>
      <p:ext uri="{BB962C8B-B14F-4D97-AF65-F5344CB8AC3E}">
        <p14:creationId xmlns:p14="http://schemas.microsoft.com/office/powerpoint/2010/main" val="25250743"/>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4921</TotalTime>
  <Words>2235</Words>
  <Application>Microsoft Office PowerPoint</Application>
  <PresentationFormat>全屏显示(4:3)</PresentationFormat>
  <Paragraphs>278</Paragraphs>
  <Slides>18</Slides>
  <Notes>16</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Office 主题</vt:lpstr>
      <vt:lpstr>PowerPoint 演示文稿</vt:lpstr>
      <vt:lpstr>Background</vt:lpstr>
      <vt:lpstr>HST single tap</vt:lpstr>
      <vt:lpstr>HST single tap</vt:lpstr>
      <vt:lpstr>Transmission scheme </vt:lpstr>
      <vt:lpstr>Transmission scheme </vt:lpstr>
      <vt:lpstr>Transmission scheme </vt:lpstr>
      <vt:lpstr>Transmission scheme </vt:lpstr>
      <vt:lpstr>Transmission scheme </vt:lpstr>
      <vt:lpstr>UE capabilities/features</vt:lpstr>
      <vt:lpstr>Applicability rule</vt:lpstr>
      <vt:lpstr>Applicability rule</vt:lpstr>
      <vt:lpstr>Applicability rule</vt:lpstr>
      <vt:lpstr>HST-SFN</vt:lpstr>
      <vt:lpstr>Release independent </vt:lpstr>
      <vt:lpstr>Updated simulation assumption for HST-SFN </vt:lpstr>
      <vt:lpstr>Updated simulation assumption for HST-single tap</vt:lpstr>
      <vt:lpstr>Simulation assumption for multi-path fading channel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cmri</dc:creator>
  <cp:lastModifiedBy>Samsung</cp:lastModifiedBy>
  <cp:revision>315</cp:revision>
  <dcterms:created xsi:type="dcterms:W3CDTF">2018-01-09T09:10:37Z</dcterms:created>
  <dcterms:modified xsi:type="dcterms:W3CDTF">2020-06-03T13:30:49Z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NSCPROP_SA">
    <vt:lpwstr>D:\RAN4 Meeting Doc\RAN4_95e\draft R4-2008820 WF on UE demodulation for NR HST.pptx</vt:lpwstr>
  </property>
</Properties>
</file>