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67" r:id="rId5"/>
    <p:sldId id="259" r:id="rId6"/>
    <p:sldId id="266" r:id="rId7"/>
    <p:sldId id="260" r:id="rId8"/>
    <p:sldId id="261" r:id="rId9"/>
    <p:sldId id="262" r:id="rId1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707" autoAdjust="0"/>
  </p:normalViewPr>
  <p:slideViewPr>
    <p:cSldViewPr snapToGrid="0">
      <p:cViewPr varScale="1">
        <p:scale>
          <a:sx n="80" d="100"/>
          <a:sy n="80" d="100"/>
        </p:scale>
        <p:origin x="-163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747A85-AC44-4DD1-899A-0E88D86E6D5D}" type="datetimeFigureOut">
              <a:rPr lang="zh-CN" altLang="en-US" smtClean="0"/>
              <a:t>2020/6/3</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7DB5E-10E9-4128-B0AF-B9617DB94218}" type="slidenum">
              <a:rPr lang="zh-CN" altLang="en-US" smtClean="0"/>
              <a:t>‹#›</a:t>
            </a:fld>
            <a:endParaRPr lang="zh-CN" altLang="en-US"/>
          </a:p>
        </p:txBody>
      </p:sp>
    </p:spTree>
    <p:extLst>
      <p:ext uri="{BB962C8B-B14F-4D97-AF65-F5344CB8AC3E}">
        <p14:creationId xmlns:p14="http://schemas.microsoft.com/office/powerpoint/2010/main" val="33529392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957DB5E-10E9-4128-B0AF-B9617DB94218}" type="slidenum">
              <a:rPr lang="zh-CN" altLang="en-US" smtClean="0"/>
              <a:t>5</a:t>
            </a:fld>
            <a:endParaRPr lang="zh-CN" altLang="en-US"/>
          </a:p>
        </p:txBody>
      </p:sp>
    </p:spTree>
    <p:extLst>
      <p:ext uri="{BB962C8B-B14F-4D97-AF65-F5344CB8AC3E}">
        <p14:creationId xmlns:p14="http://schemas.microsoft.com/office/powerpoint/2010/main" val="1953942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D303595-D237-42C8-AFB1-B6DAFF3D7C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 xmlns:a16="http://schemas.microsoft.com/office/drawing/2014/main" id="{1004E511-DCB5-4BAA-91B2-32BEAD83EC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 xmlns:a16="http://schemas.microsoft.com/office/drawing/2014/main" id="{388F738F-AAE3-45F2-B4A7-28FCF5770F23}"/>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5" name="Footer Placeholder 4">
            <a:extLst>
              <a:ext uri="{FF2B5EF4-FFF2-40B4-BE49-F238E27FC236}">
                <a16:creationId xmlns="" xmlns:a16="http://schemas.microsoft.com/office/drawing/2014/main" id="{B6F4AEEA-54F3-4FBC-B2D8-4C7057CEF3CC}"/>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 xmlns:a16="http://schemas.microsoft.com/office/drawing/2014/main" id="{4C91F644-2982-44CB-86C1-354E869B75ED}"/>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1577463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98DDB53-3CB1-4965-80E1-BB5D82A853B0}"/>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 xmlns:a16="http://schemas.microsoft.com/office/drawing/2014/main" id="{16BE6EED-B657-49F4-851C-EDD9039CF2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 xmlns:a16="http://schemas.microsoft.com/office/drawing/2014/main" id="{37DFA643-4064-409D-BCAF-ED2A2162B141}"/>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5" name="Footer Placeholder 4">
            <a:extLst>
              <a:ext uri="{FF2B5EF4-FFF2-40B4-BE49-F238E27FC236}">
                <a16:creationId xmlns="" xmlns:a16="http://schemas.microsoft.com/office/drawing/2014/main" id="{7AACF930-3E62-4DEE-B0C9-3123D256A2BA}"/>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 xmlns:a16="http://schemas.microsoft.com/office/drawing/2014/main" id="{08420F6F-E0A5-478C-8538-6E4316C131D5}"/>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2250184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78E2944E-4B95-43AA-B342-E59CDE5CECB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 xmlns:a16="http://schemas.microsoft.com/office/drawing/2014/main" id="{39608EDB-57B2-4F60-B00D-E98C64A852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 xmlns:a16="http://schemas.microsoft.com/office/drawing/2014/main" id="{3D5BB9E6-0934-4811-BD0E-0F811F1C0D5E}"/>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5" name="Footer Placeholder 4">
            <a:extLst>
              <a:ext uri="{FF2B5EF4-FFF2-40B4-BE49-F238E27FC236}">
                <a16:creationId xmlns="" xmlns:a16="http://schemas.microsoft.com/office/drawing/2014/main" id="{25D76967-F092-493C-9577-C6ADA26F7C43}"/>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 xmlns:a16="http://schemas.microsoft.com/office/drawing/2014/main" id="{07DED294-E7A1-45BD-AACA-4D56026228A7}"/>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3389988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90EB967-4C1D-48C2-9362-CCE2F1471286}"/>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 xmlns:a16="http://schemas.microsoft.com/office/drawing/2014/main" id="{AA819C5D-A252-4C37-AB13-FCB4298682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 xmlns:a16="http://schemas.microsoft.com/office/drawing/2014/main" id="{587EA23E-9832-4BFA-A158-A2D84597D887}"/>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5" name="Footer Placeholder 4">
            <a:extLst>
              <a:ext uri="{FF2B5EF4-FFF2-40B4-BE49-F238E27FC236}">
                <a16:creationId xmlns="" xmlns:a16="http://schemas.microsoft.com/office/drawing/2014/main" id="{CCB6BD54-1998-4166-8E2C-FCD059FF922C}"/>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 xmlns:a16="http://schemas.microsoft.com/office/drawing/2014/main" id="{6AC5B8F8-2F43-4FA2-AA89-4FAF5170EB49}"/>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2389280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8776AB7-B4D1-4BD3-8FE9-82C13A4F45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 xmlns:a16="http://schemas.microsoft.com/office/drawing/2014/main" id="{4C0978D8-4623-4CA6-AAF5-8AB10AC5B9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C2F84855-E3F8-4486-BAB0-D95E72C434C7}"/>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5" name="Footer Placeholder 4">
            <a:extLst>
              <a:ext uri="{FF2B5EF4-FFF2-40B4-BE49-F238E27FC236}">
                <a16:creationId xmlns="" xmlns:a16="http://schemas.microsoft.com/office/drawing/2014/main" id="{082BCDE7-E142-4EBD-A88D-E7E856F3169B}"/>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 xmlns:a16="http://schemas.microsoft.com/office/drawing/2014/main" id="{E0FE7389-EE14-423F-9849-B432B5D73A17}"/>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3726759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FFC9CB5-CF99-4EB9-B55F-A9FBE5E63C88}"/>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 xmlns:a16="http://schemas.microsoft.com/office/drawing/2014/main" id="{864B5D4D-934E-405F-A179-7F9C8C22D1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 xmlns:a16="http://schemas.microsoft.com/office/drawing/2014/main" id="{FA49DBD1-EA32-45E0-83FB-CE133F9713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 xmlns:a16="http://schemas.microsoft.com/office/drawing/2014/main" id="{4222ECFF-7F25-47DA-B707-8CC090BB15CB}"/>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6" name="Footer Placeholder 5">
            <a:extLst>
              <a:ext uri="{FF2B5EF4-FFF2-40B4-BE49-F238E27FC236}">
                <a16:creationId xmlns="" xmlns:a16="http://schemas.microsoft.com/office/drawing/2014/main" id="{2BF36A00-FD82-4571-92B9-FA1AD28A0626}"/>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 xmlns:a16="http://schemas.microsoft.com/office/drawing/2014/main" id="{496097F1-C478-4242-B830-73B0A9FB1B78}"/>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128787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EC977CA-60EC-46EE-A78E-DA480610BEB4}"/>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 xmlns:a16="http://schemas.microsoft.com/office/drawing/2014/main" id="{7B0E353C-A8AD-47E6-8E70-23C1575D14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8F32851B-A897-4255-8814-879EDFE693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 xmlns:a16="http://schemas.microsoft.com/office/drawing/2014/main" id="{2814547D-5DED-4237-B439-A0AF191C10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86854BBB-E29B-45ED-BA95-7682AEB601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 xmlns:a16="http://schemas.microsoft.com/office/drawing/2014/main" id="{FCB88142-F1F9-4051-AC97-0206B902F92D}"/>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8" name="Footer Placeholder 7">
            <a:extLst>
              <a:ext uri="{FF2B5EF4-FFF2-40B4-BE49-F238E27FC236}">
                <a16:creationId xmlns="" xmlns:a16="http://schemas.microsoft.com/office/drawing/2014/main" id="{42962DD5-4943-488B-908C-7932FF64F297}"/>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 xmlns:a16="http://schemas.microsoft.com/office/drawing/2014/main" id="{529563CF-AE44-4621-A361-510E3D418C7D}"/>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4009901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CE6D789-4B75-46D4-B0CF-4E7D8DFADABD}"/>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 xmlns:a16="http://schemas.microsoft.com/office/drawing/2014/main" id="{8A8B26A2-C6B1-4CE9-8735-3833AF1231DB}"/>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4" name="Footer Placeholder 3">
            <a:extLst>
              <a:ext uri="{FF2B5EF4-FFF2-40B4-BE49-F238E27FC236}">
                <a16:creationId xmlns="" xmlns:a16="http://schemas.microsoft.com/office/drawing/2014/main" id="{A10BB338-0244-466D-9F55-9A3D27DD6C87}"/>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 xmlns:a16="http://schemas.microsoft.com/office/drawing/2014/main" id="{9346377D-B923-4EF1-AE09-D18F883C6872}"/>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18707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3084D148-E857-4844-AF2B-FB473B07ED46}"/>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3" name="Footer Placeholder 2">
            <a:extLst>
              <a:ext uri="{FF2B5EF4-FFF2-40B4-BE49-F238E27FC236}">
                <a16:creationId xmlns="" xmlns:a16="http://schemas.microsoft.com/office/drawing/2014/main" id="{DA97B74B-84EF-4AB0-87BF-F36AE293C404}"/>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 xmlns:a16="http://schemas.microsoft.com/office/drawing/2014/main" id="{7F073494-C877-4781-A382-F305CB63A532}"/>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874952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CC9AE28-D79C-4174-B2F2-47AFFF6024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 xmlns:a16="http://schemas.microsoft.com/office/drawing/2014/main" id="{E5B65FEB-D681-476E-9C49-9D4F08360C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 xmlns:a16="http://schemas.microsoft.com/office/drawing/2014/main" id="{E438A8F6-7F98-4D7D-9F79-53995AA8D8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ACEB3355-A683-488E-96A6-68523F401657}"/>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6" name="Footer Placeholder 5">
            <a:extLst>
              <a:ext uri="{FF2B5EF4-FFF2-40B4-BE49-F238E27FC236}">
                <a16:creationId xmlns="" xmlns:a16="http://schemas.microsoft.com/office/drawing/2014/main" id="{1D07B128-0B6D-4A15-8B70-48FAC44CF852}"/>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 xmlns:a16="http://schemas.microsoft.com/office/drawing/2014/main" id="{D8E6429C-95C5-4F7A-9B31-3156D53E932E}"/>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762644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E241A61-F15F-4B49-91C3-4BB3B5A4D2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 xmlns:a16="http://schemas.microsoft.com/office/drawing/2014/main" id="{D973FFDC-06B2-4619-BA02-3CC210259B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 xmlns:a16="http://schemas.microsoft.com/office/drawing/2014/main" id="{6B834FBA-EFD7-4D05-8FE9-C96247E113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2D3FB178-5C9C-4F92-AF5F-D68A59D18F45}"/>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6" name="Footer Placeholder 5">
            <a:extLst>
              <a:ext uri="{FF2B5EF4-FFF2-40B4-BE49-F238E27FC236}">
                <a16:creationId xmlns="" xmlns:a16="http://schemas.microsoft.com/office/drawing/2014/main" id="{505BD20F-B0E9-4C64-BBD7-9056F97F0157}"/>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 xmlns:a16="http://schemas.microsoft.com/office/drawing/2014/main" id="{213746A7-2F3D-409D-AB74-45783AA7AB54}"/>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1392389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067F120C-05D3-4DFA-AD2B-62C1E1182B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 xmlns:a16="http://schemas.microsoft.com/office/drawing/2014/main" id="{95F67339-F088-403B-940B-31238B5079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 xmlns:a16="http://schemas.microsoft.com/office/drawing/2014/main" id="{BA912596-D66D-4E04-958F-D18862A657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E0DB1D-5866-45F2-9611-AD832554212E}" type="datetimeFigureOut">
              <a:rPr lang="sv-SE" smtClean="0"/>
              <a:t>2020-06-03</a:t>
            </a:fld>
            <a:endParaRPr lang="sv-SE"/>
          </a:p>
        </p:txBody>
      </p:sp>
      <p:sp>
        <p:nvSpPr>
          <p:cNvPr id="5" name="Footer Placeholder 4">
            <a:extLst>
              <a:ext uri="{FF2B5EF4-FFF2-40B4-BE49-F238E27FC236}">
                <a16:creationId xmlns="" xmlns:a16="http://schemas.microsoft.com/office/drawing/2014/main" id="{A2F8D90F-29A9-4799-A12A-79C5286175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 xmlns:a16="http://schemas.microsoft.com/office/drawing/2014/main" id="{7D5CD601-3A7B-41D9-ACC2-03BD47A635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B8BFB0-65E7-470C-BF59-343D1F0286AB}" type="slidenum">
              <a:rPr lang="sv-SE" smtClean="0"/>
              <a:t>‹#›</a:t>
            </a:fld>
            <a:endParaRPr lang="sv-SE"/>
          </a:p>
        </p:txBody>
      </p:sp>
    </p:spTree>
    <p:extLst>
      <p:ext uri="{BB962C8B-B14F-4D97-AF65-F5344CB8AC3E}">
        <p14:creationId xmlns:p14="http://schemas.microsoft.com/office/powerpoint/2010/main" val="2765547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208FB96-E3BB-428A-B926-AD1C58678AFF}"/>
              </a:ext>
            </a:extLst>
          </p:cNvPr>
          <p:cNvSpPr>
            <a:spLocks noGrp="1"/>
          </p:cNvSpPr>
          <p:nvPr>
            <p:ph type="ctrTitle"/>
          </p:nvPr>
        </p:nvSpPr>
        <p:spPr/>
        <p:txBody>
          <a:bodyPr/>
          <a:lstStyle/>
          <a:p>
            <a:r>
              <a:rPr lang="en-GB" dirty="0"/>
              <a:t>Way Forward on ultra-low BLER requirements</a:t>
            </a:r>
            <a:endParaRPr lang="sv-SE" dirty="0"/>
          </a:p>
        </p:txBody>
      </p:sp>
      <p:sp>
        <p:nvSpPr>
          <p:cNvPr id="3" name="Subtitle 2">
            <a:extLst>
              <a:ext uri="{FF2B5EF4-FFF2-40B4-BE49-F238E27FC236}">
                <a16:creationId xmlns="" xmlns:a16="http://schemas.microsoft.com/office/drawing/2014/main" id="{2F69D033-4596-4E56-A0CF-6C7C19D6BE9D}"/>
              </a:ext>
            </a:extLst>
          </p:cNvPr>
          <p:cNvSpPr>
            <a:spLocks noGrp="1"/>
          </p:cNvSpPr>
          <p:nvPr>
            <p:ph type="subTitle" idx="1"/>
          </p:nvPr>
        </p:nvSpPr>
        <p:spPr/>
        <p:txBody>
          <a:bodyPr/>
          <a:lstStyle/>
          <a:p>
            <a:r>
              <a:rPr lang="en-GB" dirty="0"/>
              <a:t>R4-2008805</a:t>
            </a:r>
          </a:p>
          <a:p>
            <a:r>
              <a:rPr lang="en-GB" dirty="0"/>
              <a:t>Moderator (Ericsson)</a:t>
            </a:r>
            <a:endParaRPr lang="sv-SE" dirty="0"/>
          </a:p>
        </p:txBody>
      </p:sp>
    </p:spTree>
    <p:extLst>
      <p:ext uri="{BB962C8B-B14F-4D97-AF65-F5344CB8AC3E}">
        <p14:creationId xmlns:p14="http://schemas.microsoft.com/office/powerpoint/2010/main" val="1390144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96F207F-B39B-4E45-BA2B-6CA3C6161520}"/>
              </a:ext>
            </a:extLst>
          </p:cNvPr>
          <p:cNvSpPr>
            <a:spLocks noGrp="1"/>
          </p:cNvSpPr>
          <p:nvPr>
            <p:ph type="title"/>
          </p:nvPr>
        </p:nvSpPr>
        <p:spPr/>
        <p:txBody>
          <a:bodyPr/>
          <a:lstStyle/>
          <a:p>
            <a:r>
              <a:rPr lang="en-GB" dirty="0"/>
              <a:t>Agreements in first round</a:t>
            </a:r>
            <a:endParaRPr lang="sv-SE" dirty="0"/>
          </a:p>
        </p:txBody>
      </p:sp>
      <p:sp>
        <p:nvSpPr>
          <p:cNvPr id="3" name="Content Placeholder 2">
            <a:extLst>
              <a:ext uri="{FF2B5EF4-FFF2-40B4-BE49-F238E27FC236}">
                <a16:creationId xmlns="" xmlns:a16="http://schemas.microsoft.com/office/drawing/2014/main" id="{61635CDD-ABD7-4555-8504-64B24543FE56}"/>
              </a:ext>
            </a:extLst>
          </p:cNvPr>
          <p:cNvSpPr>
            <a:spLocks noGrp="1"/>
          </p:cNvSpPr>
          <p:nvPr>
            <p:ph idx="1"/>
          </p:nvPr>
        </p:nvSpPr>
        <p:spPr/>
        <p:txBody>
          <a:bodyPr>
            <a:normAutofit fontScale="92500"/>
          </a:bodyPr>
          <a:lstStyle/>
          <a:p>
            <a:r>
              <a:rPr lang="en-GB" dirty="0"/>
              <a:t>For the UE, MCS 14 is agreed</a:t>
            </a:r>
          </a:p>
          <a:p>
            <a:r>
              <a:rPr lang="en-GB" dirty="0"/>
              <a:t>For the UE, antenna assumption is changed to 1x2, 1x4</a:t>
            </a:r>
          </a:p>
          <a:p>
            <a:r>
              <a:rPr lang="en-GB" dirty="0"/>
              <a:t>UE applicability agreement: Requirements are applicable for UEs that support both MCS Table 3 (</a:t>
            </a:r>
            <a:r>
              <a:rPr lang="en-GB" i="1" dirty="0"/>
              <a:t>dl-64QAM-MCS-TableAlt</a:t>
            </a:r>
            <a:r>
              <a:rPr lang="en-GB" dirty="0"/>
              <a:t>) and CQI Table 3 (</a:t>
            </a:r>
            <a:r>
              <a:rPr lang="en-GB" i="1" dirty="0" err="1"/>
              <a:t>cqi-TableAlt</a:t>
            </a:r>
            <a:r>
              <a:rPr lang="en-GB" dirty="0"/>
              <a:t>).</a:t>
            </a:r>
          </a:p>
          <a:p>
            <a:r>
              <a:rPr lang="en-GB" dirty="0"/>
              <a:t>BS TDD pattern: 3D1S1U (S=10:2:2) for 15kHz, 7D1S2U (S=6:4:4) for 30kHz </a:t>
            </a:r>
          </a:p>
          <a:p>
            <a:r>
              <a:rPr lang="en-US" dirty="0"/>
              <a:t>X is confirmed as 0.5dB for the UE and 1dB for the BS</a:t>
            </a:r>
            <a:endParaRPr lang="sv-SE" dirty="0"/>
          </a:p>
          <a:p>
            <a:r>
              <a:rPr lang="en-US" dirty="0"/>
              <a:t>For the BS, the test applicability rule means that either </a:t>
            </a:r>
            <a:r>
              <a:rPr lang="en-US" dirty="0" err="1"/>
              <a:t>typeA</a:t>
            </a:r>
            <a:r>
              <a:rPr lang="en-US" dirty="0"/>
              <a:t> mapping or </a:t>
            </a:r>
            <a:r>
              <a:rPr lang="en-US" dirty="0" err="1"/>
              <a:t>typeB</a:t>
            </a:r>
            <a:r>
              <a:rPr lang="en-US" dirty="0"/>
              <a:t> mapping is tested (depending on declaration) but not both.</a:t>
            </a:r>
            <a:endParaRPr lang="sv-SE" dirty="0"/>
          </a:p>
          <a:p>
            <a:endParaRPr lang="sv-SE" dirty="0"/>
          </a:p>
        </p:txBody>
      </p:sp>
    </p:spTree>
    <p:extLst>
      <p:ext uri="{BB962C8B-B14F-4D97-AF65-F5344CB8AC3E}">
        <p14:creationId xmlns:p14="http://schemas.microsoft.com/office/powerpoint/2010/main" val="1514439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3C35CB-72A8-4CFA-BECF-BD36AD8DBCA8}"/>
              </a:ext>
            </a:extLst>
          </p:cNvPr>
          <p:cNvSpPr>
            <a:spLocks noGrp="1"/>
          </p:cNvSpPr>
          <p:nvPr>
            <p:ph type="title"/>
          </p:nvPr>
        </p:nvSpPr>
        <p:spPr/>
        <p:txBody>
          <a:bodyPr/>
          <a:lstStyle/>
          <a:p>
            <a:r>
              <a:rPr lang="en-GB" dirty="0"/>
              <a:t>Agreements in second round</a:t>
            </a:r>
            <a:endParaRPr lang="sv-SE" dirty="0"/>
          </a:p>
        </p:txBody>
      </p:sp>
      <p:sp>
        <p:nvSpPr>
          <p:cNvPr id="3" name="Content Placeholder 2">
            <a:extLst>
              <a:ext uri="{FF2B5EF4-FFF2-40B4-BE49-F238E27FC236}">
                <a16:creationId xmlns="" xmlns:a16="http://schemas.microsoft.com/office/drawing/2014/main" id="{E27A278E-FB5F-4D40-AB82-5AA41D1F52A0}"/>
              </a:ext>
            </a:extLst>
          </p:cNvPr>
          <p:cNvSpPr>
            <a:spLocks noGrp="1"/>
          </p:cNvSpPr>
          <p:nvPr>
            <p:ph idx="1"/>
          </p:nvPr>
        </p:nvSpPr>
        <p:spPr/>
        <p:txBody>
          <a:bodyPr/>
          <a:lstStyle/>
          <a:p>
            <a:r>
              <a:rPr lang="en-GB" sz="2400" dirty="0"/>
              <a:t>How to capture X in the UE specifications: X is captured in the RAN5 specification. “Extra Margin” EM needed to ensure that the RAN4 requirement is suitable to achieve 10^-5 is discussed and captured implicitly in the core specification as usual in RAN4.</a:t>
            </a:r>
          </a:p>
          <a:p>
            <a:r>
              <a:rPr lang="en-GB" sz="2400" dirty="0"/>
              <a:t>How to capture in the BS specifications: Capture in the conformance specification by adding 1dB to test requirement and documenting as below. “Extra Margin” EM needed to ensure that the RAN4 requirement is suitable to achieve 10^-5 is discussed and captured implicitly in the core specification as usual in RAN4.</a:t>
            </a:r>
            <a:endParaRPr lang="sv-SE" sz="2400" dirty="0"/>
          </a:p>
          <a:p>
            <a:endParaRPr lang="sv-SE" dirty="0"/>
          </a:p>
          <a:p>
            <a:endParaRPr lang="sv-SE" dirty="0"/>
          </a:p>
        </p:txBody>
      </p:sp>
      <p:graphicFrame>
        <p:nvGraphicFramePr>
          <p:cNvPr id="4" name="Table 3">
            <a:extLst>
              <a:ext uri="{FF2B5EF4-FFF2-40B4-BE49-F238E27FC236}">
                <a16:creationId xmlns="" xmlns:a16="http://schemas.microsoft.com/office/drawing/2014/main" id="{E45029EE-20D9-44CE-B74C-A28E5100A269}"/>
              </a:ext>
            </a:extLst>
          </p:cNvPr>
          <p:cNvGraphicFramePr>
            <a:graphicFrameLocks noGrp="1"/>
          </p:cNvGraphicFramePr>
          <p:nvPr>
            <p:extLst>
              <p:ext uri="{D42A27DB-BD31-4B8C-83A1-F6EECF244321}">
                <p14:modId xmlns:p14="http://schemas.microsoft.com/office/powerpoint/2010/main" val="1263324737"/>
              </p:ext>
            </p:extLst>
          </p:nvPr>
        </p:nvGraphicFramePr>
        <p:xfrm>
          <a:off x="1090127" y="4934470"/>
          <a:ext cx="10515600" cy="690372"/>
        </p:xfrm>
        <a:graphic>
          <a:graphicData uri="http://schemas.openxmlformats.org/drawingml/2006/table">
            <a:tbl>
              <a:tblPr firstRow="1" firstCol="1" bandRow="1">
                <a:tableStyleId>{5C22544A-7EE6-4342-B048-85BDC9FD1C3A}</a:tableStyleId>
              </a:tblPr>
              <a:tblGrid>
                <a:gridCol w="2668137">
                  <a:extLst>
                    <a:ext uri="{9D8B030D-6E8A-4147-A177-3AD203B41FA5}">
                      <a16:colId xmlns="" xmlns:a16="http://schemas.microsoft.com/office/drawing/2014/main" val="3750244300"/>
                    </a:ext>
                  </a:extLst>
                </a:gridCol>
                <a:gridCol w="2435983">
                  <a:extLst>
                    <a:ext uri="{9D8B030D-6E8A-4147-A177-3AD203B41FA5}">
                      <a16:colId xmlns="" xmlns:a16="http://schemas.microsoft.com/office/drawing/2014/main" val="1117580414"/>
                    </a:ext>
                  </a:extLst>
                </a:gridCol>
                <a:gridCol w="2163502">
                  <a:extLst>
                    <a:ext uri="{9D8B030D-6E8A-4147-A177-3AD203B41FA5}">
                      <a16:colId xmlns="" xmlns:a16="http://schemas.microsoft.com/office/drawing/2014/main" val="3589744228"/>
                    </a:ext>
                  </a:extLst>
                </a:gridCol>
                <a:gridCol w="3247978">
                  <a:extLst>
                    <a:ext uri="{9D8B030D-6E8A-4147-A177-3AD203B41FA5}">
                      <a16:colId xmlns="" xmlns:a16="http://schemas.microsoft.com/office/drawing/2014/main" val="62906386"/>
                    </a:ext>
                  </a:extLst>
                </a:gridCol>
              </a:tblGrid>
              <a:tr h="0">
                <a:tc>
                  <a:txBody>
                    <a:bodyPr/>
                    <a:lstStyle/>
                    <a:p>
                      <a:pPr algn="ctr">
                        <a:lnSpc>
                          <a:spcPct val="105000"/>
                        </a:lnSpc>
                        <a:spcAft>
                          <a:spcPts val="900"/>
                        </a:spcAft>
                      </a:pPr>
                      <a:r>
                        <a:rPr lang="en-US" sz="900">
                          <a:effectLst/>
                        </a:rPr>
                        <a:t>Test </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5000"/>
                        </a:lnSpc>
                        <a:spcAft>
                          <a:spcPts val="900"/>
                        </a:spcAft>
                      </a:pPr>
                      <a:r>
                        <a:rPr lang="en-US" sz="900">
                          <a:effectLst/>
                        </a:rPr>
                        <a:t>Minimum Requirement in TS 38.104 [2]</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5000"/>
                        </a:lnSpc>
                        <a:spcAft>
                          <a:spcPts val="900"/>
                        </a:spcAft>
                      </a:pPr>
                      <a:r>
                        <a:rPr lang="en-US" sz="900">
                          <a:effectLst/>
                        </a:rPr>
                        <a:t>Test Tolerance</a:t>
                      </a:r>
                      <a:br>
                        <a:rPr lang="en-US" sz="900">
                          <a:effectLst/>
                        </a:rPr>
                      </a:br>
                      <a:r>
                        <a:rPr lang="en-US" sz="900">
                          <a:effectLst/>
                        </a:rPr>
                        <a:t>(TT)</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5000"/>
                        </a:lnSpc>
                        <a:spcAft>
                          <a:spcPts val="900"/>
                        </a:spcAft>
                      </a:pPr>
                      <a:r>
                        <a:rPr lang="en-US" sz="900">
                          <a:effectLst/>
                        </a:rPr>
                        <a:t>Test requirement in the present document</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 xmlns:a16="http://schemas.microsoft.com/office/drawing/2014/main" val="3215302073"/>
                  </a:ext>
                </a:extLst>
              </a:tr>
              <a:tr h="0">
                <a:tc>
                  <a:txBody>
                    <a:bodyPr/>
                    <a:lstStyle/>
                    <a:p>
                      <a:pPr>
                        <a:lnSpc>
                          <a:spcPct val="105000"/>
                        </a:lnSpc>
                        <a:spcAft>
                          <a:spcPts val="900"/>
                        </a:spcAft>
                      </a:pPr>
                      <a:r>
                        <a:rPr lang="en-US" sz="900" u="sng">
                          <a:effectLst/>
                        </a:rPr>
                        <a:t>8.2.X       Performance requirements for PUSCH high reliability</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5000"/>
                        </a:lnSpc>
                        <a:spcAft>
                          <a:spcPts val="900"/>
                        </a:spcAft>
                      </a:pPr>
                      <a:r>
                        <a:rPr lang="en-US" sz="900" u="sng">
                          <a:effectLst/>
                        </a:rPr>
                        <a:t>SNRs as specified</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5000"/>
                        </a:lnSpc>
                        <a:spcAft>
                          <a:spcPts val="900"/>
                        </a:spcAft>
                      </a:pPr>
                      <a:r>
                        <a:rPr lang="en-US" sz="900" u="sng">
                          <a:effectLst/>
                        </a:rPr>
                        <a:t>0.6 dB  </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5000"/>
                        </a:lnSpc>
                        <a:spcAft>
                          <a:spcPts val="900"/>
                        </a:spcAft>
                      </a:pPr>
                      <a:r>
                        <a:rPr lang="en-US" sz="900" u="sng" dirty="0">
                          <a:effectLst/>
                        </a:rPr>
                        <a:t>Formula: SNR + TT </a:t>
                      </a:r>
                      <a:r>
                        <a:rPr lang="en-US" sz="900" u="sng" dirty="0">
                          <a:effectLst/>
                          <a:highlight>
                            <a:srgbClr val="00FFFF"/>
                          </a:highlight>
                        </a:rPr>
                        <a:t>+ 1dB</a:t>
                      </a:r>
                      <a:endParaRPr lang="sv-SE" sz="1000" dirty="0">
                        <a:effectLst/>
                      </a:endParaRPr>
                    </a:p>
                    <a:p>
                      <a:pPr>
                        <a:lnSpc>
                          <a:spcPct val="105000"/>
                        </a:lnSpc>
                        <a:spcAft>
                          <a:spcPts val="900"/>
                        </a:spcAft>
                      </a:pPr>
                      <a:r>
                        <a:rPr lang="en-US" sz="900" u="sng" dirty="0">
                          <a:effectLst/>
                        </a:rPr>
                        <a:t>PUSCH false detection limit unchanged</a:t>
                      </a:r>
                      <a:endParaRPr lang="sv-SE" sz="10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 xmlns:a16="http://schemas.microsoft.com/office/drawing/2014/main" val="3206856041"/>
                  </a:ext>
                </a:extLst>
              </a:tr>
            </a:tbl>
          </a:graphicData>
        </a:graphic>
      </p:graphicFrame>
    </p:spTree>
    <p:extLst>
      <p:ext uri="{BB962C8B-B14F-4D97-AF65-F5344CB8AC3E}">
        <p14:creationId xmlns:p14="http://schemas.microsoft.com/office/powerpoint/2010/main" val="2061494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FAE8F10-5D6A-4026-B1A7-AA3C1FB52D5B}"/>
              </a:ext>
            </a:extLst>
          </p:cNvPr>
          <p:cNvSpPr>
            <a:spLocks noGrp="1"/>
          </p:cNvSpPr>
          <p:nvPr>
            <p:ph type="title"/>
          </p:nvPr>
        </p:nvSpPr>
        <p:spPr/>
        <p:txBody>
          <a:bodyPr/>
          <a:lstStyle/>
          <a:p>
            <a:r>
              <a:rPr lang="en-GB" dirty="0"/>
              <a:t>Agreements in the second round</a:t>
            </a:r>
            <a:endParaRPr lang="sv-SE" dirty="0"/>
          </a:p>
        </p:txBody>
      </p:sp>
      <p:sp>
        <p:nvSpPr>
          <p:cNvPr id="3" name="Content Placeholder 2">
            <a:extLst>
              <a:ext uri="{FF2B5EF4-FFF2-40B4-BE49-F238E27FC236}">
                <a16:creationId xmlns="" xmlns:a16="http://schemas.microsoft.com/office/drawing/2014/main" id="{91EF0754-D5C2-419E-8CA1-24A9BF563A41}"/>
              </a:ext>
            </a:extLst>
          </p:cNvPr>
          <p:cNvSpPr>
            <a:spLocks noGrp="1"/>
          </p:cNvSpPr>
          <p:nvPr>
            <p:ph idx="1"/>
          </p:nvPr>
        </p:nvSpPr>
        <p:spPr/>
        <p:txBody>
          <a:bodyPr/>
          <a:lstStyle/>
          <a:p>
            <a:r>
              <a:rPr lang="en-GB" dirty="0"/>
              <a:t>Number of UE test cases for the FMCS requirement: 4 (FDD/2RX, FDD/4RX, TDD/2RX, TDD/4RX)</a:t>
            </a:r>
          </a:p>
          <a:p>
            <a:r>
              <a:rPr lang="en-GB" dirty="0"/>
              <a:t>For UE, both TDD and FDD are tested with maximum supported RX</a:t>
            </a:r>
          </a:p>
          <a:p>
            <a:endParaRPr lang="sv-SE" dirty="0"/>
          </a:p>
        </p:txBody>
      </p:sp>
    </p:spTree>
    <p:extLst>
      <p:ext uri="{BB962C8B-B14F-4D97-AF65-F5344CB8AC3E}">
        <p14:creationId xmlns:p14="http://schemas.microsoft.com/office/powerpoint/2010/main" val="2143783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E742CAE-4784-493C-A725-899B0CD8E89B}"/>
              </a:ext>
            </a:extLst>
          </p:cNvPr>
          <p:cNvSpPr>
            <a:spLocks noGrp="1"/>
          </p:cNvSpPr>
          <p:nvPr>
            <p:ph type="title"/>
          </p:nvPr>
        </p:nvSpPr>
        <p:spPr/>
        <p:txBody>
          <a:bodyPr/>
          <a:lstStyle/>
          <a:p>
            <a:r>
              <a:rPr lang="en-GB" dirty="0"/>
              <a:t>Open issues</a:t>
            </a:r>
            <a:endParaRPr lang="sv-SE" dirty="0"/>
          </a:p>
        </p:txBody>
      </p:sp>
      <p:sp>
        <p:nvSpPr>
          <p:cNvPr id="3" name="Content Placeholder 2">
            <a:extLst>
              <a:ext uri="{FF2B5EF4-FFF2-40B4-BE49-F238E27FC236}">
                <a16:creationId xmlns="" xmlns:a16="http://schemas.microsoft.com/office/drawing/2014/main" id="{B53AA984-5CD2-4ED1-BAFA-EB61D96EB299}"/>
              </a:ext>
            </a:extLst>
          </p:cNvPr>
          <p:cNvSpPr>
            <a:spLocks noGrp="1"/>
          </p:cNvSpPr>
          <p:nvPr>
            <p:ph idx="1"/>
          </p:nvPr>
        </p:nvSpPr>
        <p:spPr/>
        <p:txBody>
          <a:bodyPr>
            <a:normAutofit fontScale="55000" lnSpcReduction="20000"/>
          </a:bodyPr>
          <a:lstStyle/>
          <a:p>
            <a:r>
              <a:rPr lang="en-GB" b="1" u="sng" dirty="0"/>
              <a:t>CQI requirement</a:t>
            </a:r>
            <a:endParaRPr lang="sv-SE" dirty="0"/>
          </a:p>
          <a:p>
            <a:pPr lvl="0"/>
            <a:r>
              <a:rPr lang="en-GB" dirty="0"/>
              <a:t>Proposals</a:t>
            </a:r>
            <a:endParaRPr lang="sv-SE" dirty="0"/>
          </a:p>
          <a:p>
            <a:pPr lvl="1"/>
            <a:r>
              <a:rPr lang="en-GB" dirty="0"/>
              <a:t>Option 1: No CQI requirement (Intel, Huawei, Apple)</a:t>
            </a:r>
            <a:endParaRPr lang="sv-SE" dirty="0"/>
          </a:p>
          <a:p>
            <a:pPr lvl="1"/>
            <a:r>
              <a:rPr lang="en-GB" dirty="0"/>
              <a:t>Option 2: CQI requirement with median CQI and BLER with higher/lower CQI followed, together with test applicability rule on CQI/FMCS (Qualcomm)</a:t>
            </a:r>
            <a:endParaRPr lang="sv-SE" dirty="0"/>
          </a:p>
          <a:p>
            <a:pPr lvl="0"/>
            <a:r>
              <a:rPr lang="en-GB" dirty="0"/>
              <a:t>Recommended </a:t>
            </a:r>
            <a:r>
              <a:rPr lang="en-GB" dirty="0" smtClean="0"/>
              <a:t>WF</a:t>
            </a:r>
          </a:p>
          <a:p>
            <a:pPr marL="0" lvl="0" indent="0">
              <a:buNone/>
            </a:pPr>
            <a:r>
              <a:rPr lang="en-GB" dirty="0" smtClean="0">
                <a:solidFill>
                  <a:srgbClr val="00B050"/>
                </a:solidFill>
              </a:rPr>
              <a:t>-&gt; Keep it open, further check test feasibility for CQI reporting and make decision in Q3 2020. </a:t>
            </a:r>
          </a:p>
          <a:p>
            <a:pPr marL="0" lvl="0" indent="0">
              <a:buNone/>
            </a:pPr>
            <a:r>
              <a:rPr lang="en-GB" dirty="0" smtClean="0">
                <a:solidFill>
                  <a:srgbClr val="00B050"/>
                </a:solidFill>
              </a:rPr>
              <a:t>-&gt; If RAN4 can concluded test time is comparable to FMCS test cases, then RAN4 decide to introduce static CQI test case with ultra-low BLER </a:t>
            </a:r>
          </a:p>
          <a:p>
            <a:pPr marL="0" lvl="0" indent="0">
              <a:buNone/>
            </a:pPr>
            <a:r>
              <a:rPr lang="en-GB" dirty="0" smtClean="0">
                <a:solidFill>
                  <a:srgbClr val="00B050"/>
                </a:solidFill>
              </a:rPr>
              <a:t>-&gt; FFS whether we need  to introduce test applicable rules among CQI/FMCS test cases  if CQI test cases introduced</a:t>
            </a:r>
            <a:endParaRPr lang="en-GB" dirty="0" smtClean="0">
              <a:solidFill>
                <a:srgbClr val="00B050"/>
              </a:solidFill>
            </a:endParaRPr>
          </a:p>
          <a:p>
            <a:pPr marL="0" lvl="0" indent="0">
              <a:buNone/>
            </a:pPr>
            <a:r>
              <a:rPr lang="en-GB" dirty="0" smtClean="0">
                <a:solidFill>
                  <a:srgbClr val="00B050"/>
                </a:solidFill>
              </a:rPr>
              <a:t>-&gt; Companies also encourage to bring analysis  whether static CQI/fading CQI test with non-ultra-BLER can serve test  purpose </a:t>
            </a:r>
            <a:endParaRPr lang="sv-SE" dirty="0"/>
          </a:p>
          <a:p>
            <a:r>
              <a:rPr lang="en-GB" b="1" u="sng" dirty="0"/>
              <a:t>FR2 requirements</a:t>
            </a:r>
            <a:endParaRPr lang="sv-SE" dirty="0"/>
          </a:p>
          <a:p>
            <a:pPr lvl="0"/>
            <a:r>
              <a:rPr lang="en-GB" dirty="0"/>
              <a:t>Proposals</a:t>
            </a:r>
            <a:endParaRPr lang="sv-SE" dirty="0"/>
          </a:p>
          <a:p>
            <a:pPr lvl="1"/>
            <a:r>
              <a:rPr lang="en-GB" dirty="0"/>
              <a:t>Option 1: FR2 requirements (DoCoMo)</a:t>
            </a:r>
            <a:endParaRPr lang="sv-SE" dirty="0"/>
          </a:p>
          <a:p>
            <a:pPr lvl="1"/>
            <a:r>
              <a:rPr lang="en-GB" dirty="0"/>
              <a:t>Option 2: No FR2 requirements (Apple, Qualcomm, Ericsson, Huawei, Samsung)</a:t>
            </a:r>
            <a:endParaRPr lang="sv-SE" dirty="0"/>
          </a:p>
          <a:p>
            <a:pPr lvl="1"/>
            <a:r>
              <a:rPr lang="en-GB" dirty="0"/>
              <a:t>Option 3: Defer decision to next meeting (Intel, DoCoMo)</a:t>
            </a:r>
            <a:endParaRPr lang="sv-SE" dirty="0"/>
          </a:p>
          <a:p>
            <a:pPr lvl="0"/>
            <a:r>
              <a:rPr lang="en-GB" dirty="0"/>
              <a:t>Recommended WF</a:t>
            </a:r>
            <a:endParaRPr lang="sv-SE" dirty="0"/>
          </a:p>
          <a:p>
            <a:endParaRPr lang="sv-SE" dirty="0"/>
          </a:p>
        </p:txBody>
      </p:sp>
    </p:spTree>
    <p:extLst>
      <p:ext uri="{BB962C8B-B14F-4D97-AF65-F5344CB8AC3E}">
        <p14:creationId xmlns:p14="http://schemas.microsoft.com/office/powerpoint/2010/main" val="1313781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44B9A3B-E838-450D-A1D7-EBC7C688E699}"/>
              </a:ext>
            </a:extLst>
          </p:cNvPr>
          <p:cNvSpPr>
            <a:spLocks noGrp="1"/>
          </p:cNvSpPr>
          <p:nvPr>
            <p:ph type="title"/>
          </p:nvPr>
        </p:nvSpPr>
        <p:spPr/>
        <p:txBody>
          <a:bodyPr/>
          <a:lstStyle/>
          <a:p>
            <a:r>
              <a:rPr lang="en-GB" dirty="0"/>
              <a:t>Open issues</a:t>
            </a:r>
            <a:endParaRPr lang="sv-SE" dirty="0"/>
          </a:p>
        </p:txBody>
      </p:sp>
      <p:sp>
        <p:nvSpPr>
          <p:cNvPr id="3" name="Content Placeholder 2">
            <a:extLst>
              <a:ext uri="{FF2B5EF4-FFF2-40B4-BE49-F238E27FC236}">
                <a16:creationId xmlns="" xmlns:a16="http://schemas.microsoft.com/office/drawing/2014/main" id="{8A048D73-A1B1-4C9F-8C48-0FCDEC597368}"/>
              </a:ext>
            </a:extLst>
          </p:cNvPr>
          <p:cNvSpPr>
            <a:spLocks noGrp="1"/>
          </p:cNvSpPr>
          <p:nvPr>
            <p:ph idx="1"/>
          </p:nvPr>
        </p:nvSpPr>
        <p:spPr/>
        <p:txBody>
          <a:bodyPr>
            <a:normAutofit fontScale="77500" lnSpcReduction="20000"/>
          </a:bodyPr>
          <a:lstStyle/>
          <a:p>
            <a:r>
              <a:rPr lang="en-GB" b="1" u="sng" dirty="0"/>
              <a:t>Test applicability rule for FMCS and CQI</a:t>
            </a:r>
            <a:endParaRPr lang="sv-SE" dirty="0"/>
          </a:p>
          <a:p>
            <a:pPr lvl="0"/>
            <a:r>
              <a:rPr lang="en-GB" dirty="0"/>
              <a:t>Only applicable if CQI test is introduced</a:t>
            </a:r>
            <a:endParaRPr lang="sv-SE" dirty="0"/>
          </a:p>
          <a:p>
            <a:pPr lvl="0"/>
            <a:r>
              <a:rPr lang="en-GB" dirty="0"/>
              <a:t>Proposals</a:t>
            </a:r>
            <a:endParaRPr lang="sv-SE" dirty="0"/>
          </a:p>
          <a:p>
            <a:pPr lvl="1"/>
            <a:r>
              <a:rPr lang="en-GB" dirty="0"/>
              <a:t>Option 1: Introduce applicability rule (Qualcomm)</a:t>
            </a:r>
            <a:endParaRPr lang="sv-SE" dirty="0"/>
          </a:p>
          <a:p>
            <a:pPr lvl="1"/>
            <a:r>
              <a:rPr lang="en-GB" dirty="0"/>
              <a:t>Option 2: No rule; both tested (Huawei)</a:t>
            </a:r>
            <a:endParaRPr lang="sv-SE" dirty="0"/>
          </a:p>
          <a:p>
            <a:pPr lvl="0"/>
            <a:r>
              <a:rPr lang="en-GB" dirty="0"/>
              <a:t>Recommended WF</a:t>
            </a:r>
            <a:endParaRPr lang="sv-SE" dirty="0"/>
          </a:p>
          <a:p>
            <a:pPr marL="0" indent="0">
              <a:buNone/>
            </a:pPr>
            <a:endParaRPr lang="sv-SE" dirty="0"/>
          </a:p>
          <a:p>
            <a:r>
              <a:rPr lang="en-GB" b="1" u="sng" dirty="0"/>
              <a:t>BS SCS test applicability</a:t>
            </a:r>
            <a:endParaRPr lang="sv-SE" dirty="0"/>
          </a:p>
          <a:p>
            <a:pPr lvl="0"/>
            <a:r>
              <a:rPr lang="en-GB" dirty="0"/>
              <a:t>Proposals</a:t>
            </a:r>
            <a:endParaRPr lang="sv-SE" dirty="0"/>
          </a:p>
          <a:p>
            <a:pPr lvl="1"/>
            <a:r>
              <a:rPr lang="en-GB" dirty="0"/>
              <a:t>Option 1: All supported SCS tested (Ericsson, Intel, DoCoMo)</a:t>
            </a:r>
            <a:endParaRPr lang="sv-SE" dirty="0"/>
          </a:p>
          <a:p>
            <a:pPr lvl="1"/>
            <a:r>
              <a:rPr lang="en-GB" dirty="0"/>
              <a:t>Option 2: Only 15kHz SCS tested if both supported (Ericsson, Nokia)</a:t>
            </a:r>
            <a:endParaRPr lang="sv-SE" dirty="0"/>
          </a:p>
          <a:p>
            <a:pPr lvl="1"/>
            <a:r>
              <a:rPr lang="en-GB" dirty="0"/>
              <a:t>Option 3: Only 30kHz SCS tested if both supported (Ericsson, Nokia, Intel, Huawei)</a:t>
            </a:r>
            <a:endParaRPr lang="sv-SE" dirty="0"/>
          </a:p>
          <a:p>
            <a:pPr lvl="0"/>
            <a:r>
              <a:rPr lang="en-GB" dirty="0"/>
              <a:t>Recommended WF</a:t>
            </a:r>
            <a:endParaRPr lang="sv-SE" dirty="0"/>
          </a:p>
          <a:p>
            <a:pPr marL="457200" lvl="1" indent="0" hangingPunct="0">
              <a:buNone/>
            </a:pPr>
            <a:endParaRPr lang="sv-SE" dirty="0"/>
          </a:p>
          <a:p>
            <a:endParaRPr lang="sv-SE" dirty="0"/>
          </a:p>
        </p:txBody>
      </p:sp>
    </p:spTree>
    <p:extLst>
      <p:ext uri="{BB962C8B-B14F-4D97-AF65-F5344CB8AC3E}">
        <p14:creationId xmlns:p14="http://schemas.microsoft.com/office/powerpoint/2010/main" val="578568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C50B776-5305-4A59-98A8-B215868D064B}"/>
              </a:ext>
            </a:extLst>
          </p:cNvPr>
          <p:cNvSpPr>
            <a:spLocks noGrp="1"/>
          </p:cNvSpPr>
          <p:nvPr>
            <p:ph type="title"/>
          </p:nvPr>
        </p:nvSpPr>
        <p:spPr/>
        <p:txBody>
          <a:bodyPr/>
          <a:lstStyle/>
          <a:p>
            <a:r>
              <a:rPr lang="en-GB" dirty="0"/>
              <a:t>Agreed simulation assumptions (UE)</a:t>
            </a:r>
            <a:endParaRPr lang="sv-SE" dirty="0"/>
          </a:p>
        </p:txBody>
      </p:sp>
      <p:graphicFrame>
        <p:nvGraphicFramePr>
          <p:cNvPr id="4" name="Content Placeholder 3">
            <a:extLst>
              <a:ext uri="{FF2B5EF4-FFF2-40B4-BE49-F238E27FC236}">
                <a16:creationId xmlns="" xmlns:a16="http://schemas.microsoft.com/office/drawing/2014/main" id="{B524E63D-4A6F-458D-8590-E47E0A6657C3}"/>
              </a:ext>
            </a:extLst>
          </p:cNvPr>
          <p:cNvGraphicFramePr>
            <a:graphicFrameLocks noGrp="1"/>
          </p:cNvGraphicFramePr>
          <p:nvPr>
            <p:ph idx="1"/>
            <p:extLst>
              <p:ext uri="{D42A27DB-BD31-4B8C-83A1-F6EECF244321}">
                <p14:modId xmlns:p14="http://schemas.microsoft.com/office/powerpoint/2010/main" val="1129805217"/>
              </p:ext>
            </p:extLst>
          </p:nvPr>
        </p:nvGraphicFramePr>
        <p:xfrm>
          <a:off x="1427583" y="1604865"/>
          <a:ext cx="10226350" cy="4888013"/>
        </p:xfrm>
        <a:graphic>
          <a:graphicData uri="http://schemas.openxmlformats.org/drawingml/2006/table">
            <a:tbl>
              <a:tblPr firstRow="1" firstCol="1" bandRow="1">
                <a:tableStyleId>{5C22544A-7EE6-4342-B048-85BDC9FD1C3A}</a:tableStyleId>
              </a:tblPr>
              <a:tblGrid>
                <a:gridCol w="3505537">
                  <a:extLst>
                    <a:ext uri="{9D8B030D-6E8A-4147-A177-3AD203B41FA5}">
                      <a16:colId xmlns="" xmlns:a16="http://schemas.microsoft.com/office/drawing/2014/main" val="916586215"/>
                    </a:ext>
                  </a:extLst>
                </a:gridCol>
                <a:gridCol w="3505537">
                  <a:extLst>
                    <a:ext uri="{9D8B030D-6E8A-4147-A177-3AD203B41FA5}">
                      <a16:colId xmlns="" xmlns:a16="http://schemas.microsoft.com/office/drawing/2014/main" val="3357785734"/>
                    </a:ext>
                  </a:extLst>
                </a:gridCol>
                <a:gridCol w="3215276">
                  <a:extLst>
                    <a:ext uri="{9D8B030D-6E8A-4147-A177-3AD203B41FA5}">
                      <a16:colId xmlns="" xmlns:a16="http://schemas.microsoft.com/office/drawing/2014/main" val="1621553708"/>
                    </a:ext>
                  </a:extLst>
                </a:gridCol>
              </a:tblGrid>
              <a:tr h="221066">
                <a:tc gridSpan="2">
                  <a:txBody>
                    <a:bodyPr/>
                    <a:lstStyle/>
                    <a:p>
                      <a:pPr algn="ctr">
                        <a:spcAft>
                          <a:spcPts val="0"/>
                        </a:spcAft>
                      </a:pPr>
                      <a:r>
                        <a:rPr lang="en-GB" sz="900">
                          <a:effectLst/>
                        </a:rPr>
                        <a:t>Parameter</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Value</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 xmlns:a16="http://schemas.microsoft.com/office/drawing/2014/main" val="2254170580"/>
                  </a:ext>
                </a:extLst>
              </a:tr>
              <a:tr h="221066">
                <a:tc gridSpan="2">
                  <a:txBody>
                    <a:bodyPr/>
                    <a:lstStyle/>
                    <a:p>
                      <a:pPr>
                        <a:spcAft>
                          <a:spcPts val="0"/>
                        </a:spcAft>
                      </a:pPr>
                      <a:r>
                        <a:rPr lang="en-GB" sz="900">
                          <a:effectLst/>
                        </a:rPr>
                        <a:t>Frequency range</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FR1</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 xmlns:a16="http://schemas.microsoft.com/office/drawing/2014/main" val="4177285876"/>
                  </a:ext>
                </a:extLst>
              </a:tr>
              <a:tr h="221066">
                <a:tc gridSpan="2">
                  <a:txBody>
                    <a:bodyPr/>
                    <a:lstStyle/>
                    <a:p>
                      <a:pPr>
                        <a:spcAft>
                          <a:spcPts val="0"/>
                        </a:spcAft>
                      </a:pPr>
                      <a:r>
                        <a:rPr lang="en-GB" sz="900">
                          <a:effectLst/>
                        </a:rPr>
                        <a:t>Transform precoding </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Disabled</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 xmlns:a16="http://schemas.microsoft.com/office/drawing/2014/main" val="1505299044"/>
                  </a:ext>
                </a:extLst>
              </a:tr>
              <a:tr h="221066">
                <a:tc gridSpan="2">
                  <a:txBody>
                    <a:bodyPr/>
                    <a:lstStyle/>
                    <a:p>
                      <a:pPr>
                        <a:spcAft>
                          <a:spcPts val="0"/>
                        </a:spcAft>
                      </a:pPr>
                      <a:r>
                        <a:rPr lang="en-GB" sz="900">
                          <a:effectLst/>
                        </a:rPr>
                        <a:t>Duplex mode</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FDD/TDD</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540074294"/>
                  </a:ext>
                </a:extLst>
              </a:tr>
              <a:tr h="442131">
                <a:tc gridSpan="2">
                  <a:txBody>
                    <a:bodyPr/>
                    <a:lstStyle/>
                    <a:p>
                      <a:pPr>
                        <a:spcAft>
                          <a:spcPts val="0"/>
                        </a:spcAft>
                      </a:pPr>
                      <a:r>
                        <a:rPr lang="en-GB" sz="900">
                          <a:effectLst/>
                        </a:rPr>
                        <a:t>Antenna configuration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1x2, ULA low</a:t>
                      </a:r>
                      <a:endParaRPr lang="sv-SE" sz="1000">
                        <a:effectLst/>
                      </a:endParaRPr>
                    </a:p>
                    <a:p>
                      <a:pPr algn="ctr">
                        <a:spcAft>
                          <a:spcPts val="0"/>
                        </a:spcAft>
                      </a:pPr>
                      <a:r>
                        <a:rPr lang="en-GB" sz="900">
                          <a:effectLst/>
                        </a:rPr>
                        <a:t>1x4, ULA low</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232567054"/>
                  </a:ext>
                </a:extLst>
              </a:tr>
              <a:tr h="221066">
                <a:tc rowSpan="4">
                  <a:txBody>
                    <a:bodyPr/>
                    <a:lstStyle/>
                    <a:p>
                      <a:pPr>
                        <a:spcAft>
                          <a:spcPts val="0"/>
                        </a:spcAft>
                      </a:pPr>
                      <a:r>
                        <a:rPr lang="en-GB" sz="900" dirty="0">
                          <a:effectLst/>
                        </a:rPr>
                        <a:t>PDSCH configuration</a:t>
                      </a:r>
                      <a:endParaRPr lang="sv-SE" sz="1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spcAft>
                          <a:spcPts val="0"/>
                        </a:spcAft>
                      </a:pPr>
                      <a:r>
                        <a:rPr lang="en-GB" sz="900">
                          <a:effectLst/>
                        </a:rPr>
                        <a:t>Mapping type</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Type A</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2836270097"/>
                  </a:ext>
                </a:extLst>
              </a:tr>
              <a:tr h="221066">
                <a:tc vMerge="1">
                  <a:txBody>
                    <a:bodyPr/>
                    <a:lstStyle/>
                    <a:p>
                      <a:endParaRPr lang="sv-SE"/>
                    </a:p>
                  </a:txBody>
                  <a:tcPr/>
                </a:tc>
                <a:tc>
                  <a:txBody>
                    <a:bodyPr/>
                    <a:lstStyle/>
                    <a:p>
                      <a:pPr>
                        <a:spcAft>
                          <a:spcPts val="0"/>
                        </a:spcAft>
                      </a:pPr>
                      <a:r>
                        <a:rPr lang="en-GB" sz="900">
                          <a:effectLst/>
                        </a:rPr>
                        <a:t>Starting symbol (S) </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2</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996904884"/>
                  </a:ext>
                </a:extLst>
              </a:tr>
              <a:tr h="221066">
                <a:tc vMerge="1">
                  <a:txBody>
                    <a:bodyPr/>
                    <a:lstStyle/>
                    <a:p>
                      <a:endParaRPr lang="sv-SE"/>
                    </a:p>
                  </a:txBody>
                  <a:tcPr/>
                </a:tc>
                <a:tc>
                  <a:txBody>
                    <a:bodyPr/>
                    <a:lstStyle/>
                    <a:p>
                      <a:pPr>
                        <a:spcAft>
                          <a:spcPts val="0"/>
                        </a:spcAft>
                      </a:pPr>
                      <a:r>
                        <a:rPr lang="en-GB" sz="900">
                          <a:effectLst/>
                        </a:rPr>
                        <a:t>Length (L)</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12</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2702807776"/>
                  </a:ext>
                </a:extLst>
              </a:tr>
              <a:tr h="221066">
                <a:tc vMerge="1">
                  <a:txBody>
                    <a:bodyPr/>
                    <a:lstStyle/>
                    <a:p>
                      <a:endParaRPr lang="sv-SE"/>
                    </a:p>
                  </a:txBody>
                  <a:tcPr/>
                </a:tc>
                <a:tc>
                  <a:txBody>
                    <a:bodyPr/>
                    <a:lstStyle/>
                    <a:p>
                      <a:pPr>
                        <a:spcAft>
                          <a:spcPts val="0"/>
                        </a:spcAft>
                      </a:pPr>
                      <a:r>
                        <a:rPr lang="en-GB" sz="900">
                          <a:effectLst/>
                        </a:rPr>
                        <a:t>PUSCH aggregation factor</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4097691655"/>
                  </a:ext>
                </a:extLst>
              </a:tr>
              <a:tr h="221066">
                <a:tc rowSpan="3">
                  <a:txBody>
                    <a:bodyPr/>
                    <a:lstStyle/>
                    <a:p>
                      <a:pPr>
                        <a:spcAft>
                          <a:spcPts val="0"/>
                        </a:spcAft>
                      </a:pPr>
                      <a:r>
                        <a:rPr lang="en-GB" sz="900">
                          <a:effectLst/>
                        </a:rPr>
                        <a:t>PDSCH DMRS configuration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spcAft>
                          <a:spcPts val="0"/>
                        </a:spcAft>
                      </a:pPr>
                      <a:r>
                        <a:rPr lang="en-GB" sz="900">
                          <a:effectLst/>
                        </a:rPr>
                        <a:t>DMRS Type</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Type 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3249407805"/>
                  </a:ext>
                </a:extLst>
              </a:tr>
              <a:tr h="221066">
                <a:tc vMerge="1">
                  <a:txBody>
                    <a:bodyPr/>
                    <a:lstStyle/>
                    <a:p>
                      <a:endParaRPr lang="sv-SE"/>
                    </a:p>
                  </a:txBody>
                  <a:tcPr/>
                </a:tc>
                <a:tc>
                  <a:txBody>
                    <a:bodyPr/>
                    <a:lstStyle/>
                    <a:p>
                      <a:pPr>
                        <a:spcAft>
                          <a:spcPts val="0"/>
                        </a:spcAft>
                      </a:pPr>
                      <a:r>
                        <a:rPr lang="en-GB" sz="900">
                          <a:effectLst/>
                        </a:rPr>
                        <a:t>DM-RS duration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Single-symbol DM-RS</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 xmlns:a16="http://schemas.microsoft.com/office/drawing/2014/main" val="1954971888"/>
                  </a:ext>
                </a:extLst>
              </a:tr>
              <a:tr h="221066">
                <a:tc vMerge="1">
                  <a:txBody>
                    <a:bodyPr/>
                    <a:lstStyle/>
                    <a:p>
                      <a:endParaRPr lang="sv-SE"/>
                    </a:p>
                  </a:txBody>
                  <a:tcPr/>
                </a:tc>
                <a:tc>
                  <a:txBody>
                    <a:bodyPr/>
                    <a:lstStyle/>
                    <a:p>
                      <a:pPr>
                        <a:spcAft>
                          <a:spcPts val="0"/>
                        </a:spcAft>
                      </a:pPr>
                      <a:r>
                        <a:rPr lang="en-GB" sz="900">
                          <a:effectLst/>
                        </a:rPr>
                        <a:t>Number of additional DMRS</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475949026"/>
                  </a:ext>
                </a:extLst>
              </a:tr>
              <a:tr h="221066">
                <a:tc gridSpan="2">
                  <a:txBody>
                    <a:bodyPr/>
                    <a:lstStyle/>
                    <a:p>
                      <a:pPr>
                        <a:spcAft>
                          <a:spcPts val="0"/>
                        </a:spcAft>
                      </a:pPr>
                      <a:r>
                        <a:rPr lang="en-US" sz="900">
                          <a:effectLst/>
                        </a:rPr>
                        <a:t>Number of HARQ Transmissions</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212740757"/>
                  </a:ext>
                </a:extLst>
              </a:tr>
              <a:tr h="221066">
                <a:tc gridSpan="2">
                  <a:txBody>
                    <a:bodyPr/>
                    <a:lstStyle/>
                    <a:p>
                      <a:pPr>
                        <a:spcAft>
                          <a:spcPts val="0"/>
                        </a:spcAft>
                      </a:pPr>
                      <a:r>
                        <a:rPr lang="en-US" sz="900">
                          <a:effectLst/>
                        </a:rPr>
                        <a:t>PT-RS</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Disabled</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3738344270"/>
                  </a:ext>
                </a:extLst>
              </a:tr>
              <a:tr h="221066">
                <a:tc gridSpan="2">
                  <a:txBody>
                    <a:bodyPr/>
                    <a:lstStyle/>
                    <a:p>
                      <a:pPr>
                        <a:spcAft>
                          <a:spcPts val="0"/>
                        </a:spcAft>
                      </a:pPr>
                      <a:r>
                        <a:rPr lang="en-GB" sz="900">
                          <a:effectLst/>
                        </a:rPr>
                        <a:t>Propagation condition</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AWGN</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3551798805"/>
                  </a:ext>
                </a:extLst>
              </a:tr>
              <a:tr h="221066">
                <a:tc gridSpan="2">
                  <a:txBody>
                    <a:bodyPr/>
                    <a:lstStyle/>
                    <a:p>
                      <a:pPr>
                        <a:spcAft>
                          <a:spcPts val="0"/>
                        </a:spcAft>
                      </a:pPr>
                      <a:r>
                        <a:rPr lang="en-GB" sz="900">
                          <a:effectLst/>
                        </a:rPr>
                        <a:t>MCS Table</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Table 3, MCS14</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784855510"/>
                  </a:ext>
                </a:extLst>
              </a:tr>
              <a:tr h="442131">
                <a:tc gridSpan="2">
                  <a:txBody>
                    <a:bodyPr/>
                    <a:lstStyle/>
                    <a:p>
                      <a:pPr>
                        <a:spcAft>
                          <a:spcPts val="0"/>
                        </a:spcAft>
                      </a:pPr>
                      <a:r>
                        <a:rPr lang="en-GB" sz="900">
                          <a:effectLst/>
                        </a:rPr>
                        <a:t>SCS and BW</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FDD:15KHz, 10MHz</a:t>
                      </a:r>
                      <a:endParaRPr lang="sv-SE" sz="1000">
                        <a:effectLst/>
                      </a:endParaRPr>
                    </a:p>
                    <a:p>
                      <a:pPr algn="ctr">
                        <a:spcAft>
                          <a:spcPts val="0"/>
                        </a:spcAft>
                      </a:pPr>
                      <a:r>
                        <a:rPr lang="en-GB" sz="900">
                          <a:effectLst/>
                        </a:rPr>
                        <a:t>TDD:30KHz, 40MHz</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3748856020"/>
                  </a:ext>
                </a:extLst>
              </a:tr>
              <a:tr h="221066">
                <a:tc gridSpan="2">
                  <a:txBody>
                    <a:bodyPr/>
                    <a:lstStyle/>
                    <a:p>
                      <a:pPr>
                        <a:spcAft>
                          <a:spcPts val="0"/>
                        </a:spcAft>
                      </a:pPr>
                      <a:r>
                        <a:rPr lang="en-GB" sz="900">
                          <a:effectLst/>
                        </a:rPr>
                        <a:t>Frequency domain resource</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Full BW</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1971438847"/>
                  </a:ext>
                </a:extLst>
              </a:tr>
              <a:tr h="221066">
                <a:tc gridSpan="2">
                  <a:txBody>
                    <a:bodyPr/>
                    <a:lstStyle/>
                    <a:p>
                      <a:pPr>
                        <a:spcAft>
                          <a:spcPts val="0"/>
                        </a:spcAft>
                      </a:pPr>
                      <a:r>
                        <a:rPr lang="en-GB" sz="900">
                          <a:effectLst/>
                        </a:rPr>
                        <a:t>TDD pattern </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7D1S2U (S=6:4:4)</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2539298790"/>
                  </a:ext>
                </a:extLst>
              </a:tr>
              <a:tr h="245629">
                <a:tc gridSpan="2">
                  <a:txBody>
                    <a:bodyPr/>
                    <a:lstStyle/>
                    <a:p>
                      <a:pPr>
                        <a:spcAft>
                          <a:spcPts val="0"/>
                        </a:spcAft>
                      </a:pPr>
                      <a:r>
                        <a:rPr lang="en-GB" sz="900">
                          <a:effectLst/>
                        </a:rPr>
                        <a:t>Testing metric</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dirty="0">
                          <a:effectLst/>
                        </a:rPr>
                        <a:t>Target BLER:  </a:t>
                      </a:r>
                      <a:r>
                        <a:rPr lang="en-GB" sz="1000" dirty="0">
                          <a:effectLst/>
                        </a:rPr>
                        <a:t>10</a:t>
                      </a:r>
                      <a:r>
                        <a:rPr lang="en-GB" sz="1000" baseline="30000" dirty="0">
                          <a:effectLst/>
                        </a:rPr>
                        <a:t>-5</a:t>
                      </a:r>
                      <a:endParaRPr lang="sv-SE" sz="1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1974385427"/>
                  </a:ext>
                </a:extLst>
              </a:tr>
            </a:tbl>
          </a:graphicData>
        </a:graphic>
      </p:graphicFrame>
    </p:spTree>
    <p:extLst>
      <p:ext uri="{BB962C8B-B14F-4D97-AF65-F5344CB8AC3E}">
        <p14:creationId xmlns:p14="http://schemas.microsoft.com/office/powerpoint/2010/main" val="3894246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D2216F5-94F1-48FC-95D6-6B31FC3403C6}"/>
              </a:ext>
            </a:extLst>
          </p:cNvPr>
          <p:cNvSpPr>
            <a:spLocks noGrp="1"/>
          </p:cNvSpPr>
          <p:nvPr>
            <p:ph type="title"/>
          </p:nvPr>
        </p:nvSpPr>
        <p:spPr/>
        <p:txBody>
          <a:bodyPr/>
          <a:lstStyle/>
          <a:p>
            <a:r>
              <a:rPr lang="en-GB" dirty="0"/>
              <a:t>Agreed simulation assumptions (BS)</a:t>
            </a:r>
            <a:endParaRPr lang="sv-SE" dirty="0"/>
          </a:p>
        </p:txBody>
      </p:sp>
      <p:graphicFrame>
        <p:nvGraphicFramePr>
          <p:cNvPr id="6" name="Content Placeholder 5">
            <a:extLst>
              <a:ext uri="{FF2B5EF4-FFF2-40B4-BE49-F238E27FC236}">
                <a16:creationId xmlns="" xmlns:a16="http://schemas.microsoft.com/office/drawing/2014/main" id="{E6DDC147-5FDA-4BC7-8CC1-4E55B38BEFFF}"/>
              </a:ext>
            </a:extLst>
          </p:cNvPr>
          <p:cNvGraphicFramePr>
            <a:graphicFrameLocks noGrp="1"/>
          </p:cNvGraphicFramePr>
          <p:nvPr>
            <p:ph idx="1"/>
            <p:extLst>
              <p:ext uri="{D42A27DB-BD31-4B8C-83A1-F6EECF244321}">
                <p14:modId xmlns:p14="http://schemas.microsoft.com/office/powerpoint/2010/main" val="3092764066"/>
              </p:ext>
            </p:extLst>
          </p:nvPr>
        </p:nvGraphicFramePr>
        <p:xfrm>
          <a:off x="1492899" y="1408922"/>
          <a:ext cx="8885099" cy="4166254"/>
        </p:xfrm>
        <a:graphic>
          <a:graphicData uri="http://schemas.openxmlformats.org/drawingml/2006/table">
            <a:tbl>
              <a:tblPr firstRow="1" firstCol="1" bandRow="1">
                <a:tableStyleId>{5C22544A-7EE6-4342-B048-85BDC9FD1C3A}</a:tableStyleId>
              </a:tblPr>
              <a:tblGrid>
                <a:gridCol w="2601723">
                  <a:extLst>
                    <a:ext uri="{9D8B030D-6E8A-4147-A177-3AD203B41FA5}">
                      <a16:colId xmlns="" xmlns:a16="http://schemas.microsoft.com/office/drawing/2014/main" val="3913394717"/>
                    </a:ext>
                  </a:extLst>
                </a:gridCol>
                <a:gridCol w="3141688">
                  <a:extLst>
                    <a:ext uri="{9D8B030D-6E8A-4147-A177-3AD203B41FA5}">
                      <a16:colId xmlns="" xmlns:a16="http://schemas.microsoft.com/office/drawing/2014/main" val="1156413444"/>
                    </a:ext>
                  </a:extLst>
                </a:gridCol>
                <a:gridCol w="3141688">
                  <a:extLst>
                    <a:ext uri="{9D8B030D-6E8A-4147-A177-3AD203B41FA5}">
                      <a16:colId xmlns="" xmlns:a16="http://schemas.microsoft.com/office/drawing/2014/main" val="1756195606"/>
                    </a:ext>
                  </a:extLst>
                </a:gridCol>
              </a:tblGrid>
              <a:tr h="197349">
                <a:tc gridSpan="2">
                  <a:txBody>
                    <a:bodyPr/>
                    <a:lstStyle/>
                    <a:p>
                      <a:pPr algn="ctr">
                        <a:spcAft>
                          <a:spcPts val="0"/>
                        </a:spcAft>
                      </a:pPr>
                      <a:r>
                        <a:rPr lang="en-GB" sz="900">
                          <a:effectLst/>
                        </a:rPr>
                        <a:t>Parameter</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Value</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 xmlns:a16="http://schemas.microsoft.com/office/drawing/2014/main" val="1500247570"/>
                  </a:ext>
                </a:extLst>
              </a:tr>
              <a:tr h="197349">
                <a:tc gridSpan="2">
                  <a:txBody>
                    <a:bodyPr/>
                    <a:lstStyle/>
                    <a:p>
                      <a:pPr>
                        <a:spcAft>
                          <a:spcPts val="0"/>
                        </a:spcAft>
                      </a:pPr>
                      <a:r>
                        <a:rPr lang="en-GB" sz="900">
                          <a:effectLst/>
                        </a:rPr>
                        <a:t>Frequency range</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FR1</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 xmlns:a16="http://schemas.microsoft.com/office/drawing/2014/main" val="1609280535"/>
                  </a:ext>
                </a:extLst>
              </a:tr>
              <a:tr h="197349">
                <a:tc gridSpan="2">
                  <a:txBody>
                    <a:bodyPr/>
                    <a:lstStyle/>
                    <a:p>
                      <a:pPr>
                        <a:spcAft>
                          <a:spcPts val="0"/>
                        </a:spcAft>
                      </a:pPr>
                      <a:r>
                        <a:rPr lang="en-GB" sz="900">
                          <a:effectLst/>
                        </a:rPr>
                        <a:t>Transform precoding </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Disabled</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 xmlns:a16="http://schemas.microsoft.com/office/drawing/2014/main" val="2529534491"/>
                  </a:ext>
                </a:extLst>
              </a:tr>
              <a:tr h="197349">
                <a:tc gridSpan="2">
                  <a:txBody>
                    <a:bodyPr/>
                    <a:lstStyle/>
                    <a:p>
                      <a:pPr>
                        <a:spcAft>
                          <a:spcPts val="0"/>
                        </a:spcAft>
                      </a:pPr>
                      <a:r>
                        <a:rPr lang="en-GB" sz="900" dirty="0">
                          <a:effectLst/>
                        </a:rPr>
                        <a:t>Antenna configuration</a:t>
                      </a:r>
                      <a:endParaRPr lang="sv-SE" sz="1000" dirty="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1x2, ULA low</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3022698610"/>
                  </a:ext>
                </a:extLst>
              </a:tr>
              <a:tr h="197349">
                <a:tc rowSpan="4">
                  <a:txBody>
                    <a:bodyPr/>
                    <a:lstStyle/>
                    <a:p>
                      <a:pPr>
                        <a:spcAft>
                          <a:spcPts val="0"/>
                        </a:spcAft>
                      </a:pPr>
                      <a:r>
                        <a:rPr lang="en-GB" sz="900">
                          <a:effectLst/>
                        </a:rPr>
                        <a:t>PUSCH configuration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spcAft>
                          <a:spcPts val="0"/>
                        </a:spcAft>
                      </a:pPr>
                      <a:r>
                        <a:rPr lang="en-GB" sz="900">
                          <a:effectLst/>
                        </a:rPr>
                        <a:t>Mapping type</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Type A and Type B</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1399533744"/>
                  </a:ext>
                </a:extLst>
              </a:tr>
              <a:tr h="197349">
                <a:tc vMerge="1">
                  <a:txBody>
                    <a:bodyPr/>
                    <a:lstStyle/>
                    <a:p>
                      <a:endParaRPr lang="sv-SE"/>
                    </a:p>
                  </a:txBody>
                  <a:tcPr/>
                </a:tc>
                <a:tc>
                  <a:txBody>
                    <a:bodyPr/>
                    <a:lstStyle/>
                    <a:p>
                      <a:pPr>
                        <a:spcAft>
                          <a:spcPts val="0"/>
                        </a:spcAft>
                      </a:pPr>
                      <a:r>
                        <a:rPr lang="en-GB" sz="900">
                          <a:effectLst/>
                        </a:rPr>
                        <a:t>Starting symbol (S) </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0</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4106766450"/>
                  </a:ext>
                </a:extLst>
              </a:tr>
              <a:tr h="197349">
                <a:tc vMerge="1">
                  <a:txBody>
                    <a:bodyPr/>
                    <a:lstStyle/>
                    <a:p>
                      <a:endParaRPr lang="sv-SE"/>
                    </a:p>
                  </a:txBody>
                  <a:tcPr/>
                </a:tc>
                <a:tc>
                  <a:txBody>
                    <a:bodyPr/>
                    <a:lstStyle/>
                    <a:p>
                      <a:pPr>
                        <a:spcAft>
                          <a:spcPts val="0"/>
                        </a:spcAft>
                      </a:pPr>
                      <a:r>
                        <a:rPr lang="en-GB" sz="900">
                          <a:effectLst/>
                        </a:rPr>
                        <a:t>Length (L)</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14</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2916320476"/>
                  </a:ext>
                </a:extLst>
              </a:tr>
              <a:tr h="197349">
                <a:tc vMerge="1">
                  <a:txBody>
                    <a:bodyPr/>
                    <a:lstStyle/>
                    <a:p>
                      <a:endParaRPr lang="sv-SE"/>
                    </a:p>
                  </a:txBody>
                  <a:tcPr/>
                </a:tc>
                <a:tc>
                  <a:txBody>
                    <a:bodyPr/>
                    <a:lstStyle/>
                    <a:p>
                      <a:pPr>
                        <a:spcAft>
                          <a:spcPts val="0"/>
                        </a:spcAft>
                      </a:pPr>
                      <a:r>
                        <a:rPr lang="en-GB" sz="900">
                          <a:effectLst/>
                        </a:rPr>
                        <a:t>PUSCH aggregation factor</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3984467401"/>
                  </a:ext>
                </a:extLst>
              </a:tr>
              <a:tr h="197349">
                <a:tc rowSpan="3">
                  <a:txBody>
                    <a:bodyPr/>
                    <a:lstStyle/>
                    <a:p>
                      <a:pPr>
                        <a:spcAft>
                          <a:spcPts val="0"/>
                        </a:spcAft>
                      </a:pPr>
                      <a:r>
                        <a:rPr lang="en-GB" sz="900">
                          <a:effectLst/>
                        </a:rPr>
                        <a:t>PUSCH DMRS configuration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spcAft>
                          <a:spcPts val="0"/>
                        </a:spcAft>
                      </a:pPr>
                      <a:r>
                        <a:rPr lang="en-GB" sz="900">
                          <a:effectLst/>
                        </a:rPr>
                        <a:t>DMRS Type</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Type 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559610048"/>
                  </a:ext>
                </a:extLst>
              </a:tr>
              <a:tr h="197349">
                <a:tc vMerge="1">
                  <a:txBody>
                    <a:bodyPr/>
                    <a:lstStyle/>
                    <a:p>
                      <a:endParaRPr lang="sv-SE"/>
                    </a:p>
                  </a:txBody>
                  <a:tcPr/>
                </a:tc>
                <a:tc>
                  <a:txBody>
                    <a:bodyPr/>
                    <a:lstStyle/>
                    <a:p>
                      <a:pPr>
                        <a:spcAft>
                          <a:spcPts val="0"/>
                        </a:spcAft>
                      </a:pPr>
                      <a:r>
                        <a:rPr lang="en-GB" sz="900">
                          <a:effectLst/>
                        </a:rPr>
                        <a:t>DM-RS duration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Single-symbol DM-RS</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 xmlns:a16="http://schemas.microsoft.com/office/drawing/2014/main" val="883981225"/>
                  </a:ext>
                </a:extLst>
              </a:tr>
              <a:tr h="197349">
                <a:tc vMerge="1">
                  <a:txBody>
                    <a:bodyPr/>
                    <a:lstStyle/>
                    <a:p>
                      <a:endParaRPr lang="sv-SE"/>
                    </a:p>
                  </a:txBody>
                  <a:tcPr/>
                </a:tc>
                <a:tc>
                  <a:txBody>
                    <a:bodyPr/>
                    <a:lstStyle/>
                    <a:p>
                      <a:pPr>
                        <a:spcAft>
                          <a:spcPts val="0"/>
                        </a:spcAft>
                      </a:pPr>
                      <a:r>
                        <a:rPr lang="en-GB" sz="900">
                          <a:effectLst/>
                        </a:rPr>
                        <a:t>Number of additional DMRS</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2543004243"/>
                  </a:ext>
                </a:extLst>
              </a:tr>
              <a:tr h="197349">
                <a:tc gridSpan="2">
                  <a:txBody>
                    <a:bodyPr/>
                    <a:lstStyle/>
                    <a:p>
                      <a:pPr>
                        <a:spcAft>
                          <a:spcPts val="0"/>
                        </a:spcAft>
                      </a:pPr>
                      <a:r>
                        <a:rPr lang="en-US" sz="900">
                          <a:effectLst/>
                        </a:rPr>
                        <a:t>Number of HARQ Transmissions</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466518613"/>
                  </a:ext>
                </a:extLst>
              </a:tr>
              <a:tr h="197349">
                <a:tc gridSpan="2">
                  <a:txBody>
                    <a:bodyPr/>
                    <a:lstStyle/>
                    <a:p>
                      <a:pPr>
                        <a:spcAft>
                          <a:spcPts val="0"/>
                        </a:spcAft>
                      </a:pPr>
                      <a:r>
                        <a:rPr lang="en-US" sz="900">
                          <a:effectLst/>
                        </a:rPr>
                        <a:t>PT-RS</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Disabled</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1725498528"/>
                  </a:ext>
                </a:extLst>
              </a:tr>
              <a:tr h="197349">
                <a:tc gridSpan="2">
                  <a:txBody>
                    <a:bodyPr/>
                    <a:lstStyle/>
                    <a:p>
                      <a:pPr>
                        <a:spcAft>
                          <a:spcPts val="0"/>
                        </a:spcAft>
                      </a:pPr>
                      <a:r>
                        <a:rPr lang="en-GB" sz="900">
                          <a:effectLst/>
                        </a:rPr>
                        <a:t>Propagation condition</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AWGN</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2956633087"/>
                  </a:ext>
                </a:extLst>
              </a:tr>
              <a:tr h="197349">
                <a:tc gridSpan="2">
                  <a:txBody>
                    <a:bodyPr/>
                    <a:lstStyle/>
                    <a:p>
                      <a:pPr>
                        <a:spcAft>
                          <a:spcPts val="0"/>
                        </a:spcAft>
                      </a:pPr>
                      <a:r>
                        <a:rPr lang="en-GB" sz="900">
                          <a:effectLst/>
                        </a:rPr>
                        <a:t>MCS Table</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Table 3, MCS 5</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1395203299"/>
                  </a:ext>
                </a:extLst>
              </a:tr>
              <a:tr h="394697">
                <a:tc gridSpan="2">
                  <a:txBody>
                    <a:bodyPr/>
                    <a:lstStyle/>
                    <a:p>
                      <a:pPr>
                        <a:spcAft>
                          <a:spcPts val="0"/>
                        </a:spcAft>
                      </a:pPr>
                      <a:r>
                        <a:rPr lang="en-GB" sz="900">
                          <a:effectLst/>
                        </a:rPr>
                        <a:t>SCS and BW</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US" sz="900" dirty="0">
                          <a:effectLst/>
                        </a:rPr>
                        <a:t>15 kHz for 10 MHz  (see NOTE)</a:t>
                      </a:r>
                      <a:endParaRPr lang="sv-SE" sz="1000" dirty="0">
                        <a:effectLst/>
                      </a:endParaRPr>
                    </a:p>
                    <a:p>
                      <a:pPr algn="ctr">
                        <a:spcAft>
                          <a:spcPts val="0"/>
                        </a:spcAft>
                      </a:pPr>
                      <a:r>
                        <a:rPr lang="en-US" sz="900" dirty="0">
                          <a:effectLst/>
                        </a:rPr>
                        <a:t>30 kHz for 40 MHz (See NOTE)</a:t>
                      </a:r>
                      <a:endParaRPr lang="sv-SE" sz="1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3614322288"/>
                  </a:ext>
                </a:extLst>
              </a:tr>
              <a:tr h="197349">
                <a:tc gridSpan="2">
                  <a:txBody>
                    <a:bodyPr/>
                    <a:lstStyle/>
                    <a:p>
                      <a:pPr>
                        <a:spcAft>
                          <a:spcPts val="0"/>
                        </a:spcAft>
                      </a:pPr>
                      <a:r>
                        <a:rPr lang="en-GB" sz="900">
                          <a:effectLst/>
                        </a:rPr>
                        <a:t>Frequency domain resource</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Full Bandwidth</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775102717"/>
                  </a:ext>
                </a:extLst>
              </a:tr>
              <a:tr h="394697">
                <a:tc gridSpan="2">
                  <a:txBody>
                    <a:bodyPr/>
                    <a:lstStyle/>
                    <a:p>
                      <a:pPr>
                        <a:spcAft>
                          <a:spcPts val="0"/>
                        </a:spcAft>
                      </a:pPr>
                      <a:r>
                        <a:rPr lang="en-GB" sz="900">
                          <a:effectLst/>
                        </a:rPr>
                        <a:t>TDD pattern </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marL="171450" indent="-171450" algn="ctr">
                        <a:spcAft>
                          <a:spcPts val="900"/>
                        </a:spcAft>
                      </a:pPr>
                      <a:r>
                        <a:rPr lang="en-US" sz="900">
                          <a:effectLst/>
                        </a:rPr>
                        <a:t>15 kHz SCS: 3D1S1U, S=10:2:2</a:t>
                      </a:r>
                      <a:br>
                        <a:rPr lang="en-US" sz="900">
                          <a:effectLst/>
                        </a:rPr>
                      </a:br>
                      <a:r>
                        <a:rPr lang="en-US" sz="900">
                          <a:effectLst/>
                        </a:rPr>
                        <a:t>30 kHz SCS: 7D1S2U, S=6:4:4</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298121625"/>
                  </a:ext>
                </a:extLst>
              </a:tr>
              <a:tr h="219276">
                <a:tc gridSpan="2">
                  <a:txBody>
                    <a:bodyPr/>
                    <a:lstStyle/>
                    <a:p>
                      <a:pPr>
                        <a:spcAft>
                          <a:spcPts val="0"/>
                        </a:spcAft>
                      </a:pPr>
                      <a:r>
                        <a:rPr lang="en-GB" sz="900">
                          <a:effectLst/>
                        </a:rPr>
                        <a:t>Testing metric</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dirty="0">
                          <a:effectLst/>
                        </a:rPr>
                        <a:t>Target BLER:  </a:t>
                      </a:r>
                      <a:r>
                        <a:rPr lang="en-GB" sz="1000" dirty="0">
                          <a:effectLst/>
                        </a:rPr>
                        <a:t>10</a:t>
                      </a:r>
                      <a:r>
                        <a:rPr lang="en-GB" sz="1000" baseline="30000" dirty="0">
                          <a:effectLst/>
                        </a:rPr>
                        <a:t>-5</a:t>
                      </a:r>
                      <a:endParaRPr lang="sv-SE" sz="1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 xmlns:a16="http://schemas.microsoft.com/office/drawing/2014/main" val="578394089"/>
                  </a:ext>
                </a:extLst>
              </a:tr>
            </a:tbl>
          </a:graphicData>
        </a:graphic>
      </p:graphicFrame>
      <p:sp>
        <p:nvSpPr>
          <p:cNvPr id="3" name="TextBox 2">
            <a:extLst>
              <a:ext uri="{FF2B5EF4-FFF2-40B4-BE49-F238E27FC236}">
                <a16:creationId xmlns="" xmlns:a16="http://schemas.microsoft.com/office/drawing/2014/main" id="{69F7EB44-F3E8-451C-8C03-FA17A9EA82F6}"/>
              </a:ext>
            </a:extLst>
          </p:cNvPr>
          <p:cNvSpPr txBox="1"/>
          <p:nvPr/>
        </p:nvSpPr>
        <p:spPr>
          <a:xfrm>
            <a:off x="1260629" y="5575176"/>
            <a:ext cx="9670742" cy="923330"/>
          </a:xfrm>
          <a:prstGeom prst="rect">
            <a:avLst/>
          </a:prstGeom>
          <a:noFill/>
        </p:spPr>
        <p:txBody>
          <a:bodyPr wrap="square" rtlCol="0">
            <a:spAutoFit/>
          </a:bodyPr>
          <a:lstStyle/>
          <a:p>
            <a:r>
              <a:rPr lang="en-GB" dirty="0"/>
              <a:t>NOTE: It was previously agreed to follow the decision for slot aggregation regarding supported bandwidths. Thus if decided for slot aggregation, then 5MHz should be added for 15k SCS and 10MHz for 30k SCS. Other parameters will remain the same in these cases.</a:t>
            </a:r>
            <a:endParaRPr lang="sv-SE" dirty="0"/>
          </a:p>
        </p:txBody>
      </p:sp>
    </p:spTree>
    <p:extLst>
      <p:ext uri="{BB962C8B-B14F-4D97-AF65-F5344CB8AC3E}">
        <p14:creationId xmlns:p14="http://schemas.microsoft.com/office/powerpoint/2010/main" val="2527171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3E7E6DB-1BD9-4333-8E70-AA5D0CE14E36}"/>
              </a:ext>
            </a:extLst>
          </p:cNvPr>
          <p:cNvSpPr>
            <a:spLocks noGrp="1"/>
          </p:cNvSpPr>
          <p:nvPr>
            <p:ph type="title"/>
          </p:nvPr>
        </p:nvSpPr>
        <p:spPr/>
        <p:txBody>
          <a:bodyPr/>
          <a:lstStyle/>
          <a:p>
            <a:r>
              <a:rPr lang="en-GB" dirty="0"/>
              <a:t>Agreements regarding testing</a:t>
            </a:r>
            <a:endParaRPr lang="sv-SE" dirty="0"/>
          </a:p>
        </p:txBody>
      </p:sp>
      <p:sp>
        <p:nvSpPr>
          <p:cNvPr id="3" name="Content Placeholder 2">
            <a:extLst>
              <a:ext uri="{FF2B5EF4-FFF2-40B4-BE49-F238E27FC236}">
                <a16:creationId xmlns="" xmlns:a16="http://schemas.microsoft.com/office/drawing/2014/main" id="{B8525505-E2A0-4BEA-A9C7-742DCCC59B60}"/>
              </a:ext>
            </a:extLst>
          </p:cNvPr>
          <p:cNvSpPr>
            <a:spLocks noGrp="1"/>
          </p:cNvSpPr>
          <p:nvPr>
            <p:ph idx="1"/>
          </p:nvPr>
        </p:nvSpPr>
        <p:spPr/>
        <p:txBody>
          <a:bodyPr/>
          <a:lstStyle/>
          <a:p>
            <a:r>
              <a:rPr lang="en-GB" dirty="0"/>
              <a:t>X is 0.5dB for UE and 1dB for BS</a:t>
            </a:r>
          </a:p>
          <a:p>
            <a:r>
              <a:rPr lang="en-GB" dirty="0"/>
              <a:t>X is captured in the RAN5 specification for the UE and the conformance specification for the BS according to the agreements in slide 3. </a:t>
            </a:r>
          </a:p>
          <a:p>
            <a:r>
              <a:rPr lang="en-GB" dirty="0"/>
              <a:t>The RAN5 statistical test methodology is assumed</a:t>
            </a:r>
            <a:r>
              <a:rPr lang="sv-SE" dirty="0"/>
              <a:t>, adapted for CL = 99.999%</a:t>
            </a:r>
          </a:p>
        </p:txBody>
      </p:sp>
    </p:spTree>
    <p:extLst>
      <p:ext uri="{BB962C8B-B14F-4D97-AF65-F5344CB8AC3E}">
        <p14:creationId xmlns:p14="http://schemas.microsoft.com/office/powerpoint/2010/main" val="788987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889</Words>
  <Application>Microsoft Office PowerPoint</Application>
  <PresentationFormat>自定义</PresentationFormat>
  <Paragraphs>148</Paragraphs>
  <Slides>9</Slides>
  <Notes>1</Notes>
  <HiddenSlides>0</HiddenSlides>
  <MMClips>0</MMClips>
  <ScaleCrop>false</ScaleCrop>
  <HeadingPairs>
    <vt:vector size="4" baseType="variant">
      <vt:variant>
        <vt:lpstr>主题</vt:lpstr>
      </vt:variant>
      <vt:variant>
        <vt:i4>1</vt:i4>
      </vt:variant>
      <vt:variant>
        <vt:lpstr>幻灯片标题</vt:lpstr>
      </vt:variant>
      <vt:variant>
        <vt:i4>9</vt:i4>
      </vt:variant>
    </vt:vector>
  </HeadingPairs>
  <TitlesOfParts>
    <vt:vector size="10" baseType="lpstr">
      <vt:lpstr>Office Theme</vt:lpstr>
      <vt:lpstr>Way Forward on ultra-low BLER requirements</vt:lpstr>
      <vt:lpstr>Agreements in first round</vt:lpstr>
      <vt:lpstr>Agreements in second round</vt:lpstr>
      <vt:lpstr>Agreements in the second round</vt:lpstr>
      <vt:lpstr>Open issues</vt:lpstr>
      <vt:lpstr>Open issues</vt:lpstr>
      <vt:lpstr>Agreed simulation assumptions (UE)</vt:lpstr>
      <vt:lpstr>Agreed simulation assumptions (BS)</vt:lpstr>
      <vt:lpstr>Agreements regarding testing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Way Forward on ultra-low BLER requirements</dc:title>
  <dc:creator>Thomas Chapman</dc:creator>
  <cp:lastModifiedBy>Samsung</cp:lastModifiedBy>
  <cp:revision>27</cp:revision>
  <dcterms:created xsi:type="dcterms:W3CDTF">2020-06-02T13:44:34Z</dcterms:created>
  <dcterms:modified xsi:type="dcterms:W3CDTF">2020-06-03T15:56:46Z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NSCPROP_SA">
    <vt:lpwstr>D:\RAN4 Meeting Doc\RAN4_95e\draft R4-2008805 WF on ultra-low BLER v2.pptx</vt:lpwstr>
  </property>
</Properties>
</file>