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3">
  <p:sldMasterIdLst>
    <p:sldMasterId id="2147483648" r:id="rId4"/>
  </p:sldMasterIdLst>
  <p:notesMasterIdLst>
    <p:notesMasterId r:id="rId13"/>
  </p:notesMasterIdLst>
  <p:sldIdLst>
    <p:sldId id="290" r:id="rId5"/>
    <p:sldId id="321" r:id="rId6"/>
    <p:sldId id="323" r:id="rId7"/>
    <p:sldId id="339" r:id="rId8"/>
    <p:sldId id="338" r:id="rId9"/>
    <p:sldId id="341" r:id="rId10"/>
    <p:sldId id="325" r:id="rId11"/>
    <p:sldId id="327" r:id="rId12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3" userDrawn="1">
          <p15:clr>
            <a:srgbClr val="A4A3A4"/>
          </p15:clr>
        </p15:guide>
        <p15:guide id="2" pos="29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799" autoAdjust="0"/>
  </p:normalViewPr>
  <p:slideViewPr>
    <p:cSldViewPr>
      <p:cViewPr varScale="1">
        <p:scale>
          <a:sx n="112" d="100"/>
          <a:sy n="112" d="100"/>
        </p:scale>
        <p:origin x="978" y="102"/>
      </p:cViewPr>
      <p:guideLst>
        <p:guide orient="horz" pos="2133"/>
        <p:guide pos="291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than Thangarasa" userId="408d9f9c-4a2c-4dc8-a0f4-253ef568dfdf" providerId="ADAL" clId="{2A0401CE-F921-4A5C-8209-EED0CEA85007}"/>
    <pc:docChg chg="undo custSel modSld">
      <pc:chgData name="Santhan Thangarasa" userId="408d9f9c-4a2c-4dc8-a0f4-253ef568dfdf" providerId="ADAL" clId="{2A0401CE-F921-4A5C-8209-EED0CEA85007}" dt="2019-08-28T13:45:52.795" v="936" actId="20577"/>
      <pc:docMkLst>
        <pc:docMk/>
      </pc:docMkLst>
      <pc:sldChg chg="modSp">
        <pc:chgData name="Santhan Thangarasa" userId="408d9f9c-4a2c-4dc8-a0f4-253ef568dfdf" providerId="ADAL" clId="{2A0401CE-F921-4A5C-8209-EED0CEA85007}" dt="2019-08-28T13:45:52.795" v="936" actId="20577"/>
        <pc:sldMkLst>
          <pc:docMk/>
          <pc:sldMk cId="2503191316" sldId="298"/>
        </pc:sldMkLst>
        <pc:spChg chg="mod">
          <ac:chgData name="Santhan Thangarasa" userId="408d9f9c-4a2c-4dc8-a0f4-253ef568dfdf" providerId="ADAL" clId="{2A0401CE-F921-4A5C-8209-EED0CEA85007}" dt="2019-08-28T13:45:52.795" v="936" actId="20577"/>
          <ac:spMkLst>
            <pc:docMk/>
            <pc:sldMk cId="2503191316" sldId="298"/>
            <ac:spMk id="5" creationId="{00000000-0000-0000-0000-000000000000}"/>
          </ac:spMkLst>
        </pc:spChg>
      </pc:sldChg>
      <pc:sldChg chg="modSp">
        <pc:chgData name="Santhan Thangarasa" userId="408d9f9c-4a2c-4dc8-a0f4-253ef568dfdf" providerId="ADAL" clId="{2A0401CE-F921-4A5C-8209-EED0CEA85007}" dt="2019-08-28T13:02:07.706" v="467" actId="20577"/>
        <pc:sldMkLst>
          <pc:docMk/>
          <pc:sldMk cId="1780391154" sldId="299"/>
        </pc:sldMkLst>
        <pc:spChg chg="mod">
          <ac:chgData name="Santhan Thangarasa" userId="408d9f9c-4a2c-4dc8-a0f4-253ef568dfdf" providerId="ADAL" clId="{2A0401CE-F921-4A5C-8209-EED0CEA85007}" dt="2019-08-28T13:02:07.706" v="467" actId="20577"/>
          <ac:spMkLst>
            <pc:docMk/>
            <pc:sldMk cId="1780391154" sldId="299"/>
            <ac:spMk id="5" creationId="{00000000-0000-0000-0000-000000000000}"/>
          </ac:spMkLst>
        </pc:spChg>
      </pc:sldChg>
      <pc:sldChg chg="modSp">
        <pc:chgData name="Santhan Thangarasa" userId="408d9f9c-4a2c-4dc8-a0f4-253ef568dfdf" providerId="ADAL" clId="{2A0401CE-F921-4A5C-8209-EED0CEA85007}" dt="2019-08-28T13:38:16.079" v="826" actId="20577"/>
        <pc:sldMkLst>
          <pc:docMk/>
          <pc:sldMk cId="2909691619" sldId="300"/>
        </pc:sldMkLst>
        <pc:spChg chg="mod">
          <ac:chgData name="Santhan Thangarasa" userId="408d9f9c-4a2c-4dc8-a0f4-253ef568dfdf" providerId="ADAL" clId="{2A0401CE-F921-4A5C-8209-EED0CEA85007}" dt="2019-08-28T13:38:16.079" v="826" actId="20577"/>
          <ac:spMkLst>
            <pc:docMk/>
            <pc:sldMk cId="2909691619" sldId="300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8531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B9B2E-3987-4FEE-81E0-C361E4B49EEC}" type="datetimeFigureOut">
              <a:rPr lang="zh-CN" altLang="en-US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0D6D3F-FF66-480D-A3BF-A8C6018B9A39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E1D3F-F635-43B1-81C4-FEB8953885B7}" type="datetimeFigureOut">
              <a:rPr lang="zh-CN" altLang="en-US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20634-0294-4019-ADC2-4C61E3641544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237AE4-1CA1-4BD6-A59C-267D2926DB8B}" type="datetimeFigureOut">
              <a:rPr lang="zh-CN" altLang="en-US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D5D381-9090-4739-BCF9-46313635755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741B97-ED81-43E9-ACB5-5664A230F179}" type="datetimeFigureOut">
              <a:rPr lang="zh-CN" altLang="en-US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5634E1-2BBA-45E4-B419-BF61D4D9820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62417-7233-43F4-BB20-4D0B60A088B7}" type="datetimeFigureOut">
              <a:rPr lang="zh-CN" altLang="en-US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8BC5DB-2B68-42A7-A2A0-BDE4FDFDDF1A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667BB0-58C9-40A8-B91F-2FCACC913A05}" type="datetimeFigureOut">
              <a:rPr lang="zh-CN" altLang="en-US"/>
              <a:t>2020/6/2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642D0E-0329-4C61-AB61-9F7C652527EE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409C-FF29-436B-8BCE-F8235D04BFCA}" type="datetimeFigureOut">
              <a:rPr lang="zh-CN" altLang="en-US"/>
              <a:t>2020/6/2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2552FB-1F24-42BB-8002-3231BD2C179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D92976-D0FA-4980-B07A-53946168ACE7}" type="datetimeFigureOut">
              <a:rPr lang="zh-CN" altLang="en-US"/>
              <a:t>2020/6/2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CDE1D4-373C-4E03-857A-2F630CAF20E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AFDE-743D-4267-9A24-51E5AD85971A}" type="datetimeFigureOut">
              <a:rPr lang="zh-CN" altLang="en-US"/>
              <a:t>2020/6/2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63F9452-ED8B-4FBC-BE5D-AE6765361420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DFD58-08B9-4441-A6DC-9A63B079C63A}" type="datetimeFigureOut">
              <a:rPr lang="zh-CN" altLang="en-US"/>
              <a:t>2020/6/2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3DA415-34A7-4A7B-AB8C-A5631C745CD8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108CB-7855-4E9D-9FB7-7D6EA3D916FF}" type="datetimeFigureOut">
              <a:rPr lang="zh-CN" altLang="en-US"/>
              <a:t>2020/6/2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E71615-5787-4E5D-8E4C-FE9B7FE4222F}" type="slidenum">
              <a:rPr lang="zh-CN" altLang="en-US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AF5AC724-7819-442F-BD1E-76C4EAD63087}" type="datetimeFigureOut">
              <a:rPr lang="zh-CN" altLang="en-US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017E9CD2-D266-496F-A23B-65DDCBC48B98}" type="slidenum">
              <a:rPr lang="zh-CN" altLang="en-US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ja-JP" sz="40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WF on </a:t>
            </a:r>
            <a:r>
              <a:rPr lang="en-US" altLang="ja-JP" sz="40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spatial </a:t>
            </a:r>
            <a:r>
              <a:rPr lang="en-US" altLang="ja-JP" sz="40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relation switch</a:t>
            </a:r>
            <a:endParaRPr lang="ja-JP" altLang="en-US" sz="4000" dirty="0">
              <a:latin typeface="Arial" panose="020B0604020202020204" pitchFamily="34" charset="0"/>
              <a:ea typeface="Meiryo UI" pitchFamily="50" charset="-128"/>
              <a:cs typeface="Arial" panose="020B0604020202020204" pitchFamily="34" charset="0"/>
            </a:endParaRPr>
          </a:p>
        </p:txBody>
      </p:sp>
      <p:sp>
        <p:nvSpPr>
          <p:cNvPr id="4099" name="サブタイトル 2"/>
          <p:cNvSpPr>
            <a:spLocks noGrp="1"/>
          </p:cNvSpPr>
          <p:nvPr>
            <p:ph type="subTitle" idx="1"/>
          </p:nvPr>
        </p:nvSpPr>
        <p:spPr>
          <a:xfrm>
            <a:off x="1043608" y="3886200"/>
            <a:ext cx="7056784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Bef>
                <a:spcPct val="0"/>
              </a:spcBef>
              <a:spcAft>
                <a:spcPts val="0"/>
              </a:spcAft>
              <a:defRPr/>
            </a:pPr>
            <a:r>
              <a:rPr lang="en-US" altLang="ja-JP" dirty="0" smtClean="0">
                <a:solidFill>
                  <a:schemeClr val="tx1"/>
                </a:solidFill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Mediatek Inc.</a:t>
            </a:r>
            <a:endParaRPr lang="en-US" altLang="ja-JP" dirty="0">
              <a:solidFill>
                <a:schemeClr val="tx1"/>
              </a:solidFill>
              <a:latin typeface="Arial" panose="020B0604020202020204" pitchFamily="34" charset="0"/>
              <a:ea typeface="Meiryo UI" pitchFamily="50" charset="-128"/>
              <a:cs typeface="Arial" panose="020B0604020202020204" pitchFamily="34" charset="0"/>
            </a:endParaRPr>
          </a:p>
        </p:txBody>
      </p:sp>
      <p:sp>
        <p:nvSpPr>
          <p:cNvPr id="5124" name="テキスト ボックス 1"/>
          <p:cNvSpPr txBox="1">
            <a:spLocks noChangeArrowheads="1"/>
          </p:cNvSpPr>
          <p:nvPr/>
        </p:nvSpPr>
        <p:spPr bwMode="auto">
          <a:xfrm>
            <a:off x="179390" y="188915"/>
            <a:ext cx="81756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3GPP TSG-RAN WG4 #9</a:t>
            </a:r>
            <a:r>
              <a:rPr lang="en-US" altLang="zh-CN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5</a:t>
            </a:r>
            <a:r>
              <a:rPr lang="en-US" altLang="ja-JP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-e Meeting				 </a:t>
            </a:r>
          </a:p>
          <a:p>
            <a:pPr lvl="0">
              <a:spcBef>
                <a:spcPct val="0"/>
              </a:spcBef>
              <a:buNone/>
              <a:tabLst>
                <a:tab pos="1371600" algn="l"/>
              </a:tabLst>
            </a:pPr>
            <a:r>
              <a:rPr lang="en-GB" sz="18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Electronic Meeting, </a:t>
            </a:r>
            <a:r>
              <a:rPr lang="en-US" sz="1800" dirty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25th May - 5th Jun 2020 </a:t>
            </a:r>
          </a:p>
        </p:txBody>
      </p:sp>
      <p:sp>
        <p:nvSpPr>
          <p:cNvPr id="5125" name="テキスト ボックス 4"/>
          <p:cNvSpPr txBox="1">
            <a:spLocks noChangeArrowheads="1"/>
          </p:cNvSpPr>
          <p:nvPr/>
        </p:nvSpPr>
        <p:spPr bwMode="auto">
          <a:xfrm>
            <a:off x="7112002" y="188913"/>
            <a:ext cx="180022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R4-200</a:t>
            </a:r>
            <a:r>
              <a:rPr lang="en-US" altLang="zh-CN" sz="1800" dirty="0" smtClean="0">
                <a:latin typeface="Arial" panose="020B0604020202020204" pitchFamily="34" charset="0"/>
                <a:ea typeface="Meiryo UI" pitchFamily="50" charset="-128"/>
                <a:cs typeface="Arial" panose="020B0604020202020204" pitchFamily="34" charset="0"/>
              </a:rPr>
              <a:t>8679</a:t>
            </a:r>
            <a:endParaRPr lang="en-US" altLang="ja-JP" sz="1800" dirty="0">
              <a:solidFill>
                <a:srgbClr val="FF0000"/>
              </a:solidFill>
              <a:latin typeface="Arial" panose="020B0604020202020204" pitchFamily="34" charset="0"/>
              <a:ea typeface="Meiryo UI" pitchFamily="50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036130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403" y="836712"/>
            <a:ext cx="8590106" cy="4497365"/>
          </a:xfrm>
        </p:spPr>
        <p:txBody>
          <a:bodyPr/>
          <a:lstStyle/>
          <a:p>
            <a:pPr marL="514350" indent="-457200"/>
            <a:r>
              <a:rPr lang="en-US" sz="2000" dirty="0" smtClean="0"/>
              <a:t>In RAN Plenary #86, </a:t>
            </a:r>
            <a:r>
              <a:rPr lang="en-GB" sz="2000" dirty="0"/>
              <a:t>the WI of NR RRM enhancement requirements for R16 was </a:t>
            </a:r>
            <a:r>
              <a:rPr lang="en-GB" sz="2000" dirty="0" smtClean="0"/>
              <a:t>revised. T</a:t>
            </a:r>
            <a:r>
              <a:rPr lang="en-US" sz="2000" dirty="0" smtClean="0"/>
              <a:t>he following issue is agreed to be discussed.</a:t>
            </a:r>
          </a:p>
          <a:p>
            <a:pPr marL="914400" lvl="1" indent="-457200"/>
            <a:r>
              <a:rPr lang="en-US" altLang="ko-KR" sz="2000" dirty="0" smtClean="0"/>
              <a:t>Active spatial </a:t>
            </a:r>
            <a:r>
              <a:rPr lang="en-US" altLang="ko-KR" sz="2000" dirty="0"/>
              <a:t>relation </a:t>
            </a:r>
            <a:r>
              <a:rPr lang="en-US" altLang="ko-KR" sz="2000" dirty="0" smtClean="0"/>
              <a:t>switch for uplink</a:t>
            </a:r>
          </a:p>
          <a:p>
            <a:r>
              <a:rPr lang="en-US" altLang="ko-KR" sz="2000" dirty="0" smtClean="0"/>
              <a:t>Scenario overview</a:t>
            </a:r>
            <a:endParaRPr lang="en-US" altLang="ko-KR" sz="2000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467656" y="-25036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Background</a:t>
            </a:r>
            <a:endParaRPr lang="en-US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7362070"/>
              </p:ext>
            </p:extLst>
          </p:nvPr>
        </p:nvGraphicFramePr>
        <p:xfrm>
          <a:off x="1162176" y="2348880"/>
          <a:ext cx="6840560" cy="3870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2048"/>
                <a:gridCol w="1368152"/>
                <a:gridCol w="864096"/>
                <a:gridCol w="1008112"/>
                <a:gridCol w="1368152"/>
                <a:gridCol w="1800000"/>
              </a:tblGrid>
              <a:tr h="40910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Scenario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PHY c</a:t>
                      </a:r>
                      <a:r>
                        <a:rPr lang="en-US" sz="1400" baseline="0" dirty="0" smtClean="0"/>
                        <a:t>hannel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Triggering method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dirty="0" smtClean="0"/>
                        <a:t>associated source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Whether</a:t>
                      </a:r>
                      <a:r>
                        <a:rPr lang="en-US" sz="1400" baseline="0" dirty="0" smtClean="0"/>
                        <a:t> to introduce requirement</a:t>
                      </a:r>
                      <a:endParaRPr lang="en-US" sz="1400" dirty="0"/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1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PUCCH-RRC-DL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/>
                        <a:t>PUCCH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RRC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strike="noStrike" dirty="0" smtClean="0"/>
                        <a:t>DL 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>
                    <a:noFill/>
                  </a:tcPr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2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PUCCH-RRC-UL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PUCCH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RRC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1400" strike="noStrike" baseline="0" dirty="0" smtClean="0"/>
                        <a:t>UL 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3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PUCCH-MAC-DL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PUCCH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MAC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dirty="0" smtClean="0"/>
                        <a:t>DL 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4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strike="noStrike" dirty="0" smtClean="0"/>
                        <a:t>PUCCH-MAC-UL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PUCCH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MAC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/>
                        <a:t>UL</a:t>
                      </a:r>
                      <a:r>
                        <a:rPr lang="en-US" sz="1400" strike="noStrike" baseline="0" dirty="0" smtClean="0"/>
                        <a:t> 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PUSCH-DCI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PUSCH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DCI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-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-RRC-DL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P-SRS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RRC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dirty="0" smtClean="0"/>
                        <a:t>DL 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-RRC-UL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P-SRS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RRC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baseline="0" dirty="0" smtClean="0"/>
                        <a:t>UL SRS</a:t>
                      </a:r>
                      <a:endParaRPr lang="en-US" sz="1400" strike="noStrike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-MAC-DL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SP-SRS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MAC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dirty="0" smtClean="0"/>
                        <a:t>DL RS 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spSRS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-MAC-UL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SP-SRS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MAC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baseline="0" dirty="0" smtClean="0"/>
                        <a:t>UL 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-DCI-DL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A-SRS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DCI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strike="noStrike" dirty="0" smtClean="0"/>
                        <a:t>DL 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strike="noStrike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aSRS</a:t>
                      </a:r>
                      <a:r>
                        <a:rPr lang="en-US" sz="1400" strike="no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-DCI-UL</a:t>
                      </a:r>
                      <a:endParaRPr lang="en-US" sz="1400" strike="noStrike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A-SRS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/>
                        <a:t>DCI</a:t>
                      </a:r>
                      <a:endParaRPr lang="en-US" sz="1400" strike="noStrike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strike="noStrike" dirty="0" smtClean="0"/>
                        <a:t>UL</a:t>
                      </a:r>
                      <a:r>
                        <a:rPr lang="en-US" sz="1400" strike="noStrike" baseline="0" dirty="0" smtClean="0"/>
                        <a:t> SRS</a:t>
                      </a:r>
                      <a:endParaRPr lang="en-US" sz="1400" strike="noStrike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strike="noStrike" dirty="0" smtClean="0">
                          <a:solidFill>
                            <a:srgbClr val="FF0000"/>
                          </a:solidFill>
                        </a:rPr>
                        <a:t>No</a:t>
                      </a:r>
                      <a:endParaRPr lang="en-US" sz="1400" strike="noStrike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6975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Agreement</a:t>
            </a:r>
            <a:endParaRPr 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238026"/>
            <a:ext cx="8229600" cy="4525963"/>
          </a:xfrm>
        </p:spPr>
        <p:txBody>
          <a:bodyPr/>
          <a:lstStyle/>
          <a:p>
            <a:r>
              <a:rPr lang="en-US" sz="2400" dirty="0"/>
              <a:t>Define requirement for BC bit-0 UE. </a:t>
            </a:r>
            <a:endParaRPr lang="en-US" sz="2400" dirty="0" smtClean="0"/>
          </a:p>
          <a:p>
            <a:pPr lvl="1"/>
            <a:r>
              <a:rPr lang="en-US" sz="2400" dirty="0" smtClean="0"/>
              <a:t>Requirement </a:t>
            </a:r>
            <a:r>
              <a:rPr lang="en-US" sz="2400" dirty="0"/>
              <a:t>for BC bit-0 UE is </a:t>
            </a:r>
            <a:r>
              <a:rPr lang="en-US" sz="2400" dirty="0" smtClean="0"/>
              <a:t>FFS.</a:t>
            </a:r>
          </a:p>
          <a:p>
            <a:r>
              <a:rPr lang="en-US" altLang="ko-KR" sz="2400" dirty="0" smtClean="0"/>
              <a:t>Not to define delay requirement </a:t>
            </a:r>
            <a:r>
              <a:rPr lang="en-GB" sz="2400" dirty="0"/>
              <a:t>when PUSCH/PUCCH and SRS associated with different DL-RSs in one slot</a:t>
            </a:r>
            <a:endParaRPr lang="en-US" altLang="ko-KR" sz="2400" dirty="0"/>
          </a:p>
          <a:p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595348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Way Forward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95536" y="1340768"/>
            <a:ext cx="8229600" cy="5256584"/>
          </a:xfrm>
        </p:spPr>
        <p:txBody>
          <a:bodyPr/>
          <a:lstStyle/>
          <a:p>
            <a:r>
              <a:rPr lang="en-GB" sz="2000" dirty="0" smtClean="0"/>
              <a:t>Whether to consider timing </a:t>
            </a:r>
            <a:r>
              <a:rPr lang="en-GB" sz="2000" dirty="0"/>
              <a:t>tracking when associated </a:t>
            </a:r>
            <a:r>
              <a:rPr lang="en-GB" sz="2000" dirty="0" smtClean="0"/>
              <a:t>DL-RS?</a:t>
            </a:r>
          </a:p>
          <a:p>
            <a:pPr lvl="1"/>
            <a:r>
              <a:rPr lang="en-GB" sz="1600" dirty="0" smtClean="0"/>
              <a:t>Sub1. Whether </a:t>
            </a:r>
            <a:r>
              <a:rPr lang="en-GB" sz="1600" dirty="0"/>
              <a:t>to consider timing tracking when associated </a:t>
            </a:r>
            <a:r>
              <a:rPr lang="en-GB" sz="1600" dirty="0" smtClean="0"/>
              <a:t>DL-RS </a:t>
            </a:r>
            <a:r>
              <a:rPr lang="en-GB" sz="1600" dirty="0" err="1" smtClean="0"/>
              <a:t>QCLed</a:t>
            </a:r>
            <a:r>
              <a:rPr lang="en-GB" sz="1600" dirty="0" smtClean="0"/>
              <a:t> with a different qcl-Type1 RS?</a:t>
            </a:r>
            <a:endParaRPr lang="en-GB" sz="1600" dirty="0"/>
          </a:p>
          <a:p>
            <a:pPr lvl="2"/>
            <a:r>
              <a:rPr lang="en-GB" sz="1600" dirty="0" smtClean="0"/>
              <a:t>Option 1: </a:t>
            </a:r>
          </a:p>
          <a:p>
            <a:pPr lvl="3"/>
            <a:r>
              <a:rPr lang="en-GB" sz="1600" dirty="0"/>
              <a:t>No</a:t>
            </a:r>
            <a:endParaRPr lang="en-US" sz="1600" dirty="0"/>
          </a:p>
          <a:p>
            <a:pPr lvl="2"/>
            <a:r>
              <a:rPr lang="en-GB" sz="1600" dirty="0" smtClean="0"/>
              <a:t>Option 2: </a:t>
            </a:r>
            <a:endParaRPr lang="en-US" sz="1600" dirty="0"/>
          </a:p>
          <a:p>
            <a:pPr lvl="3"/>
            <a:r>
              <a:rPr lang="en-US" sz="1600" dirty="0"/>
              <a:t>If </a:t>
            </a:r>
            <a:r>
              <a:rPr lang="en-GB" sz="1600" dirty="0"/>
              <a:t>the spatial relation associated downlink RS is </a:t>
            </a:r>
            <a:r>
              <a:rPr lang="en-US" sz="1600" dirty="0"/>
              <a:t>in the active TCI state list, UE shall be able to transmit a PUCCH with target spatial relation at slot n+</a:t>
            </a:r>
            <a:r>
              <a:rPr lang="en-GB" sz="1600" dirty="0"/>
              <a:t> T</a:t>
            </a:r>
            <a:r>
              <a:rPr lang="en-GB" sz="1600" baseline="-25000" dirty="0"/>
              <a:t>HARQ</a:t>
            </a:r>
            <a:r>
              <a:rPr lang="en-GB" sz="1600" dirty="0"/>
              <a:t> +</a:t>
            </a:r>
            <a:r>
              <a:rPr lang="en-US" sz="1600" dirty="0"/>
              <a:t>3 </a:t>
            </a:r>
            <a:r>
              <a:rPr lang="en-US" sz="1600" dirty="0" err="1" smtClean="0"/>
              <a:t>ms</a:t>
            </a:r>
            <a:r>
              <a:rPr lang="en-US" sz="1600" dirty="0" smtClean="0"/>
              <a:t>/NR </a:t>
            </a:r>
            <a:r>
              <a:rPr lang="en-US" sz="1600" dirty="0"/>
              <a:t>slot length</a:t>
            </a:r>
          </a:p>
          <a:p>
            <a:pPr lvl="3"/>
            <a:r>
              <a:rPr lang="en-US" sz="1600" dirty="0"/>
              <a:t>If </a:t>
            </a:r>
            <a:r>
              <a:rPr lang="en-GB" sz="1600" dirty="0"/>
              <a:t>the spatial relation associated downlink RS is not </a:t>
            </a:r>
            <a:r>
              <a:rPr lang="en-US" sz="1600" dirty="0"/>
              <a:t>in the active TCI state list or unknown, no requirement </a:t>
            </a:r>
            <a:r>
              <a:rPr lang="en-US" sz="1600" dirty="0" smtClean="0"/>
              <a:t>will be </a:t>
            </a:r>
            <a:r>
              <a:rPr lang="en-US" sz="1600" dirty="0"/>
              <a:t>defined.</a:t>
            </a:r>
          </a:p>
          <a:p>
            <a:pPr lvl="1"/>
            <a:r>
              <a:rPr lang="en-GB" sz="1600" dirty="0" smtClean="0"/>
              <a:t>Sub2. </a:t>
            </a:r>
            <a:r>
              <a:rPr lang="en-GB" sz="1600" dirty="0"/>
              <a:t>Whether to consider timing tracking when associated </a:t>
            </a:r>
            <a:r>
              <a:rPr lang="en-GB" sz="1600" dirty="0" smtClean="0"/>
              <a:t>DL-RS is an unknown DL RS?</a:t>
            </a:r>
          </a:p>
          <a:p>
            <a:pPr lvl="2"/>
            <a:r>
              <a:rPr lang="en-GB" sz="1600" dirty="0"/>
              <a:t>Option 1: No</a:t>
            </a:r>
            <a:endParaRPr lang="en-US" sz="1600" dirty="0"/>
          </a:p>
          <a:p>
            <a:pPr lvl="2"/>
            <a:r>
              <a:rPr lang="en-GB" sz="1600" dirty="0"/>
              <a:t>Option 2: </a:t>
            </a:r>
            <a:r>
              <a:rPr lang="en-US" sz="1600" dirty="0" smtClean="0"/>
              <a:t>Yes</a:t>
            </a:r>
          </a:p>
          <a:p>
            <a:pPr lvl="2"/>
            <a:r>
              <a:rPr lang="en-GB" sz="1600" dirty="0"/>
              <a:t>Option 3: </a:t>
            </a:r>
            <a:r>
              <a:rPr lang="en-US" sz="1600" dirty="0" smtClean="0"/>
              <a:t>No requirement will be defined</a:t>
            </a:r>
          </a:p>
          <a:p>
            <a:endParaRPr lang="en-US" sz="2400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8368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Way Forward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When </a:t>
            </a:r>
            <a:r>
              <a:rPr lang="en-GB" sz="2800" dirty="0"/>
              <a:t>the UL signal has spatial relation to an unknown </a:t>
            </a:r>
            <a:r>
              <a:rPr lang="en-GB" sz="2800" dirty="0" smtClean="0"/>
              <a:t>DL RS,</a:t>
            </a:r>
          </a:p>
          <a:p>
            <a:pPr lvl="1"/>
            <a:r>
              <a:rPr lang="en-GB" sz="2400" dirty="0"/>
              <a:t>Option </a:t>
            </a:r>
            <a:r>
              <a:rPr lang="en-GB" sz="2400" dirty="0" smtClean="0"/>
              <a:t>1: </a:t>
            </a:r>
            <a:r>
              <a:rPr lang="en-GB" sz="2400" dirty="0"/>
              <a:t>UE transmits </a:t>
            </a:r>
            <a:r>
              <a:rPr lang="en-GB" sz="2400" dirty="0" smtClean="0"/>
              <a:t>using </a:t>
            </a:r>
            <a:r>
              <a:rPr lang="en-GB" sz="2400" dirty="0"/>
              <a:t>previous TX </a:t>
            </a:r>
            <a:r>
              <a:rPr lang="en-GB" sz="2400" dirty="0" smtClean="0"/>
              <a:t>beam</a:t>
            </a:r>
          </a:p>
          <a:p>
            <a:pPr lvl="1"/>
            <a:r>
              <a:rPr lang="en-GB" sz="2400" dirty="0"/>
              <a:t>Option 2</a:t>
            </a:r>
            <a:r>
              <a:rPr lang="en-GB" sz="2400" dirty="0" smtClean="0"/>
              <a:t>: Drop </a:t>
            </a:r>
            <a:r>
              <a:rPr lang="en-GB" sz="2400" dirty="0"/>
              <a:t>UL transmission until TCI state is known</a:t>
            </a:r>
            <a:endParaRPr lang="en-US" sz="2400" dirty="0"/>
          </a:p>
          <a:p>
            <a:pPr lvl="1"/>
            <a:r>
              <a:rPr lang="en-GB" sz="2400" dirty="0" smtClean="0"/>
              <a:t>Option 3: </a:t>
            </a:r>
            <a:r>
              <a:rPr lang="en-GB" sz="2400" dirty="0"/>
              <a:t>Up to UE </a:t>
            </a:r>
            <a:r>
              <a:rPr lang="en-GB" sz="2400" dirty="0" smtClean="0"/>
              <a:t>implementation </a:t>
            </a:r>
            <a:r>
              <a:rPr lang="en-US" sz="2400" dirty="0"/>
              <a:t>and no need to be </a:t>
            </a:r>
            <a:r>
              <a:rPr lang="en-US" sz="2400" dirty="0" smtClean="0"/>
              <a:t>specified.</a:t>
            </a:r>
            <a:endParaRPr lang="en-US" sz="24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897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Way Forward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H</a:t>
            </a:r>
            <a:r>
              <a:rPr lang="en-US" sz="2800" dirty="0" smtClean="0"/>
              <a:t>ow to deduce</a:t>
            </a:r>
            <a:r>
              <a:rPr lang="en-GB" sz="2800" dirty="0" smtClean="0"/>
              <a:t> the delay requirement for UE which only supports BC Bit-0 when spatial relation is associated with DL RS?</a:t>
            </a:r>
            <a:endParaRPr lang="en-GB" sz="2800" dirty="0"/>
          </a:p>
          <a:p>
            <a:pPr lvl="1"/>
            <a:r>
              <a:rPr lang="en-GB" sz="2400" dirty="0" smtClean="0"/>
              <a:t>Option 1: The same delay requirement as BC Bit-1 UE </a:t>
            </a:r>
          </a:p>
          <a:p>
            <a:pPr lvl="1"/>
            <a:r>
              <a:rPr lang="en-GB" sz="2400" dirty="0"/>
              <a:t>O</a:t>
            </a:r>
            <a:r>
              <a:rPr lang="en-GB" sz="2400" dirty="0" smtClean="0"/>
              <a:t>ption </a:t>
            </a:r>
            <a:r>
              <a:rPr lang="en-GB" sz="2400" dirty="0"/>
              <a:t>2: </a:t>
            </a:r>
            <a:r>
              <a:rPr lang="en-US" sz="2400" dirty="0"/>
              <a:t>Always plus the SRS beam sweeping duration compared </a:t>
            </a:r>
            <a:r>
              <a:rPr lang="en-US" altLang="zh-CN" sz="2400" dirty="0" smtClean="0"/>
              <a:t>to</a:t>
            </a:r>
            <a:r>
              <a:rPr lang="en-US" sz="2400" dirty="0" smtClean="0"/>
              <a:t> </a:t>
            </a:r>
            <a:r>
              <a:rPr lang="en-US" sz="2400" dirty="0"/>
              <a:t>BC Bit-1 </a:t>
            </a:r>
            <a:r>
              <a:rPr lang="en-US" sz="2400" dirty="0" smtClean="0"/>
              <a:t>UE</a:t>
            </a:r>
          </a:p>
          <a:p>
            <a:pPr marL="457200" lvl="1" indent="0">
              <a:buNone/>
            </a:pPr>
            <a:endParaRPr lang="en-US" sz="2400" dirty="0"/>
          </a:p>
          <a:p>
            <a:pPr marL="457200" lvl="1" indent="0">
              <a:buNone/>
            </a:pPr>
            <a:r>
              <a:rPr lang="en-US" sz="2400" dirty="0" smtClean="0"/>
              <a:t>Note: The BC Bit-0 UE doesn’t need to meet the </a:t>
            </a:r>
            <a:r>
              <a:rPr lang="en-US" altLang="zh-CN" sz="2400" dirty="0" smtClean="0"/>
              <a:t>same </a:t>
            </a:r>
            <a:r>
              <a:rPr lang="en-US" sz="2400" dirty="0" smtClean="0"/>
              <a:t>accuracy </a:t>
            </a:r>
            <a:r>
              <a:rPr lang="en-US" sz="2400" dirty="0"/>
              <a:t>requirement </a:t>
            </a:r>
            <a:r>
              <a:rPr lang="en-US" sz="2400" dirty="0" smtClean="0"/>
              <a:t>with Bit-1 for active spatial </a:t>
            </a:r>
            <a:r>
              <a:rPr lang="en-US" sz="2400" dirty="0" smtClean="0"/>
              <a:t>relation </a:t>
            </a:r>
            <a:r>
              <a:rPr lang="en-US" sz="2400" dirty="0" smtClean="0"/>
              <a:t>switching.</a:t>
            </a:r>
            <a:endParaRPr lang="en-US" sz="24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4253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323730"/>
          </a:xfrm>
        </p:spPr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GB" sz="2400" dirty="0" smtClean="0"/>
              <a:t>Define </a:t>
            </a:r>
            <a:r>
              <a:rPr lang="en-GB" sz="2400" dirty="0"/>
              <a:t>delay requirement for MAC CE based spatial relation info switching associated with DL-RS for </a:t>
            </a:r>
            <a:r>
              <a:rPr lang="en-GB" sz="2400" dirty="0" smtClean="0"/>
              <a:t>PUCCH</a:t>
            </a:r>
            <a:endParaRPr lang="en-GB" sz="2400" dirty="0"/>
          </a:p>
          <a:p>
            <a:pPr lvl="0"/>
            <a:r>
              <a:rPr lang="en-GB" sz="1800" dirty="0"/>
              <a:t>For known </a:t>
            </a:r>
            <a:r>
              <a:rPr lang="en-GB" sz="1800" dirty="0" smtClean="0"/>
              <a:t>spatial relation</a:t>
            </a:r>
            <a:endParaRPr lang="en-US" sz="1800" dirty="0"/>
          </a:p>
          <a:p>
            <a:pPr lvl="1"/>
            <a:r>
              <a:rPr lang="en-GB" sz="1800" dirty="0" smtClean="0"/>
              <a:t>Option 1: T</a:t>
            </a:r>
            <a:r>
              <a:rPr lang="en-GB" sz="1800" baseline="-25000" dirty="0" smtClean="0"/>
              <a:t>HARQ</a:t>
            </a:r>
            <a:r>
              <a:rPr lang="en-GB" sz="1800" dirty="0" smtClean="0"/>
              <a:t> </a:t>
            </a:r>
            <a:r>
              <a:rPr lang="en-GB" sz="1800" dirty="0"/>
              <a:t>+</a:t>
            </a:r>
            <a:r>
              <a:rPr lang="en-GB" sz="1800" dirty="0" smtClean="0"/>
              <a:t>3ms</a:t>
            </a:r>
            <a:endParaRPr lang="en-US" sz="1800" dirty="0"/>
          </a:p>
          <a:p>
            <a:pPr lvl="1"/>
            <a:r>
              <a:rPr lang="en-GB" sz="1800" dirty="0"/>
              <a:t>Option </a:t>
            </a:r>
            <a:r>
              <a:rPr lang="en-GB" sz="1800" dirty="0" smtClean="0"/>
              <a:t>2: </a:t>
            </a:r>
            <a:r>
              <a:rPr lang="en-GB" sz="1800" dirty="0"/>
              <a:t>T</a:t>
            </a:r>
            <a:r>
              <a:rPr lang="en-GB" sz="1800" baseline="-25000" dirty="0"/>
              <a:t>HARQ</a:t>
            </a:r>
            <a:r>
              <a:rPr lang="en-GB" sz="1800" dirty="0"/>
              <a:t> +</a:t>
            </a:r>
            <a:r>
              <a:rPr lang="en-GB" sz="1800" dirty="0" smtClean="0"/>
              <a:t>3ms </a:t>
            </a:r>
            <a:r>
              <a:rPr lang="en-GB" sz="1800" dirty="0"/>
              <a:t>+ time for time tracking if applicable</a:t>
            </a:r>
            <a:endParaRPr lang="en-US" sz="1800" dirty="0"/>
          </a:p>
          <a:p>
            <a:pPr lvl="0"/>
            <a:r>
              <a:rPr lang="en-GB" sz="1800" dirty="0" smtClean="0"/>
              <a:t>For </a:t>
            </a:r>
            <a:r>
              <a:rPr lang="en-GB" sz="1800" dirty="0"/>
              <a:t>unknown </a:t>
            </a:r>
            <a:r>
              <a:rPr lang="en-GB" sz="1800" dirty="0" smtClean="0"/>
              <a:t>spatial relation</a:t>
            </a:r>
            <a:endParaRPr lang="en-US" sz="1800" dirty="0"/>
          </a:p>
          <a:p>
            <a:pPr lvl="1"/>
            <a:r>
              <a:rPr lang="en-GB" sz="1800" dirty="0"/>
              <a:t>Option </a:t>
            </a:r>
            <a:r>
              <a:rPr lang="en-GB" sz="1800" dirty="0" smtClean="0"/>
              <a:t>1: T</a:t>
            </a:r>
            <a:r>
              <a:rPr lang="en-GB" sz="1800" baseline="-25000" dirty="0" smtClean="0"/>
              <a:t>HARQ</a:t>
            </a:r>
            <a:r>
              <a:rPr lang="en-GB" sz="1800" dirty="0" smtClean="0"/>
              <a:t> </a:t>
            </a:r>
            <a:r>
              <a:rPr lang="en-GB" sz="1800" dirty="0" smtClean="0"/>
              <a:t>+ 3ms</a:t>
            </a:r>
            <a:r>
              <a:rPr lang="en-GB" sz="1800" dirty="0"/>
              <a:t>+ </a:t>
            </a:r>
            <a:r>
              <a:rPr lang="en-GB" sz="1800" dirty="0" smtClean="0"/>
              <a:t>T</a:t>
            </a:r>
            <a:r>
              <a:rPr lang="en-GB" sz="1800" baseline="-25000" dirty="0" smtClean="0"/>
              <a:t>L1-RSRP</a:t>
            </a:r>
            <a:endParaRPr lang="en-US" sz="1800" dirty="0"/>
          </a:p>
          <a:p>
            <a:pPr lvl="1"/>
            <a:r>
              <a:rPr lang="en-GB" sz="1800" dirty="0"/>
              <a:t>Option </a:t>
            </a:r>
            <a:r>
              <a:rPr lang="en-GB" sz="1800" dirty="0" smtClean="0"/>
              <a:t>2: </a:t>
            </a:r>
            <a:r>
              <a:rPr lang="en-GB" sz="1800" dirty="0"/>
              <a:t>T</a:t>
            </a:r>
            <a:r>
              <a:rPr lang="en-GB" sz="1800" baseline="-25000" dirty="0"/>
              <a:t>HARQ</a:t>
            </a:r>
            <a:r>
              <a:rPr lang="en-GB" sz="1800" dirty="0"/>
              <a:t> + </a:t>
            </a:r>
            <a:r>
              <a:rPr lang="en-GB" sz="1800" dirty="0" smtClean="0"/>
              <a:t>3ms</a:t>
            </a:r>
            <a:r>
              <a:rPr lang="en-GB" sz="1800" dirty="0"/>
              <a:t>+ </a:t>
            </a:r>
            <a:r>
              <a:rPr lang="en-GB" sz="1800" dirty="0" smtClean="0"/>
              <a:t>T</a:t>
            </a:r>
            <a:r>
              <a:rPr lang="en-GB" sz="1800" baseline="-25000" dirty="0" smtClean="0"/>
              <a:t>L1-RSRP </a:t>
            </a:r>
            <a:r>
              <a:rPr lang="en-GB" sz="1800" dirty="0" smtClean="0"/>
              <a:t>+ </a:t>
            </a:r>
            <a:r>
              <a:rPr lang="en-GB" sz="1800" dirty="0"/>
              <a:t>time for time tracking if applicable</a:t>
            </a:r>
            <a:endParaRPr lang="en-US" sz="1800" dirty="0"/>
          </a:p>
          <a:p>
            <a:pPr lvl="1"/>
            <a:r>
              <a:rPr lang="en-GB" sz="1800" dirty="0" smtClean="0"/>
              <a:t>Option 3: </a:t>
            </a:r>
            <a:r>
              <a:rPr lang="en-GB" sz="1800" dirty="0"/>
              <a:t>No requirements will be defined</a:t>
            </a:r>
            <a:endParaRPr lang="en-US" sz="1800" dirty="0"/>
          </a:p>
          <a:p>
            <a:pPr lvl="1"/>
            <a:endParaRPr lang="en-US" sz="1800" dirty="0"/>
          </a:p>
          <a:p>
            <a:pPr lvl="1"/>
            <a:endParaRPr lang="en-US" altLang="ko-KR" sz="2000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Way Forward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3612883"/>
              </p:ext>
            </p:extLst>
          </p:nvPr>
        </p:nvGraphicFramePr>
        <p:xfrm>
          <a:off x="4067944" y="548680"/>
          <a:ext cx="4680519" cy="7139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2953"/>
                <a:gridCol w="1434353"/>
                <a:gridCol w="2793213"/>
              </a:tblGrid>
              <a:tr h="40910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Scenario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Whether</a:t>
                      </a:r>
                      <a:r>
                        <a:rPr lang="en-US" sz="1400" baseline="0" dirty="0" smtClean="0"/>
                        <a:t> to introduce requirement</a:t>
                      </a:r>
                      <a:endParaRPr lang="en-US" sz="1400" dirty="0"/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PUCCH-MAC-DL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  <a:endParaRPr lang="en-US" sz="1400" dirty="0">
                        <a:solidFill>
                          <a:srgbClr val="0000FF"/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186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497365"/>
          </a:xfrm>
        </p:spPr>
        <p:txBody>
          <a:bodyPr/>
          <a:lstStyle/>
          <a:p>
            <a:pPr marL="0" indent="0">
              <a:buNone/>
            </a:pPr>
            <a:r>
              <a:rPr lang="en-GB" sz="2800" dirty="0" smtClean="0"/>
              <a:t>Delay requirement for RRC based </a:t>
            </a:r>
            <a:r>
              <a:rPr lang="en-GB" sz="2800" dirty="0"/>
              <a:t>spatial relation info switching associated with DL-RS for </a:t>
            </a:r>
            <a:r>
              <a:rPr lang="en-GB" sz="2800" dirty="0" smtClean="0"/>
              <a:t>P-SRS</a:t>
            </a:r>
          </a:p>
          <a:p>
            <a:r>
              <a:rPr lang="en-GB" sz="1800" dirty="0"/>
              <a:t>For known spatial relation</a:t>
            </a:r>
            <a:endParaRPr lang="en-US" sz="1800" dirty="0"/>
          </a:p>
          <a:p>
            <a:pPr lvl="1"/>
            <a:r>
              <a:rPr lang="en-GB" sz="1800" dirty="0"/>
              <a:t>Option </a:t>
            </a:r>
            <a:r>
              <a:rPr lang="en-GB" sz="1800" dirty="0" smtClean="0"/>
              <a:t>1: </a:t>
            </a:r>
            <a:r>
              <a:rPr lang="en-GB" sz="1800" dirty="0" err="1" smtClean="0"/>
              <a:t>T</a:t>
            </a:r>
            <a:r>
              <a:rPr lang="en-GB" sz="1800" baseline="-25000" dirty="0" err="1" smtClean="0"/>
              <a:t>RRCprocessing</a:t>
            </a:r>
            <a:endParaRPr lang="en-US" sz="1800" dirty="0"/>
          </a:p>
          <a:p>
            <a:pPr lvl="1"/>
            <a:r>
              <a:rPr lang="en-GB" sz="1800" dirty="0" smtClean="0"/>
              <a:t>Option 2: </a:t>
            </a:r>
            <a:r>
              <a:rPr lang="en-GB" sz="1800" dirty="0" err="1"/>
              <a:t>T</a:t>
            </a:r>
            <a:r>
              <a:rPr lang="en-GB" sz="1800" baseline="-25000" dirty="0" err="1"/>
              <a:t>RRCprocessing</a:t>
            </a:r>
            <a:r>
              <a:rPr lang="en-GB" sz="1800" dirty="0"/>
              <a:t> + time for time tracking if applicable</a:t>
            </a:r>
            <a:endParaRPr lang="en-US" sz="1800" dirty="0"/>
          </a:p>
          <a:p>
            <a:r>
              <a:rPr lang="en-GB" sz="1800" dirty="0" smtClean="0"/>
              <a:t>For </a:t>
            </a:r>
            <a:r>
              <a:rPr lang="en-GB" sz="1800" dirty="0"/>
              <a:t>unknown spatial relation</a:t>
            </a:r>
            <a:endParaRPr lang="en-US" sz="1800" dirty="0"/>
          </a:p>
          <a:p>
            <a:pPr lvl="1"/>
            <a:r>
              <a:rPr lang="en-GB" sz="1800" dirty="0" smtClean="0"/>
              <a:t>Option 1: </a:t>
            </a:r>
            <a:r>
              <a:rPr lang="en-GB" sz="1800" dirty="0" err="1"/>
              <a:t>T</a:t>
            </a:r>
            <a:r>
              <a:rPr lang="en-GB" sz="1800" baseline="-25000" dirty="0" err="1"/>
              <a:t>RRCprocessing</a:t>
            </a:r>
            <a:r>
              <a:rPr lang="en-GB" sz="1800" baseline="-25000" dirty="0"/>
              <a:t> </a:t>
            </a:r>
            <a:r>
              <a:rPr lang="en-GB" sz="1800" dirty="0"/>
              <a:t>+ T</a:t>
            </a:r>
            <a:r>
              <a:rPr lang="en-GB" sz="1800" baseline="-25000" dirty="0"/>
              <a:t>L1-RSRP</a:t>
            </a:r>
            <a:endParaRPr lang="en-US" sz="1800" dirty="0"/>
          </a:p>
          <a:p>
            <a:pPr lvl="1"/>
            <a:r>
              <a:rPr lang="en-GB" sz="1800" dirty="0" smtClean="0"/>
              <a:t>Option 2:</a:t>
            </a:r>
            <a:r>
              <a:rPr lang="en-GB" sz="1800" b="1" i="1" dirty="0" smtClean="0"/>
              <a:t> </a:t>
            </a:r>
            <a:r>
              <a:rPr lang="en-GB" sz="1800" dirty="0" err="1"/>
              <a:t>T</a:t>
            </a:r>
            <a:r>
              <a:rPr lang="en-GB" sz="1800" baseline="-25000" dirty="0" err="1"/>
              <a:t>RRCprocessing</a:t>
            </a:r>
            <a:r>
              <a:rPr lang="en-GB" sz="1800" dirty="0"/>
              <a:t> + T</a:t>
            </a:r>
            <a:r>
              <a:rPr lang="en-GB" sz="1800" baseline="-25000" dirty="0"/>
              <a:t>L1-RSRP </a:t>
            </a:r>
            <a:r>
              <a:rPr lang="en-GB" sz="1800" dirty="0"/>
              <a:t>+ time for time tracking if applicable</a:t>
            </a:r>
            <a:endParaRPr lang="en-US" sz="1800" dirty="0"/>
          </a:p>
          <a:p>
            <a:pPr lvl="1"/>
            <a:r>
              <a:rPr lang="en-GB" sz="1800" dirty="0"/>
              <a:t>Option </a:t>
            </a:r>
            <a:r>
              <a:rPr lang="en-GB" sz="1800" dirty="0" smtClean="0"/>
              <a:t>3: No requirements will be defined</a:t>
            </a:r>
            <a:endParaRPr lang="en-US" sz="1800" dirty="0"/>
          </a:p>
          <a:p>
            <a:pPr lvl="1" fontAlgn="auto" hangingPunct="1"/>
            <a:endParaRPr lang="en-US" sz="2000" dirty="0"/>
          </a:p>
          <a:p>
            <a:pPr lvl="1"/>
            <a:endParaRPr lang="en-US" altLang="ko-KR" sz="2000" dirty="0"/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algn="l"/>
            <a:r>
              <a:rPr lang="en-US" dirty="0" smtClean="0"/>
              <a:t>Way Forward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7164521"/>
              </p:ext>
            </p:extLst>
          </p:nvPr>
        </p:nvGraphicFramePr>
        <p:xfrm>
          <a:off x="4006281" y="489186"/>
          <a:ext cx="4680519" cy="7139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52953"/>
                <a:gridCol w="1434353"/>
                <a:gridCol w="2793213"/>
              </a:tblGrid>
              <a:tr h="409103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#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Scenario</a:t>
                      </a:r>
                      <a:endParaRPr lang="en-US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Whether</a:t>
                      </a:r>
                      <a:r>
                        <a:rPr lang="en-US" sz="1400" baseline="0" dirty="0" smtClean="0"/>
                        <a:t> to introduce requirement</a:t>
                      </a:r>
                      <a:endParaRPr lang="en-US" sz="1400" dirty="0"/>
                    </a:p>
                  </a:txBody>
                  <a:tcPr anchor="ctr"/>
                </a:tc>
              </a:tr>
              <a:tr h="261969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pSRS</a:t>
                      </a:r>
                      <a:r>
                        <a:rPr lang="en-US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-RRC-DL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rgbClr val="0000FF"/>
                          </a:solidFill>
                        </a:rPr>
                        <a:t>Yes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475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1" ma:contentTypeDescription="Create a new document." ma:contentTypeScope="" ma:versionID="99f6751dbc8f6c9db939c24aed21b85c">
  <xsd:schema xmlns:xsd="http://www.w3.org/2001/XMLSchema" xmlns:xs="http://www.w3.org/2001/XMLSchema" xmlns:p="http://schemas.microsoft.com/office/2006/metadata/properties" xmlns:ns3="db33437f-65a5-48c5-b537-19efd290f967" xmlns:ns4="6f846979-0e6f-42ff-8b87-e1893efeda99" targetNamespace="http://schemas.microsoft.com/office/2006/metadata/properties" ma:root="true" ma:fieldsID="97a570d36a9bfe7447b480bcbafe877e" ns3:_="" ns4:_="">
    <xsd:import namespace="db33437f-65a5-48c5-b537-19efd290f967"/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DateTaken" minOccurs="0"/>
                <xsd:element ref="ns4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3437f-65a5-48c5-b537-19efd290f967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752FF3-4EE6-413D-90B5-8E2961A1F1C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9FDC7FD-A4EA-478E-AED3-CA1706B628A8}">
  <ds:schemaRefs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6f846979-0e6f-42ff-8b87-e1893efeda99"/>
    <ds:schemaRef ds:uri="http://schemas.microsoft.com/office/infopath/2007/PartnerControls"/>
    <ds:schemaRef ds:uri="db33437f-65a5-48c5-b537-19efd290f967"/>
    <ds:schemaRef ds:uri="http://purl.org/dc/terms/"/>
    <ds:schemaRef ds:uri="http://www.w3.org/XML/1998/namespace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C40984D3-95C9-4B3D-A510-4088B6FE12E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33437f-65a5-48c5-b537-19efd290f967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6113</TotalTime>
  <Words>523</Words>
  <Application>Microsoft Office PowerPoint</Application>
  <PresentationFormat>全屏显示(4:3)</PresentationFormat>
  <Paragraphs>139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4" baseType="lpstr">
      <vt:lpstr>맑은 고딕</vt:lpstr>
      <vt:lpstr>Meiryo UI</vt:lpstr>
      <vt:lpstr>宋体</vt:lpstr>
      <vt:lpstr>Arial</vt:lpstr>
      <vt:lpstr>Calibri</vt:lpstr>
      <vt:lpstr>Office 主题</vt:lpstr>
      <vt:lpstr>WF on spatial relation switch</vt:lpstr>
      <vt:lpstr>Background</vt:lpstr>
      <vt:lpstr>Agreement</vt:lpstr>
      <vt:lpstr>Way Forward</vt:lpstr>
      <vt:lpstr>Way Forward</vt:lpstr>
      <vt:lpstr>Way Forward</vt:lpstr>
      <vt:lpstr>Way Forward</vt:lpstr>
      <vt:lpstr>Way Forward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RAN4</dc:title>
  <dc:creator>zhixun tang-Mediatek</dc:creator>
  <cp:lastModifiedBy>zhixun tang-Mediatek</cp:lastModifiedBy>
  <cp:revision>425</cp:revision>
  <dcterms:created xsi:type="dcterms:W3CDTF">2016-01-12T08:39:00Z</dcterms:created>
  <dcterms:modified xsi:type="dcterms:W3CDTF">2020-06-02T08:48:30Z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(3)fNMoUHtv8KgDhPgdkuuEXuKzJdSFkx4XCcyQjX+5bjxRH+lAbVnSRU+QL+SogrPBnqCOKMFC
UhYVbcpPRK30LRzSaFnySEnAPj7nOgU92cRdCsbphOXiEmcmMujWUe67nuI4p0Ej2DCAQhZl
Q+btQFJBIt+YFyrXU7zKOY/xuLif/f7kVkMSDXhznYww4gJ5wT0HEUyaF6x14Bo1M949wCco
OgFV7ceo6HqyD2O0gM</vt:lpwstr>
  </property>
  <property fmtid="{D5CDD505-2E9C-101B-9397-08002B2CF9AE}" pid="3" name="_2015_ms_pID_7253431">
    <vt:lpwstr>QnCXaZ4iJ95hJiTMmmmKvOM0LvOxFHPWFbEtnRXsgUZJB0hw2OHPZU
BezHIkDBoXc88zTbtzkx96mYfU6I3ZnGsojpv4K34p/LEPYsitMT8J1U4/5XOSWBYmDwO7fO
Td8KWI+0l9bCWGwWj3tVqz/0ytbWbgAAji0qr3Hu3tvVt5sNYvKZXgZf9e1UFFYZk8fjKLd0
kiFV/hp9YEVVSF1cFuxte6Jn0OfNxPh3dZ/r</vt:lpwstr>
  </property>
  <property fmtid="{D5CDD505-2E9C-101B-9397-08002B2CF9AE}" pid="4" name="_2015_ms_pID_7253432">
    <vt:lpwstr>PL7MSKrVZUNflBSg72euQYcE1XmHa+ALaEPv
kaJxsrOzr3gXyVJ0GXUtXsy9X0j2KpW89zsecR/rCh7r1tx9Fb8=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1533929405</vt:lpwstr>
  </property>
  <property fmtid="{D5CDD505-2E9C-101B-9397-08002B2CF9AE}" pid="9" name="KSOProductBuildVer">
    <vt:lpwstr>2052-10.8.2.7027</vt:lpwstr>
  </property>
  <property fmtid="{D5CDD505-2E9C-101B-9397-08002B2CF9AE}" pid="10" name="ContentTypeId">
    <vt:lpwstr>0x0101003AA7AC0C743A294CADF60F661720E3E6</vt:lpwstr>
  </property>
</Properties>
</file>