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81" r:id="rId6"/>
    <p:sldId id="300" r:id="rId7"/>
    <p:sldId id="292" r:id="rId8"/>
    <p:sldId id="294" r:id="rId9"/>
    <p:sldId id="295" r:id="rId10"/>
    <p:sldId id="296" r:id="rId11"/>
    <p:sldId id="297" r:id="rId12"/>
    <p:sldId id="298" r:id="rId13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E9E9C0-49DA-4AF8-9FB9-5D73C15B4F7E}" v="13" dt="2020-06-03T17:10:09.8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92" y="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ash Mirbagheri" userId="7beef077-6527-4b2b-9463-3f52ee351aae" providerId="ADAL" clId="{CEE9E9C0-49DA-4AF8-9FB9-5D73C15B4F7E}"/>
    <pc:docChg chg="modSld">
      <pc:chgData name="Arash Mirbagheri" userId="7beef077-6527-4b2b-9463-3f52ee351aae" providerId="ADAL" clId="{CEE9E9C0-49DA-4AF8-9FB9-5D73C15B4F7E}" dt="2020-06-03T17:10:16.361" v="108" actId="400"/>
      <pc:docMkLst>
        <pc:docMk/>
      </pc:docMkLst>
      <pc:sldChg chg="modSp mod">
        <pc:chgData name="Arash Mirbagheri" userId="7beef077-6527-4b2b-9463-3f52ee351aae" providerId="ADAL" clId="{CEE9E9C0-49DA-4AF8-9FB9-5D73C15B4F7E}" dt="2020-06-03T17:07:14.470" v="66" actId="207"/>
        <pc:sldMkLst>
          <pc:docMk/>
          <pc:sldMk cId="3393570942" sldId="292"/>
        </pc:sldMkLst>
        <pc:spChg chg="mod">
          <ac:chgData name="Arash Mirbagheri" userId="7beef077-6527-4b2b-9463-3f52ee351aae" providerId="ADAL" clId="{CEE9E9C0-49DA-4AF8-9FB9-5D73C15B4F7E}" dt="2020-06-03T17:07:14.470" v="66" actId="207"/>
          <ac:spMkLst>
            <pc:docMk/>
            <pc:sldMk cId="3393570942" sldId="292"/>
            <ac:spMk id="3" creationId="{00000000-0000-0000-0000-000000000000}"/>
          </ac:spMkLst>
        </pc:spChg>
      </pc:sldChg>
      <pc:sldChg chg="modSp mod">
        <pc:chgData name="Arash Mirbagheri" userId="7beef077-6527-4b2b-9463-3f52ee351aae" providerId="ADAL" clId="{CEE9E9C0-49DA-4AF8-9FB9-5D73C15B4F7E}" dt="2020-06-03T17:07:48.223" v="84" actId="207"/>
        <pc:sldMkLst>
          <pc:docMk/>
          <pc:sldMk cId="3698958594" sldId="294"/>
        </pc:sldMkLst>
        <pc:spChg chg="mod">
          <ac:chgData name="Arash Mirbagheri" userId="7beef077-6527-4b2b-9463-3f52ee351aae" providerId="ADAL" clId="{CEE9E9C0-49DA-4AF8-9FB9-5D73C15B4F7E}" dt="2020-06-03T17:07:48.223" v="84" actId="207"/>
          <ac:spMkLst>
            <pc:docMk/>
            <pc:sldMk cId="3698958594" sldId="294"/>
            <ac:spMk id="3" creationId="{00000000-0000-0000-0000-000000000000}"/>
          </ac:spMkLst>
        </pc:spChg>
      </pc:sldChg>
      <pc:sldChg chg="modSp mod">
        <pc:chgData name="Arash Mirbagheri" userId="7beef077-6527-4b2b-9463-3f52ee351aae" providerId="ADAL" clId="{CEE9E9C0-49DA-4AF8-9FB9-5D73C15B4F7E}" dt="2020-06-03T17:08:52.440" v="92" actId="400"/>
        <pc:sldMkLst>
          <pc:docMk/>
          <pc:sldMk cId="706608320" sldId="295"/>
        </pc:sldMkLst>
        <pc:spChg chg="mod">
          <ac:chgData name="Arash Mirbagheri" userId="7beef077-6527-4b2b-9463-3f52ee351aae" providerId="ADAL" clId="{CEE9E9C0-49DA-4AF8-9FB9-5D73C15B4F7E}" dt="2020-06-03T17:08:52.440" v="92" actId="400"/>
          <ac:spMkLst>
            <pc:docMk/>
            <pc:sldMk cId="706608320" sldId="295"/>
            <ac:spMk id="3" creationId="{00000000-0000-0000-0000-000000000000}"/>
          </ac:spMkLst>
        </pc:spChg>
      </pc:sldChg>
      <pc:sldChg chg="modSp mod">
        <pc:chgData name="Arash Mirbagheri" userId="7beef077-6527-4b2b-9463-3f52ee351aae" providerId="ADAL" clId="{CEE9E9C0-49DA-4AF8-9FB9-5D73C15B4F7E}" dt="2020-06-03T17:09:24.944" v="101" actId="207"/>
        <pc:sldMkLst>
          <pc:docMk/>
          <pc:sldMk cId="2717519563" sldId="296"/>
        </pc:sldMkLst>
        <pc:spChg chg="mod">
          <ac:chgData name="Arash Mirbagheri" userId="7beef077-6527-4b2b-9463-3f52ee351aae" providerId="ADAL" clId="{CEE9E9C0-49DA-4AF8-9FB9-5D73C15B4F7E}" dt="2020-06-03T17:09:24.944" v="101" actId="207"/>
          <ac:spMkLst>
            <pc:docMk/>
            <pc:sldMk cId="2717519563" sldId="296"/>
            <ac:spMk id="3" creationId="{00000000-0000-0000-0000-000000000000}"/>
          </ac:spMkLst>
        </pc:spChg>
      </pc:sldChg>
      <pc:sldChg chg="modSp mod">
        <pc:chgData name="Arash Mirbagheri" userId="7beef077-6527-4b2b-9463-3f52ee351aae" providerId="ADAL" clId="{CEE9E9C0-49DA-4AF8-9FB9-5D73C15B4F7E}" dt="2020-06-03T17:10:16.361" v="108" actId="400"/>
        <pc:sldMkLst>
          <pc:docMk/>
          <pc:sldMk cId="905533491" sldId="297"/>
        </pc:sldMkLst>
        <pc:spChg chg="mod">
          <ac:chgData name="Arash Mirbagheri" userId="7beef077-6527-4b2b-9463-3f52ee351aae" providerId="ADAL" clId="{CEE9E9C0-49DA-4AF8-9FB9-5D73C15B4F7E}" dt="2020-06-03T17:10:16.361" v="108" actId="400"/>
          <ac:spMkLst>
            <pc:docMk/>
            <pc:sldMk cId="905533491" sldId="297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110C47F-6B89-4DF5-8EBB-9C96B35D8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B9B2E-3987-4FEE-81E0-C361E4B49EEC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4E8F973-A40D-4E10-959A-6C3F2DA65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E5CD3E8-B9CB-48D0-B62C-97CB63664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D6D3F-FF66-480D-A3BF-A8C6018B9A39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4746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CF88EC4-3500-42F3-A844-36626FA83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E1D3F-F635-43B1-81C4-FEB8953885B7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03CE3B2-3742-4133-80E3-7DC0EDB47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DE4CE46-C667-4988-B6F7-3212A494D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20634-0294-4019-ADC2-4C61E3641544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4133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98BE700-990F-42F3-89F9-184040EFA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37AE4-1CA1-4BD6-A59C-267D2926DB8B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BBB8A06-2E51-49FC-975A-3AB0711A3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FB5C3BE-9303-4B29-8F4F-F5EE92436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5D381-9090-4739-BCF9-46313635755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0379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E48FF52-939E-4FDE-87E5-385503F5E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41B97-ED81-43E9-ACB5-5664A230F179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E5B6FFF-79BC-41BB-9B5E-C8C94A49A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326A589-0B22-49E2-8782-C645123F9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5634E1-2BBA-45E4-B419-BF61D4D9820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807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1D4CDA8-2757-48C2-95F0-1D5190EF5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62417-7233-43F4-BB20-4D0B60A088B7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6A75B80-ECA5-4777-BA5C-69790BBD3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B69A2F5-5FF9-44D8-8E08-3889E92EE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BC5DB-2B68-42A7-A2A0-BDE4FDFDDF1A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7836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55AFB8B6-6228-4341-BDE0-92DEF6B56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67BB0-58C9-40A8-B91F-2FCACC913A05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6650B4C7-FA69-4214-B683-DF6ABDC9E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6CE33585-FC11-4D5C-9A97-D6B5BFD81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42D0E-0329-4C61-AB61-9F7C652527EE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220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>
            <a:extLst>
              <a:ext uri="{FF2B5EF4-FFF2-40B4-BE49-F238E27FC236}">
                <a16:creationId xmlns:a16="http://schemas.microsoft.com/office/drawing/2014/main" id="{1C9E93F1-9619-43E0-9EE8-E55210078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8409C-FF29-436B-8BCE-F8235D04BFCA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8" name="页脚占位符 4">
            <a:extLst>
              <a:ext uri="{FF2B5EF4-FFF2-40B4-BE49-F238E27FC236}">
                <a16:creationId xmlns:a16="http://schemas.microsoft.com/office/drawing/2014/main" id="{EC13D8FA-7E85-488D-B3DA-83DB74252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>
            <a:extLst>
              <a:ext uri="{FF2B5EF4-FFF2-40B4-BE49-F238E27FC236}">
                <a16:creationId xmlns:a16="http://schemas.microsoft.com/office/drawing/2014/main" id="{C3304DE7-FB67-4CD9-B5E2-25561BB1F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552FB-1F24-42BB-8002-3231BD2C179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73681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>
            <a:extLst>
              <a:ext uri="{FF2B5EF4-FFF2-40B4-BE49-F238E27FC236}">
                <a16:creationId xmlns:a16="http://schemas.microsoft.com/office/drawing/2014/main" id="{D0626586-46C0-435B-B20D-98DBFA928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92976-D0FA-4980-B07A-53946168ACE7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4" name="页脚占位符 4">
            <a:extLst>
              <a:ext uri="{FF2B5EF4-FFF2-40B4-BE49-F238E27FC236}">
                <a16:creationId xmlns:a16="http://schemas.microsoft.com/office/drawing/2014/main" id="{7553E3D6-B8B3-4926-A44B-53660BA1A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>
            <a:extLst>
              <a:ext uri="{FF2B5EF4-FFF2-40B4-BE49-F238E27FC236}">
                <a16:creationId xmlns:a16="http://schemas.microsoft.com/office/drawing/2014/main" id="{FAF66CFC-A553-426E-9CBE-D346BF9AB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DE1D4-373C-4E03-857A-2F630CAF20E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2949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>
            <a:extLst>
              <a:ext uri="{FF2B5EF4-FFF2-40B4-BE49-F238E27FC236}">
                <a16:creationId xmlns:a16="http://schemas.microsoft.com/office/drawing/2014/main" id="{6412B74E-AC65-4E7B-A77C-BD3FEEB46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4AFDE-743D-4267-9A24-51E5AD85971A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3" name="页脚占位符 4">
            <a:extLst>
              <a:ext uri="{FF2B5EF4-FFF2-40B4-BE49-F238E27FC236}">
                <a16:creationId xmlns:a16="http://schemas.microsoft.com/office/drawing/2014/main" id="{6E1A172B-B8C2-4CF6-BC3A-0387B0A27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>
            <a:extLst>
              <a:ext uri="{FF2B5EF4-FFF2-40B4-BE49-F238E27FC236}">
                <a16:creationId xmlns:a16="http://schemas.microsoft.com/office/drawing/2014/main" id="{E726501F-26A6-4DFC-9D66-493D37A0D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F9452-ED8B-4FBC-BE5D-AE676536142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850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335B0C30-19E8-4A46-A2B1-DAC1D4CB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DFD58-08B9-4441-A6DC-9A63B079C63A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C37BC43F-9A76-4E8F-B72C-230F3DD19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CAECBE87-3337-4369-B99D-ABBCE7CCD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DA415-34A7-4A7B-AB8C-A5631C745CD8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2604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4026F3CC-DE42-440B-9438-85661B0E7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08CB-7855-4E9D-9FB7-7D6EA3D916FF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FB276A53-61D0-4C42-A886-27AB1244A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2E0B979F-84E2-48CA-94C0-728A7C79A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E71615-5787-4E5D-8E4C-FE9B7FE4222F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6869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>
            <a:extLst>
              <a:ext uri="{FF2B5EF4-FFF2-40B4-BE49-F238E27FC236}">
                <a16:creationId xmlns:a16="http://schemas.microsoft.com/office/drawing/2014/main" id="{C6067352-EBC0-4314-B2F7-BD78E16AEB4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>
            <a:extLst>
              <a:ext uri="{FF2B5EF4-FFF2-40B4-BE49-F238E27FC236}">
                <a16:creationId xmlns:a16="http://schemas.microsoft.com/office/drawing/2014/main" id="{68E4C134-0C2B-4F63-8C8B-E141694A2C6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CB4897F-276A-4AA1-A7E7-F999F71432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F5AC724-7819-442F-BD1E-76C4EAD63087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D1F7188-AA10-4EB5-B408-0CA61450C2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52AF63E-D503-40C0-AB0B-693F337506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17E9CD2-D266-496F-A23B-65DDCBC48B98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">
            <a:extLst>
              <a:ext uri="{FF2B5EF4-FFF2-40B4-BE49-F238E27FC236}">
                <a16:creationId xmlns:a16="http://schemas.microsoft.com/office/drawing/2014/main" id="{B4E3CC63-70F9-46A6-91D9-ABDCD9CE0B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3352" y="257248"/>
            <a:ext cx="5616575" cy="868434"/>
          </a:xfrm>
        </p:spPr>
        <p:txBody>
          <a:bodyPr/>
          <a:lstStyle/>
          <a:p>
            <a:pPr algn="l" eaLnBrk="1" hangingPunct="1"/>
            <a:r>
              <a:rPr lang="en-GB" altLang="zh-CN" sz="1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3GPP TSG-RAN WG4 Meeting #95</a:t>
            </a:r>
            <a:r>
              <a:rPr lang="en-US" altLang="zh-CN" sz="1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-e</a:t>
            </a:r>
            <a:br>
              <a:rPr lang="en-US" altLang="zh-CN" sz="1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en-US" altLang="zh-CN" sz="1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Electronic Meeting, 25 May – 5 June, 2020</a:t>
            </a:r>
          </a:p>
        </p:txBody>
      </p:sp>
      <p:sp>
        <p:nvSpPr>
          <p:cNvPr id="2051" name="副标题 2">
            <a:extLst>
              <a:ext uri="{FF2B5EF4-FFF2-40B4-BE49-F238E27FC236}">
                <a16:creationId xmlns:a16="http://schemas.microsoft.com/office/drawing/2014/main" id="{732DF2D5-9D9A-4862-9C8A-329725393E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55640" y="4725144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zh-CN" dirty="0">
                <a:solidFill>
                  <a:schemeClr val="tx1"/>
                </a:solidFill>
              </a:rPr>
              <a:t>Intel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2052" name="TextBox 3">
            <a:extLst>
              <a:ext uri="{FF2B5EF4-FFF2-40B4-BE49-F238E27FC236}">
                <a16:creationId xmlns:a16="http://schemas.microsoft.com/office/drawing/2014/main" id="{52CDA161-FCDD-40C1-983C-4E86B038B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352" y="2420939"/>
            <a:ext cx="1137639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r>
              <a:rPr lang="en-US" sz="3600" dirty="0"/>
              <a:t>WF on requirements for NR Positioning PRS-RSRP, SSB and CSI-RS RSRP/RSRQ measurements</a:t>
            </a:r>
            <a:endParaRPr lang="zh-CN" altLang="en-US" sz="3600" dirty="0">
              <a:latin typeface="Calibri" panose="020F0502020204030204" pitchFamily="34" charset="0"/>
            </a:endParaRPr>
          </a:p>
        </p:txBody>
      </p:sp>
      <p:sp>
        <p:nvSpPr>
          <p:cNvPr id="2053" name="TextBox 4">
            <a:extLst>
              <a:ext uri="{FF2B5EF4-FFF2-40B4-BE49-F238E27FC236}">
                <a16:creationId xmlns:a16="http://schemas.microsoft.com/office/drawing/2014/main" id="{C98DB138-7BC0-49B7-8DBA-0325C5B1A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8448" y="353541"/>
            <a:ext cx="15113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dirty="0"/>
              <a:t>R4-2008666</a:t>
            </a:r>
            <a:endParaRPr lang="zh-CN" altLang="en-US" dirty="0">
              <a:latin typeface="Arial Unicode MS" panose="020B0604020202020204" pitchFamily="50" charset="-128"/>
              <a:ea typeface="Arial Unicode MS" panose="020B0604020202020204" pitchFamily="50" charset="-128"/>
              <a:cs typeface="Arial Unicode MS" panose="020B060402020202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60336"/>
            <a:ext cx="10972800" cy="1143000"/>
          </a:xfrm>
        </p:spPr>
        <p:txBody>
          <a:bodyPr/>
          <a:lstStyle/>
          <a:p>
            <a:r>
              <a:rPr lang="en-US" altLang="zh-CN" sz="3600" b="1" dirty="0"/>
              <a:t>Definition of intra/inter-frequency measurement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altLang="zh-CN" sz="2400" dirty="0"/>
              <a:t>Do not define intra/inter-frequency definition for PRS-RSRP </a:t>
            </a:r>
            <a:endParaRPr lang="zh-CN" altLang="zh-CN" sz="2400" dirty="0"/>
          </a:p>
          <a:p>
            <a:pPr lvl="1"/>
            <a:r>
              <a:rPr lang="en-GB" altLang="zh-CN" sz="2000" dirty="0"/>
              <a:t>Note: Classification of accuracy requirements is FFS (e.g. whether to define different accuracy for measurements on different frequencies)</a:t>
            </a:r>
            <a:endParaRPr lang="zh-CN" altLang="zh-CN" sz="2000" dirty="0"/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48741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b="1" dirty="0"/>
              <a:t>Scenarios of PRS RSRP measurement requirements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altLang="zh-CN" sz="2400" dirty="0"/>
              <a:t>RAN4 requirements are to be defined only for the case where PRS is measured with configured measurement gap</a:t>
            </a:r>
            <a:endParaRPr lang="en-GB" altLang="zh-CN" sz="2000" dirty="0"/>
          </a:p>
          <a:p>
            <a:pPr lvl="1"/>
            <a:endParaRPr lang="en-US" altLang="zh-CN" sz="2000" dirty="0"/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10325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b="1" dirty="0"/>
              <a:t>Measurement period for PRS RSRP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Given </a:t>
            </a:r>
            <a:r>
              <a:rPr lang="en-GB" strike="sngStrike" dirty="0"/>
              <a:t>the</a:t>
            </a:r>
            <a:r>
              <a:rPr lang="en-GB" dirty="0"/>
              <a:t> </a:t>
            </a:r>
            <a:r>
              <a:rPr lang="en-GB" dirty="0">
                <a:solidFill>
                  <a:srgbClr val="FF0000"/>
                </a:solidFill>
              </a:rPr>
              <a:t>that</a:t>
            </a:r>
            <a:r>
              <a:rPr lang="en-GB" dirty="0"/>
              <a:t> PRS-RSRP </a:t>
            </a:r>
            <a:r>
              <a:rPr lang="en-GB" dirty="0">
                <a:solidFill>
                  <a:srgbClr val="FF0000"/>
                </a:solidFill>
              </a:rPr>
              <a:t>can be configured </a:t>
            </a:r>
            <a:r>
              <a:rPr lang="en-GB" strike="sngStrike" dirty="0"/>
              <a:t>needed</a:t>
            </a:r>
            <a:r>
              <a:rPr lang="en-GB" dirty="0"/>
              <a:t> in different NR positioning methods, the principle for defining PRS- RSRP measurement period can be</a:t>
            </a:r>
            <a:endParaRPr lang="en-US" dirty="0"/>
          </a:p>
          <a:p>
            <a:pPr lvl="1"/>
            <a:r>
              <a:rPr lang="en-US" dirty="0"/>
              <a:t>when configured with UE Rx-Tx </a:t>
            </a:r>
            <a:r>
              <a:rPr lang="en-US" dirty="0">
                <a:solidFill>
                  <a:srgbClr val="FF0000"/>
                </a:solidFill>
              </a:rPr>
              <a:t>time difference</a:t>
            </a:r>
            <a:r>
              <a:rPr lang="en-US" dirty="0"/>
              <a:t>, PRS-RSRP measurement period can be same as that of UE Rx-Tx </a:t>
            </a:r>
            <a:r>
              <a:rPr lang="en-US" dirty="0">
                <a:solidFill>
                  <a:srgbClr val="FF0000"/>
                </a:solidFill>
              </a:rPr>
              <a:t>time difference </a:t>
            </a:r>
            <a:r>
              <a:rPr lang="en-US" dirty="0"/>
              <a:t>measurement </a:t>
            </a:r>
            <a:r>
              <a:rPr lang="en-US" dirty="0">
                <a:solidFill>
                  <a:srgbClr val="FF0000"/>
                </a:solidFill>
              </a:rPr>
              <a:t>period</a:t>
            </a:r>
          </a:p>
          <a:p>
            <a:pPr lvl="1"/>
            <a:r>
              <a:rPr lang="en-US" dirty="0"/>
              <a:t>when configured with RSTD, PRS-RSRP measurement period can be same as that of RSTD measurement </a:t>
            </a:r>
            <a:r>
              <a:rPr lang="en-US" dirty="0">
                <a:solidFill>
                  <a:srgbClr val="FF0000"/>
                </a:solidFill>
              </a:rPr>
              <a:t>period</a:t>
            </a:r>
          </a:p>
          <a:p>
            <a:pPr lvl="1"/>
            <a:r>
              <a:rPr lang="en-US" dirty="0"/>
              <a:t>FFS: when not configured with either UE Rx-Tx or RSTD.</a:t>
            </a:r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393570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b="1" dirty="0"/>
              <a:t>Measurement capability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Option 1: RAN4 </a:t>
            </a:r>
            <a:r>
              <a:rPr lang="en-GB" strike="sngStrike" dirty="0"/>
              <a:t>needs</a:t>
            </a:r>
            <a:r>
              <a:rPr lang="en-GB" dirty="0"/>
              <a:t> </a:t>
            </a:r>
            <a:r>
              <a:rPr lang="en-GB" dirty="0">
                <a:solidFill>
                  <a:srgbClr val="FF0000"/>
                </a:solidFill>
              </a:rPr>
              <a:t>shall</a:t>
            </a:r>
            <a:r>
              <a:rPr lang="en-GB" dirty="0"/>
              <a:t> not </a:t>
            </a:r>
            <a:r>
              <a:rPr lang="en-GB" strike="sngStrike" dirty="0"/>
              <a:t>to</a:t>
            </a:r>
            <a:r>
              <a:rPr lang="en-GB" dirty="0"/>
              <a:t> define </a:t>
            </a:r>
            <a:r>
              <a:rPr lang="en-GB" dirty="0">
                <a:solidFill>
                  <a:srgbClr val="FF0000"/>
                </a:solidFill>
              </a:rPr>
              <a:t>minimum</a:t>
            </a:r>
            <a:r>
              <a:rPr lang="en-GB" dirty="0"/>
              <a:t> measurement capability in terms of number of PRS layers, TRPs, resource sets and resources that UE shall be able to measure</a:t>
            </a:r>
            <a:endParaRPr lang="en-US" dirty="0"/>
          </a:p>
          <a:p>
            <a:pPr lvl="0"/>
            <a:r>
              <a:rPr lang="en-US" dirty="0"/>
              <a:t>Option 2: RAN4 needs to define the numbers (of TRPs, cells, PRSs, etc.) for which the requirements apply in 38.133</a:t>
            </a:r>
            <a:r>
              <a:rPr lang="en-GB" dirty="0"/>
              <a:t>. FFS: Whether these numbers are the same as or smaller than those in the signalling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698958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b="1" dirty="0"/>
              <a:t>Reporting criteria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If PRS-RSRP measurements are not configured together with other reporting (</a:t>
            </a:r>
            <a:r>
              <a:rPr lang="en-GB" dirty="0" err="1"/>
              <a:t>e.g.RSTD</a:t>
            </a:r>
            <a:r>
              <a:rPr lang="en-GB" dirty="0"/>
              <a:t> in DL </a:t>
            </a:r>
            <a:r>
              <a:rPr lang="en-GB" dirty="0" err="1"/>
              <a:t>TDoA</a:t>
            </a:r>
            <a:r>
              <a:rPr lang="en-GB" dirty="0"/>
              <a:t>, UE Rx-Tx time difference in multi-RTT), </a:t>
            </a:r>
            <a:r>
              <a:rPr lang="en-GB" strike="sngStrike" dirty="0"/>
              <a:t>the</a:t>
            </a:r>
            <a:r>
              <a:rPr lang="en-GB" dirty="0"/>
              <a:t> </a:t>
            </a:r>
            <a:r>
              <a:rPr lang="en-GB" dirty="0">
                <a:solidFill>
                  <a:srgbClr val="FF0000"/>
                </a:solidFill>
              </a:rPr>
              <a:t>a</a:t>
            </a:r>
            <a:r>
              <a:rPr lang="en-GB" dirty="0"/>
              <a:t> separate measurement reporting criteria </a:t>
            </a:r>
            <a:r>
              <a:rPr lang="en-GB" strike="sngStrike" dirty="0"/>
              <a:t>for them </a:t>
            </a:r>
            <a:r>
              <a:rPr lang="en-GB" dirty="0"/>
              <a:t>is needed as below</a:t>
            </a:r>
          </a:p>
          <a:p>
            <a:pPr lvl="1"/>
            <a:r>
              <a:rPr lang="en-GB" dirty="0" err="1"/>
              <a:t>Ecat</a:t>
            </a:r>
            <a:r>
              <a:rPr lang="en-GB" dirty="0"/>
              <a:t>=1</a:t>
            </a:r>
            <a:endParaRPr lang="en-US" dirty="0"/>
          </a:p>
          <a:p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7066083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600" b="1" dirty="0"/>
              <a:t>Side condition</a:t>
            </a:r>
            <a:endParaRPr lang="zh-CN" altLang="en-US" sz="36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1424" y="1196753"/>
            <a:ext cx="10670976" cy="4929412"/>
          </a:xfrm>
        </p:spPr>
        <p:txBody>
          <a:bodyPr>
            <a:normAutofit/>
          </a:bodyPr>
          <a:lstStyle/>
          <a:p>
            <a:r>
              <a:rPr lang="en-GB" sz="2800" dirty="0"/>
              <a:t>For DL-OTDOA and Multi-RTT positioning methods, the side condition of PRS RSRP should follow </a:t>
            </a:r>
            <a:r>
              <a:rPr lang="en-GB" sz="2800" strike="sngStrike" dirty="0"/>
              <a:t>these</a:t>
            </a:r>
            <a:r>
              <a:rPr lang="en-GB" sz="2800" dirty="0"/>
              <a:t> </a:t>
            </a:r>
            <a:r>
              <a:rPr lang="en-GB" sz="2800" dirty="0">
                <a:solidFill>
                  <a:srgbClr val="FF0000"/>
                </a:solidFill>
              </a:rPr>
              <a:t>those</a:t>
            </a:r>
            <a:r>
              <a:rPr lang="en-GB" sz="2800" dirty="0"/>
              <a:t> of  RSTD and UE Rx-Tx time difference measurement, respectively. </a:t>
            </a:r>
            <a:endParaRPr lang="en-US" sz="2800" dirty="0"/>
          </a:p>
          <a:p>
            <a:r>
              <a:rPr lang="en-US" sz="2800" dirty="0"/>
              <a:t>For DL-</a:t>
            </a:r>
            <a:r>
              <a:rPr lang="en-US" sz="2800" dirty="0" err="1"/>
              <a:t>AoD</a:t>
            </a:r>
            <a:r>
              <a:rPr lang="en-US" sz="2800" dirty="0"/>
              <a:t>, the </a:t>
            </a:r>
            <a:r>
              <a:rPr lang="en-GB" sz="2800" dirty="0"/>
              <a:t>side condition of PRS RSRP can be specified</a:t>
            </a:r>
            <a:endParaRPr lang="en-US" sz="2800" dirty="0"/>
          </a:p>
          <a:p>
            <a:pPr lvl="1"/>
            <a:r>
              <a:rPr lang="en-GB" sz="2400" dirty="0"/>
              <a:t>Option 1:  </a:t>
            </a:r>
            <a:r>
              <a:rPr lang="en-US" sz="2400" dirty="0"/>
              <a:t>for both serving cell/TRP and neighbor cell/TRPs.</a:t>
            </a:r>
          </a:p>
          <a:p>
            <a:pPr lvl="2"/>
            <a:r>
              <a:rPr lang="en-US" dirty="0"/>
              <a:t>For serving cell:</a:t>
            </a:r>
          </a:p>
          <a:p>
            <a:pPr lvl="3"/>
            <a:r>
              <a:rPr lang="en-GB" dirty="0"/>
              <a:t>Option 1: -6 dB (CATT, Intel)</a:t>
            </a:r>
            <a:endParaRPr lang="en-US" dirty="0"/>
          </a:p>
          <a:p>
            <a:pPr lvl="3"/>
            <a:r>
              <a:rPr lang="en-GB" dirty="0"/>
              <a:t>Option 2. -3 dB (Ericsson)</a:t>
            </a:r>
            <a:endParaRPr lang="en-US" dirty="0"/>
          </a:p>
          <a:p>
            <a:pPr lvl="1"/>
            <a:r>
              <a:rPr lang="en-US" sz="2400" dirty="0"/>
              <a:t>Option 2 :for </a:t>
            </a:r>
            <a:r>
              <a:rPr lang="en-GB" sz="2400" dirty="0" err="1"/>
              <a:t>neighbor</a:t>
            </a:r>
            <a:r>
              <a:rPr lang="en-GB" sz="2400" dirty="0"/>
              <a:t> cell/TRPs ONLY. </a:t>
            </a:r>
            <a:endParaRPr lang="en-US" sz="2400" dirty="0"/>
          </a:p>
          <a:p>
            <a:pPr lvl="1"/>
            <a:r>
              <a:rPr lang="en-US" sz="2400" dirty="0"/>
              <a:t>Option 3: </a:t>
            </a:r>
            <a:r>
              <a:rPr lang="en-GB" sz="2400" dirty="0"/>
              <a:t>For the reference cell/TRPs  and neighbour cell/TRPs</a:t>
            </a:r>
          </a:p>
          <a:p>
            <a:pPr lvl="2"/>
            <a:r>
              <a:rPr lang="en-GB" dirty="0"/>
              <a:t>Same as that for the reference cell in PRS-RSTD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17519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 wrap="square" anchor="ctr">
            <a:normAutofit fontScale="90000"/>
          </a:bodyPr>
          <a:lstStyle/>
          <a:p>
            <a:r>
              <a:rPr lang="en-US" altLang="zh-CN" b="1" dirty="0"/>
              <a:t>Measurement accuracy requirements for PRS RSRP 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2"/>
          </p:nvPr>
        </p:nvSpPr>
        <p:spPr>
          <a:xfrm>
            <a:off x="263352" y="1484784"/>
            <a:ext cx="11449272" cy="4641379"/>
          </a:xfrm>
        </p:spPr>
        <p:txBody>
          <a:bodyPr wrap="square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zh-CN" b="1" dirty="0"/>
              <a:t>Number of samples for PRS RSRP measurement accuracy: </a:t>
            </a:r>
          </a:p>
          <a:p>
            <a:pPr lvl="1">
              <a:lnSpc>
                <a:spcPct val="90000"/>
              </a:lnSpc>
            </a:pPr>
            <a:r>
              <a:rPr lang="en-US" altLang="zh-CN" sz="2400" dirty="0"/>
              <a:t>Option 1: 1 sample </a:t>
            </a:r>
            <a:r>
              <a:rPr lang="en-US" altLang="zh-CN" sz="2400" dirty="0" err="1"/>
              <a:t>includ</a:t>
            </a:r>
            <a:r>
              <a:rPr lang="en-US" altLang="zh-CN" sz="2400" dirty="0" err="1">
                <a:solidFill>
                  <a:srgbClr val="FF0000"/>
                </a:solidFill>
              </a:rPr>
              <a:t>ing</a:t>
            </a:r>
            <a:r>
              <a:rPr lang="en-US" altLang="zh-CN" sz="2400" strike="sngStrike" dirty="0" err="1"/>
              <a:t>es</a:t>
            </a:r>
            <a:r>
              <a:rPr lang="en-US" altLang="zh-CN" sz="2400" dirty="0"/>
              <a:t> resource repetitions within the PRS occasion </a:t>
            </a:r>
          </a:p>
          <a:p>
            <a:pPr lvl="1">
              <a:lnSpc>
                <a:spcPct val="90000"/>
              </a:lnSpc>
            </a:pPr>
            <a:r>
              <a:rPr lang="en-US" altLang="zh-CN" sz="2400" dirty="0"/>
              <a:t>Option 2: </a:t>
            </a:r>
            <a:r>
              <a:rPr lang="en-US" sz="2400" dirty="0"/>
              <a:t>depends on the required number of comb realizations (</a:t>
            </a:r>
            <a:r>
              <a:rPr lang="en-US" sz="2400" dirty="0" err="1"/>
              <a:t>N</a:t>
            </a:r>
            <a:r>
              <a:rPr lang="en-US" sz="2400" baseline="-25000" dirty="0" err="1"/>
              <a:t>PRS,req</a:t>
            </a:r>
            <a:r>
              <a:rPr lang="en-US" sz="2400" dirty="0"/>
              <a:t>)</a:t>
            </a:r>
          </a:p>
          <a:p>
            <a:pPr lvl="2">
              <a:lnSpc>
                <a:spcPct val="90000"/>
              </a:lnSpc>
            </a:pPr>
            <a:r>
              <a:rPr lang="en-US" altLang="zh-CN" sz="2200" dirty="0"/>
              <a:t>FFS: Whether RSTD accuracy is agnostic to comb</a:t>
            </a:r>
          </a:p>
          <a:p>
            <a:pPr lvl="3">
              <a:lnSpc>
                <a:spcPct val="90000"/>
              </a:lnSpc>
            </a:pPr>
            <a:r>
              <a:rPr lang="en-US" altLang="zh-CN" sz="1800" dirty="0"/>
              <a:t>Companies are encouraged to study the impact of number of symbols within a slot </a:t>
            </a:r>
          </a:p>
          <a:p>
            <a:pPr>
              <a:lnSpc>
                <a:spcPct val="90000"/>
              </a:lnSpc>
            </a:pPr>
            <a:endParaRPr lang="en-US" b="1" dirty="0"/>
          </a:p>
          <a:p>
            <a:pPr>
              <a:lnSpc>
                <a:spcPct val="90000"/>
              </a:lnSpc>
            </a:pPr>
            <a:r>
              <a:rPr lang="en-US" b="1" dirty="0"/>
              <a:t>Types of requirements</a:t>
            </a:r>
            <a:endParaRPr lang="en-US" altLang="zh-CN" sz="15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Option 1: Define absolute accuracy requirements  ONLY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Option 2: Define relative accuracy requirements  ONLY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Option 3: Define both absolute  and relative accuracy requirements</a:t>
            </a:r>
          </a:p>
        </p:txBody>
      </p:sp>
    </p:spTree>
    <p:extLst>
      <p:ext uri="{BB962C8B-B14F-4D97-AF65-F5344CB8AC3E}">
        <p14:creationId xmlns:p14="http://schemas.microsoft.com/office/powerpoint/2010/main" val="905533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000" b="1" dirty="0"/>
              <a:t>Report mapping</a:t>
            </a:r>
            <a:endParaRPr lang="zh-CN" altLang="en-US" sz="4000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Differential PRS-RSRP reporting range for FDM-ed resources</a:t>
            </a:r>
            <a:endParaRPr lang="en-US" dirty="0"/>
          </a:p>
          <a:p>
            <a:pPr lvl="1"/>
            <a:r>
              <a:rPr lang="en-US" dirty="0"/>
              <a:t>Option 1. </a:t>
            </a:r>
            <a:r>
              <a:rPr lang="en-GB" dirty="0"/>
              <a:t>The reporting range for differential reporting for PRS RSRP measurements on FDM-ed PRS resources is [-27 dB; 27 dB] or smaller</a:t>
            </a:r>
          </a:p>
          <a:p>
            <a:pPr lvl="1"/>
            <a:r>
              <a:rPr lang="en-GB" dirty="0"/>
              <a:t> Option 2. The reporting range of ±30 dB for PRS-RSRP differential report can be applicable in both TDM and FDM case. </a:t>
            </a:r>
            <a:endParaRPr lang="en-US" dirty="0"/>
          </a:p>
          <a:p>
            <a:pPr lvl="1"/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199663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0" ma:contentTypeDescription="Create a new document." ma:contentTypeScope="" ma:versionID="dd7f7e98d9087211bfc2df44327750e0">
  <xsd:schema xmlns:xsd="http://www.w3.org/2001/XMLSchema" xmlns:xs="http://www.w3.org/2001/XMLSchema" xmlns:p="http://schemas.microsoft.com/office/2006/metadata/properties" xmlns:ns3="cc9c437c-ae0c-4066-8d90-a0f7de786127" targetNamespace="http://schemas.microsoft.com/office/2006/metadata/properties" ma:root="true" ma:fieldsID="c2967776dd1458a98050c65d7f672ad2" ns3:_="">
    <xsd:import namespace="cc9c437c-ae0c-4066-8d90-a0f7de78612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8B4B51-588A-4193-AB4E-12963BE166E2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  <ds:schemaRef ds:uri="cc9c437c-ae0c-4066-8d90-a0f7de78612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116A6EE-9C71-4CA8-B83C-FAA2FE0E53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DFB520-71EE-41B0-8989-A83159B173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9c437c-ae0c-4066-8d90-a0f7de7861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6024</TotalTime>
  <Words>571</Words>
  <Application>Microsoft Office PowerPoint</Application>
  <PresentationFormat>Widescreen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 Unicode MS</vt:lpstr>
      <vt:lpstr>Arial</vt:lpstr>
      <vt:lpstr>Calibri</vt:lpstr>
      <vt:lpstr>Office 主题</vt:lpstr>
      <vt:lpstr>3GPP TSG-RAN WG4 Meeting #95-e Electronic Meeting, 25 May – 5 June, 2020</vt:lpstr>
      <vt:lpstr>Definition of intra/inter-frequency measurement</vt:lpstr>
      <vt:lpstr>Scenarios of PRS RSRP measurement requirements</vt:lpstr>
      <vt:lpstr>Measurement period for PRS RSRP</vt:lpstr>
      <vt:lpstr>Measurement capability</vt:lpstr>
      <vt:lpstr>Reporting criteria</vt:lpstr>
      <vt:lpstr>Side condition</vt:lpstr>
      <vt:lpstr>Measurement accuracy requirements for PRS RSRP </vt:lpstr>
      <vt:lpstr>Report mapping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TSG-RAN WG4</dc:title>
  <dc:creator>Huawei</dc:creator>
  <cp:keywords>CTPClassification=CTP_NT</cp:keywords>
  <cp:lastModifiedBy>Arash Mirbagheri</cp:lastModifiedBy>
  <cp:revision>277</cp:revision>
  <dcterms:created xsi:type="dcterms:W3CDTF">2016-01-12T08:39:50Z</dcterms:created>
  <dcterms:modified xsi:type="dcterms:W3CDTF">2020-06-03T17:10:30Z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(3)UlQCbH8+njOX4Lmyu5V8GXYUR16tdb3WBVtHDmvVaJAGXV9XkZX/EpoCqtTtW9VXYrbifNSP
a7+Pf4YG+xgP4BDB1hxlY293Fmfa1kqA7ic5/sRjwb/4H1j5uU9QQcmaMyNknZbXSp0wJnwF
kPCTRGaeLgQq7Vqa35cU+TQhU+ACSp+TCrQQbhSTJu3vCT1G+NR7YV5HJtfd6fLXwUiu4S90
u5G3HnHpyVKLESCcUE</vt:lpwstr>
  </property>
  <property fmtid="{D5CDD505-2E9C-101B-9397-08002B2CF9AE}" pid="3" name="_2015_ms_pID_7253431">
    <vt:lpwstr>e6GDxdKaYeYtrjWylL7EBpH/dGbGo6yrGHj311IAPiAwAlx/dub8Q8
lxWA6t0Se7FX6KnMOVeAP3fa1L55fZBmVawfhYjUpcon7mdyNkN7Y0h/gWJ1A6INBfEjyLfV
Vkv+qF7m35L/KlmasNR8kClyuX5frXv9mq9vwYCQhatSWarcqW0KjvXm+iWlPdZthFQz8lsJ
rYnDaz7Y83Cpe2N8XNaGx8qMSPb9CmSIqvdr</vt:lpwstr>
  </property>
  <property fmtid="{D5CDD505-2E9C-101B-9397-08002B2CF9AE}" pid="4" name="_2015_ms_pID_7253432">
    <vt:lpwstr>9HdMISowIygjwabJCvOK/AK9BFDDyoZwhPae
AI19C7Rr8K7CBsiHqIadwcYEPNhXIHPu4l4wPLoTSdGsbhWVPbA=</vt:lpwstr>
  </property>
  <property fmtid="{D5CDD505-2E9C-101B-9397-08002B2CF9AE}" pid="5" name="ContentTypeId">
    <vt:lpwstr>0x010100EB28163D68FE8E4D9361964FDD814FC4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1590454755</vt:lpwstr>
  </property>
  <property fmtid="{D5CDD505-2E9C-101B-9397-08002B2CF9AE}" pid="10" name="TitusGUID">
    <vt:lpwstr>34f99473-300d-4156-93c9-9616748f0350</vt:lpwstr>
  </property>
  <property fmtid="{D5CDD505-2E9C-101B-9397-08002B2CF9AE}" pid="11" name="CTP_TimeStamp">
    <vt:lpwstr>2020-06-03 07:05:14Z</vt:lpwstr>
  </property>
  <property fmtid="{D5CDD505-2E9C-101B-9397-08002B2CF9AE}" pid="12" name="CTP_BU">
    <vt:lpwstr>NA</vt:lpwstr>
  </property>
  <property fmtid="{D5CDD505-2E9C-101B-9397-08002B2CF9AE}" pid="13" name="CTP_IDSID">
    <vt:lpwstr>NA</vt:lpwstr>
  </property>
  <property fmtid="{D5CDD505-2E9C-101B-9397-08002B2CF9AE}" pid="14" name="CTP_WWID">
    <vt:lpwstr>NA</vt:lpwstr>
  </property>
  <property fmtid="{D5CDD505-2E9C-101B-9397-08002B2CF9AE}" pid="15" name="CTPClassification">
    <vt:lpwstr>CTP_NT</vt:lpwstr>
  </property>
</Properties>
</file>