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1" r:id="rId6"/>
    <p:sldId id="300" r:id="rId7"/>
    <p:sldId id="292" r:id="rId8"/>
    <p:sldId id="294" r:id="rId9"/>
    <p:sldId id="295" r:id="rId10"/>
    <p:sldId id="296" r:id="rId11"/>
    <p:sldId id="297" r:id="rId12"/>
    <p:sldId id="298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257248"/>
            <a:ext cx="5616575" cy="868434"/>
          </a:xfrm>
        </p:spPr>
        <p:txBody>
          <a:bodyPr/>
          <a:lstStyle/>
          <a:p>
            <a:pPr algn="l" eaLnBrk="1" hangingPunct="1"/>
            <a:r>
              <a:rPr lang="en-GB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#95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-e</a:t>
            </a:r>
            <a:b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Meeting, 25 May – 5 June,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4725144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Intel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2420939"/>
            <a:ext cx="113763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sz="3600" dirty="0"/>
              <a:t>WF on requirements for NR Positioning PRS-RSRP, SSB and CSI-RS RSRP/RSRQ measurements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448" y="353541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R4-2008666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0336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Definition of intra/inter-frequency measurement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Do not define intra/inter-frequency definition for PRS-RSRP </a:t>
            </a:r>
            <a:endParaRPr lang="zh-CN" altLang="zh-CN" sz="2400" dirty="0"/>
          </a:p>
          <a:p>
            <a:pPr lvl="1"/>
            <a:r>
              <a:rPr lang="en-GB" altLang="zh-CN" sz="2000" dirty="0"/>
              <a:t>Note: Classification of accuracy requirements is FFS (e.g. whether to define different accuracy for measurements on different frequencies)</a:t>
            </a:r>
            <a:endParaRPr lang="zh-CN" altLang="zh-CN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874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Scenarios of PRS RSRP measurement requirements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RAN4 requirements are to be defined only for the case where PRS is measured with configured measurement gap</a:t>
            </a:r>
            <a:endParaRPr lang="en-GB" altLang="zh-CN" sz="2000" dirty="0"/>
          </a:p>
          <a:p>
            <a:pPr lvl="1"/>
            <a:endParaRPr lang="en-US" altLang="zh-CN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1032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period for PRS RSRP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Given the PRS-RSRP needed in different NR positioning methods, the principle for defining PRS- RSRP measurement period can be</a:t>
            </a:r>
            <a:endParaRPr lang="en-US" dirty="0"/>
          </a:p>
          <a:p>
            <a:pPr lvl="1"/>
            <a:r>
              <a:rPr lang="en-US" dirty="0"/>
              <a:t>when configured with UE Rx-Tx, PRS-RSRP measurement period can be same as that of UE Rx-Tx measurement </a:t>
            </a:r>
          </a:p>
          <a:p>
            <a:pPr lvl="1"/>
            <a:r>
              <a:rPr lang="en-US" dirty="0"/>
              <a:t>when configured with RSTD, PRS-RSRP measurement period can be same as that of RSTD measurement </a:t>
            </a:r>
          </a:p>
          <a:p>
            <a:pPr lvl="1"/>
            <a:r>
              <a:rPr lang="en-US" dirty="0"/>
              <a:t>FFS: when not configured with either UE Rx-Tx or RSTD.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9357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capability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Option 1: RAN4 needs not to define measurement capability in terms of number of PRS layers, TRPs, resource sets and resources that UE shall be able to measure</a:t>
            </a:r>
            <a:endParaRPr lang="en-US" dirty="0"/>
          </a:p>
          <a:p>
            <a:pPr lvl="0"/>
            <a:r>
              <a:rPr lang="en-US" dirty="0"/>
              <a:t>Option 2: RAN4 needs to define the numbers (of TRPs, cells, PRSs, etc.) for which the requirements apply in 38.133</a:t>
            </a:r>
            <a:r>
              <a:rPr lang="en-GB" dirty="0"/>
              <a:t>. FFS: Whether these numbers are the same as or smaller than those in the signalling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9895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Reporting criteria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PRS-RSRP measurements are not configured together with other reporting (</a:t>
            </a:r>
            <a:r>
              <a:rPr lang="en-GB" dirty="0" err="1"/>
              <a:t>e.g.RSTD</a:t>
            </a:r>
            <a:r>
              <a:rPr lang="en-GB" dirty="0"/>
              <a:t> in DL </a:t>
            </a:r>
            <a:r>
              <a:rPr lang="en-GB" dirty="0" err="1"/>
              <a:t>TDoA</a:t>
            </a:r>
            <a:r>
              <a:rPr lang="en-GB" dirty="0"/>
              <a:t>, UE Rx-Tx time difference in multi-RTT), the separated measurement reporting criteria for them is needed as below</a:t>
            </a:r>
          </a:p>
          <a:p>
            <a:pPr lvl="1"/>
            <a:r>
              <a:rPr lang="en-GB" dirty="0" err="1"/>
              <a:t>Ecat</a:t>
            </a:r>
            <a:r>
              <a:rPr lang="en-GB" dirty="0"/>
              <a:t>=1</a:t>
            </a:r>
            <a:endParaRPr lang="en-US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0660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Side condition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1424" y="1196753"/>
            <a:ext cx="10670976" cy="4929412"/>
          </a:xfrm>
        </p:spPr>
        <p:txBody>
          <a:bodyPr>
            <a:normAutofit/>
          </a:bodyPr>
          <a:lstStyle/>
          <a:p>
            <a:r>
              <a:rPr lang="en-GB" sz="2800" dirty="0"/>
              <a:t>For DL-OTDOA and Multi-RTT positioning methods, the side condition of PRS RSRP should follow these of  RSTD and UE Rx-Tx time difference measurement respectively. </a:t>
            </a:r>
            <a:endParaRPr lang="en-US" sz="2800" dirty="0"/>
          </a:p>
          <a:p>
            <a:r>
              <a:rPr lang="en-US" sz="2800" dirty="0"/>
              <a:t>For DL-</a:t>
            </a:r>
            <a:r>
              <a:rPr lang="en-US" sz="2800" dirty="0" err="1"/>
              <a:t>AoD</a:t>
            </a:r>
            <a:r>
              <a:rPr lang="en-US" sz="2800" dirty="0"/>
              <a:t>, the </a:t>
            </a:r>
            <a:r>
              <a:rPr lang="en-GB" sz="2800" dirty="0"/>
              <a:t>side condition of PRS RSRP can be specified</a:t>
            </a:r>
            <a:endParaRPr lang="en-US" sz="2800" dirty="0"/>
          </a:p>
          <a:p>
            <a:pPr lvl="1"/>
            <a:r>
              <a:rPr lang="en-GB" sz="2400" dirty="0"/>
              <a:t>Option 1:  </a:t>
            </a:r>
            <a:r>
              <a:rPr lang="en-US" sz="2400" dirty="0"/>
              <a:t>for both serving cell/TRP and neighbor cell/TRPs.</a:t>
            </a:r>
          </a:p>
          <a:p>
            <a:pPr lvl="2"/>
            <a:r>
              <a:rPr lang="en-US" dirty="0"/>
              <a:t>For serving cell:</a:t>
            </a:r>
          </a:p>
          <a:p>
            <a:pPr lvl="3"/>
            <a:r>
              <a:rPr lang="en-GB" dirty="0"/>
              <a:t>Option 1: -6 dB (CATT, Intel)</a:t>
            </a:r>
            <a:endParaRPr lang="en-US" dirty="0"/>
          </a:p>
          <a:p>
            <a:pPr lvl="3"/>
            <a:r>
              <a:rPr lang="en-GB" dirty="0"/>
              <a:t>Option 2. -3 dB (Ericsson)</a:t>
            </a:r>
            <a:endParaRPr lang="en-US" dirty="0"/>
          </a:p>
          <a:p>
            <a:pPr lvl="1"/>
            <a:r>
              <a:rPr lang="en-US" sz="2400" dirty="0"/>
              <a:t>Option 2 :for </a:t>
            </a:r>
            <a:r>
              <a:rPr lang="en-GB" sz="2400" dirty="0" err="1"/>
              <a:t>neighbor</a:t>
            </a:r>
            <a:r>
              <a:rPr lang="en-GB" sz="2400" dirty="0"/>
              <a:t> cell/TRPs ONLY. </a:t>
            </a:r>
            <a:endParaRPr lang="en-US" sz="2400" dirty="0"/>
          </a:p>
          <a:p>
            <a:pPr lvl="1"/>
            <a:r>
              <a:rPr lang="en-US" sz="2400" dirty="0"/>
              <a:t>Option 3: </a:t>
            </a:r>
            <a:r>
              <a:rPr lang="en-GB" sz="2400" dirty="0"/>
              <a:t>For the reference cell/TRPs  and neighbour cell/TRPs</a:t>
            </a:r>
          </a:p>
          <a:p>
            <a:pPr lvl="2"/>
            <a:r>
              <a:rPr lang="en-GB" dirty="0"/>
              <a:t>Same as that for the reference cell in PRS-RSTD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751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wrap="square" anchor="ctr">
            <a:normAutofit fontScale="90000"/>
          </a:bodyPr>
          <a:lstStyle/>
          <a:p>
            <a:r>
              <a:rPr lang="en-US" altLang="zh-CN" b="1" dirty="0"/>
              <a:t>Measurement accuracy requirements for PRS RSRP 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263352" y="1484784"/>
            <a:ext cx="11449272" cy="4641379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b="1" dirty="0"/>
              <a:t>Number of samples for PRS RSRP measurement accuracy: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1: 1 sample includes resource repetitions within the PRS occasion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2: </a:t>
            </a:r>
            <a:r>
              <a:rPr lang="en-US" sz="2400" dirty="0"/>
              <a:t>depends on the required number of comb realizations (</a:t>
            </a:r>
            <a:r>
              <a:rPr lang="en-US" sz="2400" dirty="0" err="1"/>
              <a:t>N</a:t>
            </a:r>
            <a:r>
              <a:rPr lang="en-US" sz="2400" baseline="-25000" dirty="0" err="1"/>
              <a:t>PRS,req</a:t>
            </a:r>
            <a:r>
              <a:rPr lang="en-US" sz="2400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altLang="zh-CN" sz="2200" dirty="0"/>
              <a:t>FFS: Whether RSTD accuracy is agnostic to comb</a:t>
            </a:r>
          </a:p>
          <a:p>
            <a:pPr lvl="3">
              <a:lnSpc>
                <a:spcPct val="90000"/>
              </a:lnSpc>
            </a:pPr>
            <a:r>
              <a:rPr lang="en-US" altLang="zh-CN" sz="1800" dirty="0"/>
              <a:t>Companies are encouraged to study the impact of number of symbols within a slot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b="1" dirty="0"/>
              <a:t>Types of requirements</a:t>
            </a:r>
            <a:endParaRPr lang="en-US" altLang="zh-CN" sz="15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Option 1: Define absolute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2: Define relative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3: Define both absolute  and relative accuracy requirements</a:t>
            </a:r>
          </a:p>
        </p:txBody>
      </p:sp>
    </p:spTree>
    <p:extLst>
      <p:ext uri="{BB962C8B-B14F-4D97-AF65-F5344CB8AC3E}">
        <p14:creationId xmlns:p14="http://schemas.microsoft.com/office/powerpoint/2010/main" val="90553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 dirty="0"/>
              <a:t>Report mapping</a:t>
            </a:r>
            <a:endParaRPr lang="zh-CN" altLang="en-U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Differential PRS-RSRP reporting range for FDM-ed resources</a:t>
            </a:r>
            <a:endParaRPr lang="en-US" dirty="0"/>
          </a:p>
          <a:p>
            <a:pPr lvl="1"/>
            <a:r>
              <a:rPr lang="en-US" dirty="0"/>
              <a:t>Option 1. </a:t>
            </a:r>
            <a:r>
              <a:rPr lang="en-GB" dirty="0"/>
              <a:t>The reporting range for differential reporting for PRS RSRP measurements on FDM-ed PRS resources is [-27 dB; 27 dB] or smaller</a:t>
            </a:r>
          </a:p>
          <a:p>
            <a:pPr lvl="1"/>
            <a:r>
              <a:rPr lang="en-GB" dirty="0"/>
              <a:t> Option 2. The reporting range of ±30 dB for PRS-RSRP differential report can be applicable in both TDM and FDM case. </a:t>
            </a:r>
            <a:endParaRPr lang="en-US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9966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8B4B51-588A-4193-AB4E-12963BE166E2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db33437f-65a5-48c5-b537-19efd290f967"/>
    <ds:schemaRef ds:uri="http://purl.org/dc/elements/1.1/"/>
    <ds:schemaRef ds:uri="6f846979-0e6f-42ff-8b87-e1893efeda99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67E680D-AC5B-4E66-8A1E-AB2F09A6E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5999</TotalTime>
  <Words>545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Unicode MS</vt:lpstr>
      <vt:lpstr>Arial</vt:lpstr>
      <vt:lpstr>Calibri</vt:lpstr>
      <vt:lpstr>Office 主题</vt:lpstr>
      <vt:lpstr>3GPP TSG-RAN WG4 Meeting #95-e Electronic Meeting, 25 May – 5 June, 2020</vt:lpstr>
      <vt:lpstr>Definition of intra/inter-frequency measurement</vt:lpstr>
      <vt:lpstr>Scenarios of PRS RSRP measurement requirements</vt:lpstr>
      <vt:lpstr>Measurement period for PRS RSRP</vt:lpstr>
      <vt:lpstr>Measurement capability</vt:lpstr>
      <vt:lpstr>Reporting criteria</vt:lpstr>
      <vt:lpstr>Side condition</vt:lpstr>
      <vt:lpstr>Measurement accuracy requirements for PRS RSRP </vt:lpstr>
      <vt:lpstr>Report mapping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keywords>CTPClassification=CTP_NT</cp:keywords>
  <cp:lastModifiedBy>Huang, Rui</cp:lastModifiedBy>
  <cp:revision>276</cp:revision>
  <dcterms:created xsi:type="dcterms:W3CDTF">2016-01-12T08:39:50Z</dcterms:created>
  <dcterms:modified xsi:type="dcterms:W3CDTF">2020-06-03T07:05:14Z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(3)UlQCbH8+njOX4Lmyu5V8GXYUR16tdb3WBVtHDmvVaJAGXV9XkZX/EpoCqtTtW9VXYrbifNSP
a7+Pf4YG+xgP4BDB1hxlY293Fmfa1kqA7ic5/sRjwb/4H1j5uU9QQcmaMyNknZbXSp0wJnwF
kPCTRGaeLgQq7Vqa35cU+TQhU+ACSp+TCrQQbhSTJu3vCT1G+NR7YV5HJtfd6fLXwUiu4S90
u5G3HnHpyVKLESCcUE</vt:lpwstr>
  </property>
  <property fmtid="{D5CDD505-2E9C-101B-9397-08002B2CF9AE}" pid="3" name="_2015_ms_pID_7253431">
    <vt:lpwstr>e6GDxdKaYeYtrjWylL7EBpH/dGbGo6yrGHj311IAPiAwAlx/dub8Q8
lxWA6t0Se7FX6KnMOVeAP3fa1L55fZBmVawfhYjUpcon7mdyNkN7Y0h/gWJ1A6INBfEjyLfV
Vkv+qF7m35L/KlmasNR8kClyuX5frXv9mq9vwYCQhatSWarcqW0KjvXm+iWlPdZthFQz8lsJ
rYnDaz7Y83Cpe2N8XNaGx8qMSPb9CmSIqvdr</vt:lpwstr>
  </property>
  <property fmtid="{D5CDD505-2E9C-101B-9397-08002B2CF9AE}" pid="4" name="_2015_ms_pID_7253432">
    <vt:lpwstr>9HdMISowIygjwabJCvOK/AK9BFDDyoZwhPae
AI19C7Rr8K7CBsiHqIadwcYEPNhXIHPu4l4wPLoTSdGsbhWVPbA=</vt:lpwstr>
  </property>
  <property fmtid="{D5CDD505-2E9C-101B-9397-08002B2CF9AE}" pid="5" name="ContentTypeId">
    <vt:lpwstr>0x0101003AA7AC0C743A294CADF60F661720E3E6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1590454755</vt:lpwstr>
  </property>
  <property fmtid="{D5CDD505-2E9C-101B-9397-08002B2CF9AE}" pid="10" name="TitusGUID">
    <vt:lpwstr>34f99473-300d-4156-93c9-9616748f0350</vt:lpwstr>
  </property>
  <property fmtid="{D5CDD505-2E9C-101B-9397-08002B2CF9AE}" pid="11" name="CTP_TimeStamp">
    <vt:lpwstr>2020-06-03 07:05:14Z</vt:lpwstr>
  </property>
  <property fmtid="{D5CDD505-2E9C-101B-9397-08002B2CF9AE}" pid="12" name="CTP_BU">
    <vt:lpwstr>NA</vt:lpwstr>
  </property>
  <property fmtid="{D5CDD505-2E9C-101B-9397-08002B2CF9AE}" pid="13" name="CTP_IDSID">
    <vt:lpwstr>NA</vt:lpwstr>
  </property>
  <property fmtid="{D5CDD505-2E9C-101B-9397-08002B2CF9AE}" pid="14" name="CTP_WWID">
    <vt:lpwstr>NA</vt:lpwstr>
  </property>
  <property fmtid="{D5CDD505-2E9C-101B-9397-08002B2CF9AE}" pid="15" name="CTPClassification">
    <vt:lpwstr>CTP_NT</vt:lpwstr>
  </property>
</Properties>
</file>