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0" r:id="rId4"/>
  </p:sldMasterIdLst>
  <p:notesMasterIdLst>
    <p:notesMasterId r:id="rId11"/>
  </p:notesMasterIdLst>
  <p:sldIdLst>
    <p:sldId id="290" r:id="rId5"/>
    <p:sldId id="334" r:id="rId6"/>
    <p:sldId id="340" r:id="rId7"/>
    <p:sldId id="336" r:id="rId8"/>
    <p:sldId id="343" r:id="rId9"/>
    <p:sldId id="342" r:id="rId10"/>
  </p:sldIdLst>
  <p:sldSz cx="12192000" cy="6858000"/>
  <p:notesSz cx="6858000" cy="914400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33" userDrawn="1">
          <p15:clr>
            <a:srgbClr val="A4A3A4"/>
          </p15:clr>
        </p15:guide>
        <p15:guide id="2" pos="388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53E3F36-829B-47C4-85C7-8F7C0A8FD96F}" v="2" dt="2020-04-28T22:11:16.687"/>
  </p1510:revLst>
</p1510:revInfo>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818" autoAdjust="0"/>
    <p:restoredTop sz="88978" autoAdjust="0"/>
  </p:normalViewPr>
  <p:slideViewPr>
    <p:cSldViewPr>
      <p:cViewPr varScale="1">
        <p:scale>
          <a:sx n="121" d="100"/>
          <a:sy n="121" d="100"/>
        </p:scale>
        <p:origin x="180" y="114"/>
      </p:cViewPr>
      <p:guideLst>
        <p:guide orient="horz" pos="2133"/>
        <p:guide pos="3887"/>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u-Hsiang Huang" userId="543a1667-cf7d-4263-9c3a-2bbd98271c62" providerId="ADAL" clId="{D8F6EB39-00F7-4320-9AAB-6442E31E5909}"/>
    <pc:docChg chg="custSel modSld">
      <pc:chgData name="Chu-Hsiang Huang" userId="543a1667-cf7d-4263-9c3a-2bbd98271c62" providerId="ADAL" clId="{D8F6EB39-00F7-4320-9AAB-6442E31E5909}" dt="2020-04-28T22:11:16.687" v="159" actId="207"/>
      <pc:docMkLst>
        <pc:docMk/>
      </pc:docMkLst>
      <pc:sldChg chg="modSp">
        <pc:chgData name="Chu-Hsiang Huang" userId="543a1667-cf7d-4263-9c3a-2bbd98271c62" providerId="ADAL" clId="{D8F6EB39-00F7-4320-9AAB-6442E31E5909}" dt="2020-04-28T22:11:16.687" v="159" actId="207"/>
        <pc:sldMkLst>
          <pc:docMk/>
          <pc:sldMk cId="4266411734" sldId="336"/>
        </pc:sldMkLst>
        <pc:spChg chg="mod">
          <ac:chgData name="Chu-Hsiang Huang" userId="543a1667-cf7d-4263-9c3a-2bbd98271c62" providerId="ADAL" clId="{D8F6EB39-00F7-4320-9AAB-6442E31E5909}" dt="2020-04-28T22:11:16.687" v="159" actId="207"/>
          <ac:spMkLst>
            <pc:docMk/>
            <pc:sldMk cId="4266411734" sldId="336"/>
            <ac:spMk id="5" creationId="{00000000-0000-0000-0000-000000000000}"/>
          </ac:spMkLst>
        </pc:spChg>
      </pc:sldChg>
      <pc:sldChg chg="modSp">
        <pc:chgData name="Chu-Hsiang Huang" userId="543a1667-cf7d-4263-9c3a-2bbd98271c62" providerId="ADAL" clId="{D8F6EB39-00F7-4320-9AAB-6442E31E5909}" dt="2020-04-28T22:06:47.592" v="5" actId="207"/>
        <pc:sldMkLst>
          <pc:docMk/>
          <pc:sldMk cId="864615075" sldId="337"/>
        </pc:sldMkLst>
        <pc:spChg chg="mod">
          <ac:chgData name="Chu-Hsiang Huang" userId="543a1667-cf7d-4263-9c3a-2bbd98271c62" providerId="ADAL" clId="{D8F6EB39-00F7-4320-9AAB-6442E31E5909}" dt="2020-04-28T22:06:47.592" v="5" actId="207"/>
          <ac:spMkLst>
            <pc:docMk/>
            <pc:sldMk cId="864615075" sldId="337"/>
            <ac:spMk id="5"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t>2020/6/3</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t>‹#›</a:t>
            </a:fld>
            <a:endParaRPr lang="zh-CN" altLang="en-US"/>
          </a:p>
        </p:txBody>
      </p:sp>
    </p:spTree>
    <p:extLst>
      <p:ext uri="{BB962C8B-B14F-4D97-AF65-F5344CB8AC3E}">
        <p14:creationId xmlns:p14="http://schemas.microsoft.com/office/powerpoint/2010/main" val="3938531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ko-KR" altLang="en-US"/>
              <a:t>마스터 제목 스타일 편집</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pPr>
              <a:defRPr/>
            </a:pPr>
            <a:fld id="{AF5AC724-7819-442F-BD1E-76C4EAD63087}" type="datetimeFigureOut">
              <a:rPr lang="zh-CN" altLang="en-US" smtClean="0"/>
              <a:t>2020/6/3</a:t>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10497025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pPr>
              <a:defRPr/>
            </a:pPr>
            <a:fld id="{AF5AC724-7819-442F-BD1E-76C4EAD63087}" type="datetimeFigureOut">
              <a:rPr lang="zh-CN" altLang="en-US" smtClean="0"/>
              <a:t>2020/6/3</a:t>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10629626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pPr>
              <a:defRPr/>
            </a:pPr>
            <a:fld id="{AF5AC724-7819-442F-BD1E-76C4EAD63087}" type="datetimeFigureOut">
              <a:rPr lang="zh-CN" altLang="en-US" smtClean="0"/>
              <a:t>2020/6/3</a:t>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2529858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idx="1"/>
          </p:nvPr>
        </p:nvSpPr>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pPr>
              <a:defRPr/>
            </a:pPr>
            <a:fld id="{AF5AC724-7819-442F-BD1E-76C4EAD63087}" type="datetimeFigureOut">
              <a:rPr lang="zh-CN" altLang="en-US" smtClean="0"/>
              <a:t>2020/6/3</a:t>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3804179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ko-KR" altLang="en-US"/>
              <a:t>마스터 제목 스타일 편집</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ko-KR" altLang="en-US"/>
              <a:t>마스터 텍스트 스타일을 편집합니다</a:t>
            </a:r>
          </a:p>
        </p:txBody>
      </p:sp>
      <p:sp>
        <p:nvSpPr>
          <p:cNvPr id="4" name="Date Placeholder 3"/>
          <p:cNvSpPr>
            <a:spLocks noGrp="1"/>
          </p:cNvSpPr>
          <p:nvPr>
            <p:ph type="dt" sz="half" idx="10"/>
          </p:nvPr>
        </p:nvSpPr>
        <p:spPr/>
        <p:txBody>
          <a:bodyPr/>
          <a:lstStyle/>
          <a:p>
            <a:pPr>
              <a:defRPr/>
            </a:pPr>
            <a:fld id="{AF5AC724-7819-442F-BD1E-76C4EAD63087}" type="datetimeFigureOut">
              <a:rPr lang="zh-CN" altLang="en-US" smtClean="0"/>
              <a:t>2020/6/3</a:t>
            </a:fld>
            <a:endParaRPr lang="zh-CN" altLang="en-US"/>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1853272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pPr>
              <a:defRPr/>
            </a:pPr>
            <a:fld id="{AF5AC724-7819-442F-BD1E-76C4EAD63087}" type="datetimeFigureOut">
              <a:rPr lang="zh-CN" altLang="en-US" smtClean="0"/>
              <a:t>2020/6/3</a:t>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15577976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839788" y="2505075"/>
            <a:ext cx="5157787"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6172200" y="2505075"/>
            <a:ext cx="5183188"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pPr>
              <a:defRPr/>
            </a:pPr>
            <a:fld id="{AF5AC724-7819-442F-BD1E-76C4EAD63087}" type="datetimeFigureOut">
              <a:rPr lang="zh-CN" altLang="en-US" smtClean="0"/>
              <a:t>2020/6/3</a:t>
            </a:fld>
            <a:endParaRPr lang="zh-CN" altLang="en-US"/>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4054584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pPr>
              <a:defRPr/>
            </a:pPr>
            <a:fld id="{AF5AC724-7819-442F-BD1E-76C4EAD63087}" type="datetimeFigureOut">
              <a:rPr lang="zh-CN" altLang="en-US" smtClean="0"/>
              <a:t>2020/6/3</a:t>
            </a:fld>
            <a:endParaRPr lang="zh-CN" altLang="en-US"/>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753418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AF5AC724-7819-442F-BD1E-76C4EAD63087}" type="datetimeFigureOut">
              <a:rPr lang="zh-CN" altLang="en-US" smtClean="0"/>
              <a:t>2020/6/3</a:t>
            </a:fld>
            <a:endParaRPr lang="zh-CN" altLang="en-US"/>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2437256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pPr>
              <a:defRPr/>
            </a:pPr>
            <a:fld id="{AF5AC724-7819-442F-BD1E-76C4EAD63087}" type="datetimeFigureOut">
              <a:rPr lang="zh-CN" altLang="en-US" smtClean="0"/>
              <a:t>2020/6/3</a:t>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4051083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pPr>
              <a:defRPr/>
            </a:pPr>
            <a:fld id="{AF5AC724-7819-442F-BD1E-76C4EAD63087}" type="datetimeFigureOut">
              <a:rPr lang="zh-CN" altLang="en-US" smtClean="0"/>
              <a:t>2020/6/3</a:t>
            </a:fld>
            <a:endParaRPr lang="zh-CN" altLang="en-US"/>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572335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AF5AC724-7819-442F-BD1E-76C4EAD63087}" type="datetimeFigureOut">
              <a:rPr lang="zh-CN" altLang="en-US" smtClean="0"/>
              <a:t>2020/6/3</a:t>
            </a:fld>
            <a:endParaRPr lang="zh-CN"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7E9CD2-D266-496F-A23B-65DDCBC48B98}" type="slidenum">
              <a:rPr lang="zh-CN" altLang="en-US" smtClean="0"/>
              <a:t>‹#›</a:t>
            </a:fld>
            <a:endParaRPr lang="zh-CN" altLang="en-US"/>
          </a:p>
        </p:txBody>
      </p:sp>
    </p:spTree>
    <p:extLst>
      <p:ext uri="{BB962C8B-B14F-4D97-AF65-F5344CB8AC3E}">
        <p14:creationId xmlns:p14="http://schemas.microsoft.com/office/powerpoint/2010/main" val="150214350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ctrTitle"/>
          </p:nvPr>
        </p:nvSpPr>
        <p:spPr/>
        <p:txBody>
          <a:bodyPr>
            <a:normAutofit/>
          </a:bodyPr>
          <a:lstStyle/>
          <a:p>
            <a:r>
              <a:rPr lang="en-US" altLang="ja-JP" sz="4000" dirty="0">
                <a:latin typeface="Arial" panose="020B0604020202020204" pitchFamily="34" charset="0"/>
                <a:ea typeface="Meiryo UI" pitchFamily="50" charset="-128"/>
                <a:cs typeface="Arial" panose="020B0604020202020204" pitchFamily="34" charset="0"/>
              </a:rPr>
              <a:t>WF on NR V2X RRM requirements</a:t>
            </a:r>
            <a:endParaRPr lang="ja-JP" altLang="en-US" sz="4000" dirty="0">
              <a:latin typeface="Arial" panose="020B0604020202020204" pitchFamily="34" charset="0"/>
              <a:ea typeface="Meiryo UI" pitchFamily="50" charset="-128"/>
              <a:cs typeface="Arial" panose="020B0604020202020204" pitchFamily="34" charset="0"/>
            </a:endParaRPr>
          </a:p>
        </p:txBody>
      </p:sp>
      <p:sp>
        <p:nvSpPr>
          <p:cNvPr id="4099" name="サブタイトル 2"/>
          <p:cNvSpPr>
            <a:spLocks noGrp="1"/>
          </p:cNvSpPr>
          <p:nvPr>
            <p:ph type="subTitle" idx="1"/>
          </p:nvPr>
        </p:nvSpPr>
        <p:spPr>
          <a:xfrm>
            <a:off x="2567608" y="3886200"/>
            <a:ext cx="7056784" cy="1752600"/>
          </a:xfrm>
        </p:spPr>
        <p:txBody>
          <a:bodyPr rtlCol="0">
            <a:normAutofit/>
          </a:bodyPr>
          <a:lstStyle/>
          <a:p>
            <a:pPr>
              <a:spcBef>
                <a:spcPct val="0"/>
              </a:spcBef>
              <a:defRPr/>
            </a:pPr>
            <a:r>
              <a:rPr lang="en-US" altLang="ja-JP" dirty="0">
                <a:solidFill>
                  <a:schemeClr val="tx1"/>
                </a:solidFill>
                <a:latin typeface="Arial" panose="020B0604020202020204" pitchFamily="34" charset="0"/>
                <a:ea typeface="Meiryo UI" pitchFamily="50" charset="-128"/>
                <a:cs typeface="Arial" panose="020B0604020202020204" pitchFamily="34" charset="0"/>
              </a:rPr>
              <a:t>LG </a:t>
            </a:r>
            <a:r>
              <a:rPr lang="en-US" altLang="ja-JP" dirty="0">
                <a:latin typeface="Arial" panose="020B0604020202020204" pitchFamily="34" charset="0"/>
                <a:ea typeface="Meiryo UI" pitchFamily="50" charset="-128"/>
                <a:cs typeface="Arial" panose="020B0604020202020204" pitchFamily="34" charset="0"/>
              </a:rPr>
              <a:t>Electronics, </a:t>
            </a:r>
            <a:r>
              <a:rPr lang="en-US" altLang="ja-JP" dirty="0" err="1">
                <a:latin typeface="Arial" panose="020B0604020202020204" pitchFamily="34" charset="0"/>
                <a:ea typeface="Meiryo UI" pitchFamily="50" charset="-128"/>
                <a:cs typeface="Arial" panose="020B0604020202020204" pitchFamily="34" charset="0"/>
              </a:rPr>
              <a:t>MediaTek</a:t>
            </a:r>
            <a:endParaRPr lang="en-US" altLang="ja-JP" dirty="0">
              <a:solidFill>
                <a:schemeClr val="tx1"/>
              </a:solidFill>
              <a:latin typeface="Arial" panose="020B0604020202020204" pitchFamily="34" charset="0"/>
              <a:ea typeface="Meiryo UI" pitchFamily="50" charset="-128"/>
              <a:cs typeface="Arial" panose="020B0604020202020204" pitchFamily="34" charset="0"/>
            </a:endParaRPr>
          </a:p>
        </p:txBody>
      </p:sp>
      <p:sp>
        <p:nvSpPr>
          <p:cNvPr id="5124" name="テキスト ボックス 1"/>
          <p:cNvSpPr txBox="1">
            <a:spLocks noChangeArrowheads="1"/>
          </p:cNvSpPr>
          <p:nvPr/>
        </p:nvSpPr>
        <p:spPr bwMode="auto">
          <a:xfrm>
            <a:off x="335361" y="188913"/>
            <a:ext cx="1144927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MS PGothic"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MS PGothic"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MS PGothic"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9pPr>
          </a:lstStyle>
          <a:p>
            <a:pPr eaLnBrk="1" hangingPunct="1">
              <a:spcBef>
                <a:spcPct val="0"/>
              </a:spcBef>
              <a:buFontTx/>
              <a:buNone/>
            </a:pPr>
            <a:r>
              <a:rPr lang="en-US" altLang="ja-JP" sz="2400" dirty="0">
                <a:latin typeface="Arial" panose="020B0604020202020204" pitchFamily="34" charset="0"/>
                <a:ea typeface="Meiryo UI" pitchFamily="50" charset="-128"/>
                <a:cs typeface="Arial" panose="020B0604020202020204" pitchFamily="34" charset="0"/>
              </a:rPr>
              <a:t>3GPP TSG-RAN WG4 #</a:t>
            </a:r>
            <a:r>
              <a:rPr lang="en-US" altLang="ja-JP" sz="2400" dirty="0" smtClean="0">
                <a:latin typeface="Arial" panose="020B0604020202020204" pitchFamily="34" charset="0"/>
                <a:ea typeface="Meiryo UI" pitchFamily="50" charset="-128"/>
                <a:cs typeface="Arial" panose="020B0604020202020204" pitchFamily="34" charset="0"/>
              </a:rPr>
              <a:t>95e</a:t>
            </a:r>
            <a:r>
              <a:rPr lang="en-US" altLang="ja-JP" sz="2400" dirty="0">
                <a:latin typeface="Arial" panose="020B0604020202020204" pitchFamily="34" charset="0"/>
                <a:ea typeface="Meiryo UI" pitchFamily="50" charset="-128"/>
                <a:cs typeface="Arial" panose="020B0604020202020204" pitchFamily="34" charset="0"/>
              </a:rPr>
              <a:t>				 </a:t>
            </a:r>
          </a:p>
          <a:p>
            <a:pPr eaLnBrk="1" hangingPunct="1">
              <a:spcBef>
                <a:spcPct val="0"/>
              </a:spcBef>
              <a:buFontTx/>
              <a:buNone/>
            </a:pPr>
            <a:r>
              <a:rPr lang="en-US" altLang="ja-JP" sz="2400" dirty="0">
                <a:latin typeface="Arial" panose="020B0604020202020204" pitchFamily="34" charset="0"/>
                <a:ea typeface="Meiryo UI" pitchFamily="50" charset="-128"/>
                <a:cs typeface="Arial" panose="020B0604020202020204" pitchFamily="34" charset="0"/>
              </a:rPr>
              <a:t>Electronic Meeting, 25 May – 5 June, 2020</a:t>
            </a:r>
            <a:endParaRPr lang="ja-JP" altLang="en-US" sz="2400" dirty="0">
              <a:latin typeface="Arial" panose="020B0604020202020204" pitchFamily="34" charset="0"/>
              <a:ea typeface="Meiryo UI" pitchFamily="50" charset="-128"/>
              <a:cs typeface="Arial" panose="020B0604020202020204" pitchFamily="34" charset="0"/>
            </a:endParaRPr>
          </a:p>
        </p:txBody>
      </p:sp>
      <p:sp>
        <p:nvSpPr>
          <p:cNvPr id="5125" name="テキスト ボックス 4"/>
          <p:cNvSpPr txBox="1">
            <a:spLocks noChangeArrowheads="1"/>
          </p:cNvSpPr>
          <p:nvPr/>
        </p:nvSpPr>
        <p:spPr bwMode="auto">
          <a:xfrm>
            <a:off x="9120336" y="188913"/>
            <a:ext cx="250055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panose="020B0604020202020204" pitchFamily="34" charset="0"/>
              <a:buChar char="•"/>
              <a:defRPr kumimoji="1" sz="3200">
                <a:solidFill>
                  <a:schemeClr val="tx1"/>
                </a:solidFill>
                <a:latin typeface="Calibri" panose="020F0502020204030204" pitchFamily="34" charset="0"/>
                <a:ea typeface="MS PGothic" panose="020B0600070205080204" charset="-128"/>
              </a:defRPr>
            </a:lvl1pPr>
            <a:lvl2pPr marL="742950" indent="-285750" eaLnBrk="0" hangingPunct="0">
              <a:spcBef>
                <a:spcPct val="20000"/>
              </a:spcBef>
              <a:buFont typeface="Arial" panose="020B0604020202020204" pitchFamily="34" charset="0"/>
              <a:buChar char="–"/>
              <a:defRPr kumimoji="1" sz="2800">
                <a:solidFill>
                  <a:schemeClr val="tx1"/>
                </a:solidFill>
                <a:latin typeface="Calibri" panose="020F0502020204030204" pitchFamily="34" charset="0"/>
                <a:ea typeface="MS PGothic" panose="020B0600070205080204" charset="-128"/>
              </a:defRPr>
            </a:lvl2pPr>
            <a:lvl3pPr marL="1143000" indent="-228600" eaLnBrk="0" hangingPunct="0">
              <a:spcBef>
                <a:spcPct val="20000"/>
              </a:spcBef>
              <a:buFont typeface="Arial" panose="020B0604020202020204" pitchFamily="34" charset="0"/>
              <a:buChar char="•"/>
              <a:defRPr kumimoji="1" sz="2400">
                <a:solidFill>
                  <a:schemeClr val="tx1"/>
                </a:solidFill>
                <a:latin typeface="Calibri" panose="020F0502020204030204" pitchFamily="34" charset="0"/>
                <a:ea typeface="MS PGothic" panose="020B0600070205080204" charset="-128"/>
              </a:defRPr>
            </a:lvl3pPr>
            <a:lvl4pPr marL="16002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4pPr>
            <a:lvl5pPr marL="2057400" indent="-228600" eaLnBrk="0" hangingPunct="0">
              <a:spcBef>
                <a:spcPct val="20000"/>
              </a:spcBef>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MS PGothic" panose="020B0600070205080204" charset="-128"/>
              </a:defRPr>
            </a:lvl9pPr>
          </a:lstStyle>
          <a:p>
            <a:pPr eaLnBrk="1" hangingPunct="1">
              <a:spcBef>
                <a:spcPct val="0"/>
              </a:spcBef>
              <a:buFontTx/>
              <a:buNone/>
            </a:pPr>
            <a:r>
              <a:rPr lang="en-US" altLang="ja-JP" sz="2400" dirty="0" smtClean="0">
                <a:latin typeface="Arial" panose="020B0604020202020204" pitchFamily="34" charset="0"/>
                <a:ea typeface="Meiryo UI" pitchFamily="50" charset="-128"/>
                <a:cs typeface="Arial" panose="020B0604020202020204" pitchFamily="34" charset="0"/>
              </a:rPr>
              <a:t>R4-2008587</a:t>
            </a:r>
            <a:endParaRPr lang="en-US" altLang="ja-JP" sz="2400" dirty="0">
              <a:solidFill>
                <a:srgbClr val="FF0000"/>
              </a:solidFill>
              <a:latin typeface="Arial" panose="020B0604020202020204" pitchFamily="34" charset="0"/>
              <a:ea typeface="Meiryo UI" pitchFamily="50" charset="-128"/>
              <a:cs typeface="Arial" panose="020B0604020202020204" pitchFamily="34" charset="0"/>
            </a:endParaRPr>
          </a:p>
        </p:txBody>
      </p:sp>
    </p:spTree>
    <p:extLst>
      <p:ext uri="{BB962C8B-B14F-4D97-AF65-F5344CB8AC3E}">
        <p14:creationId xmlns:p14="http://schemas.microsoft.com/office/powerpoint/2010/main" val="229603613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71691"/>
            <a:ext cx="12192000" cy="6647974"/>
          </a:xfrm>
          <a:prstGeom prst="rect">
            <a:avLst/>
          </a:prstGeom>
          <a:noFill/>
        </p:spPr>
        <p:txBody>
          <a:bodyPr wrap="square" rtlCol="0">
            <a:spAutoFit/>
          </a:bodyPr>
          <a:lstStyle/>
          <a:p>
            <a:pPr marL="342900" indent="-342900">
              <a:buFont typeface="Wingdings" panose="05000000000000000000" pitchFamily="2" charset="2"/>
              <a:buChar char="v"/>
            </a:pPr>
            <a:r>
              <a:rPr lang="en-US" altLang="ko-KR" dirty="0" smtClean="0"/>
              <a:t>Part1</a:t>
            </a:r>
          </a:p>
          <a:p>
            <a:pPr marL="800100" lvl="1" indent="-342900">
              <a:buFont typeface="Arial" panose="020B0604020202020204" pitchFamily="34" charset="0"/>
              <a:buChar char="•"/>
            </a:pPr>
            <a:r>
              <a:rPr lang="en-US" altLang="ko-KR" dirty="0" smtClean="0"/>
              <a:t>Issue </a:t>
            </a:r>
            <a:r>
              <a:rPr lang="en-US" altLang="ko-KR" dirty="0"/>
              <a:t>3-1: Interruption for sync source change between </a:t>
            </a:r>
            <a:r>
              <a:rPr lang="en-US" altLang="ko-KR" dirty="0" err="1"/>
              <a:t>gNB</a:t>
            </a:r>
            <a:r>
              <a:rPr lang="en-US" altLang="ko-KR" dirty="0"/>
              <a:t> and </a:t>
            </a:r>
            <a:r>
              <a:rPr lang="en-US" altLang="ko-KR" dirty="0" err="1"/>
              <a:t>eNB</a:t>
            </a:r>
            <a:endParaRPr lang="en-US" altLang="ko-KR" dirty="0"/>
          </a:p>
          <a:p>
            <a:pPr marL="1257300" lvl="2" indent="-342900">
              <a:buFont typeface="Arial" panose="020B0604020202020204" pitchFamily="34" charset="0"/>
              <a:buChar char="•"/>
            </a:pPr>
            <a:r>
              <a:rPr lang="en-US" altLang="ko-KR" sz="1600" dirty="0"/>
              <a:t>Define this interruption requirement for UE supporting both </a:t>
            </a:r>
            <a:r>
              <a:rPr lang="en-US" altLang="ko-KR" sz="1600" dirty="0" err="1"/>
              <a:t>gNB</a:t>
            </a:r>
            <a:r>
              <a:rPr lang="en-US" altLang="ko-KR" sz="1600" dirty="0"/>
              <a:t> and </a:t>
            </a:r>
            <a:r>
              <a:rPr lang="en-US" altLang="ko-KR" sz="1600" dirty="0" err="1"/>
              <a:t>eNB</a:t>
            </a:r>
            <a:r>
              <a:rPr lang="en-US" altLang="ko-KR" sz="1600" dirty="0"/>
              <a:t> as synchronization reference source.</a:t>
            </a:r>
          </a:p>
          <a:p>
            <a:pPr marL="1257300" lvl="2" indent="-342900">
              <a:buFont typeface="Arial" panose="020B0604020202020204" pitchFamily="34" charset="0"/>
              <a:buChar char="•"/>
            </a:pPr>
            <a:r>
              <a:rPr lang="en-US" altLang="ko-KR" sz="1600" dirty="0"/>
              <a:t>Capture the spec. as follow.</a:t>
            </a:r>
          </a:p>
          <a:p>
            <a:pPr marL="1714500" lvl="3" indent="-342900">
              <a:buFont typeface="Arial" panose="020B0604020202020204" pitchFamily="34" charset="0"/>
              <a:buChar char="•"/>
            </a:pPr>
            <a:r>
              <a:rPr lang="en-US" altLang="ko-KR" sz="1600" dirty="0"/>
              <a:t>When a UE supports both </a:t>
            </a:r>
            <a:r>
              <a:rPr lang="en-US" altLang="ko-KR" sz="1600" dirty="0" err="1"/>
              <a:t>gNB</a:t>
            </a:r>
            <a:r>
              <a:rPr lang="en-US" altLang="ko-KR" sz="1600" dirty="0"/>
              <a:t> and </a:t>
            </a:r>
            <a:r>
              <a:rPr lang="en-US" altLang="ko-KR" sz="1600" dirty="0" err="1"/>
              <a:t>eNB</a:t>
            </a:r>
            <a:r>
              <a:rPr lang="en-US" altLang="ko-KR" sz="1600" dirty="0"/>
              <a:t> as synchronization reference source, UE is allowed to drop NR V2X SL transmission or reception for up to 1 </a:t>
            </a:r>
            <a:r>
              <a:rPr lang="en-US" altLang="ko-KR" sz="1600" dirty="0" err="1"/>
              <a:t>ms</a:t>
            </a:r>
            <a:r>
              <a:rPr lang="en-US" altLang="ko-KR" sz="1600" dirty="0"/>
              <a:t> when synchronization source is changed:</a:t>
            </a:r>
          </a:p>
          <a:p>
            <a:pPr marL="2171700" lvl="4" indent="-342900">
              <a:buFont typeface="Arial" panose="020B0604020202020204" pitchFamily="34" charset="0"/>
              <a:buChar char="•"/>
            </a:pPr>
            <a:r>
              <a:rPr lang="en-US" altLang="ko-KR" sz="1600" dirty="0" smtClean="0"/>
              <a:t>From </a:t>
            </a:r>
            <a:r>
              <a:rPr lang="en-US" altLang="ko-KR" sz="1600" dirty="0" err="1"/>
              <a:t>gNB</a:t>
            </a:r>
            <a:endParaRPr lang="en-US" altLang="ko-KR" sz="1600" dirty="0"/>
          </a:p>
          <a:p>
            <a:pPr marL="2628900" lvl="5" indent="-342900">
              <a:buFont typeface="Arial" panose="020B0604020202020204" pitchFamily="34" charset="0"/>
              <a:buChar char="•"/>
            </a:pPr>
            <a:r>
              <a:rPr lang="en-US" altLang="ko-KR" sz="1600" dirty="0" smtClean="0"/>
              <a:t>to </a:t>
            </a:r>
            <a:r>
              <a:rPr lang="en-US" altLang="ko-KR" sz="1600" dirty="0" err="1" smtClean="0"/>
              <a:t>eNB</a:t>
            </a:r>
            <a:endParaRPr lang="en-US" altLang="ko-KR" sz="1600" dirty="0"/>
          </a:p>
          <a:p>
            <a:pPr marL="2171700" lvl="4" indent="-342900">
              <a:buFont typeface="Arial" panose="020B0604020202020204" pitchFamily="34" charset="0"/>
              <a:buChar char="•"/>
            </a:pPr>
            <a:r>
              <a:rPr lang="en-US" altLang="ko-KR" sz="1600" dirty="0" smtClean="0"/>
              <a:t>From </a:t>
            </a:r>
            <a:r>
              <a:rPr lang="en-US" altLang="ko-KR" sz="1600" dirty="0" err="1"/>
              <a:t>eNB</a:t>
            </a:r>
            <a:endParaRPr lang="en-US" altLang="ko-KR" sz="1600" dirty="0"/>
          </a:p>
          <a:p>
            <a:pPr marL="2628900" lvl="5" indent="-342900">
              <a:buFont typeface="Arial" panose="020B0604020202020204" pitchFamily="34" charset="0"/>
              <a:buChar char="•"/>
            </a:pPr>
            <a:r>
              <a:rPr lang="en-US" altLang="ko-KR" sz="1600" dirty="0" smtClean="0"/>
              <a:t>to </a:t>
            </a:r>
            <a:r>
              <a:rPr lang="en-US" altLang="ko-KR" sz="1600" dirty="0" err="1" smtClean="0"/>
              <a:t>gNB</a:t>
            </a:r>
            <a:endParaRPr lang="en-US" altLang="ko-KR" sz="1600" dirty="0" smtClean="0"/>
          </a:p>
          <a:p>
            <a:pPr marL="800100" lvl="1" indent="-342900">
              <a:buFont typeface="Arial" panose="020B0604020202020204" pitchFamily="34" charset="0"/>
              <a:buChar char="•"/>
            </a:pPr>
            <a:r>
              <a:rPr lang="en-US" altLang="ko-KR" dirty="0"/>
              <a:t>Issue </a:t>
            </a:r>
            <a:r>
              <a:rPr lang="en-US" altLang="ko-KR" dirty="0" smtClean="0"/>
              <a:t>3-2</a:t>
            </a:r>
            <a:r>
              <a:rPr lang="en-US" altLang="ko-KR" dirty="0"/>
              <a:t>: Interruption for switching between LTE SL and NR SL</a:t>
            </a:r>
          </a:p>
          <a:p>
            <a:pPr marL="1257300" lvl="2" indent="-342900">
              <a:buFont typeface="Arial" panose="020B0604020202020204" pitchFamily="34" charset="0"/>
              <a:buChar char="•"/>
            </a:pPr>
            <a:r>
              <a:rPr lang="en-US" altLang="ko-KR" sz="1600" dirty="0"/>
              <a:t>Introduce scheduling restriction instead of interruption due to switching between LTE SL and NR SL. The RRM requirements for switching between LTE SL and NR SL shall be aligned with RF conclusion</a:t>
            </a:r>
            <a:r>
              <a:rPr lang="en-US" altLang="ko-KR" sz="1600" dirty="0" smtClean="0"/>
              <a:t>.</a:t>
            </a:r>
            <a:endParaRPr lang="en-US" altLang="ko-KR" sz="1600" dirty="0"/>
          </a:p>
          <a:p>
            <a:pPr lvl="2"/>
            <a:endParaRPr lang="en-US" altLang="ko-KR" dirty="0"/>
          </a:p>
          <a:p>
            <a:pPr marL="800100" lvl="1" indent="-342900">
              <a:buFont typeface="Arial" panose="020B0604020202020204" pitchFamily="34" charset="0"/>
              <a:buChar char="•"/>
            </a:pPr>
            <a:r>
              <a:rPr lang="en-US" altLang="ko-KR" dirty="0"/>
              <a:t>Issue </a:t>
            </a:r>
            <a:r>
              <a:rPr lang="en-US" altLang="ko-KR" dirty="0" smtClean="0"/>
              <a:t>3-3-2 &amp; 3-3-3</a:t>
            </a:r>
            <a:r>
              <a:rPr lang="en-US" altLang="ko-KR" dirty="0"/>
              <a:t>: Whether a UE supporting NR SL only is not required to sync to </a:t>
            </a:r>
            <a:r>
              <a:rPr lang="en-US" altLang="ko-KR" dirty="0" err="1"/>
              <a:t>gNB</a:t>
            </a:r>
            <a:r>
              <a:rPr lang="en-US" altLang="ko-KR" dirty="0"/>
              <a:t> or </a:t>
            </a:r>
            <a:r>
              <a:rPr lang="en-US" altLang="ko-KR" dirty="0" err="1"/>
              <a:t>eNB</a:t>
            </a:r>
            <a:r>
              <a:rPr lang="en-US" altLang="ko-KR" dirty="0"/>
              <a:t> &amp; </a:t>
            </a:r>
            <a:r>
              <a:rPr lang="en-US" altLang="ko-KR" dirty="0" smtClean="0"/>
              <a:t>Whether </a:t>
            </a:r>
            <a:r>
              <a:rPr lang="en-US" altLang="ko-KR" dirty="0"/>
              <a:t>to differentiate a UE supporting NR SL only and a UE supporting both NR SL and NR WAN in interruption requirement due to synchronization reference source </a:t>
            </a:r>
            <a:r>
              <a:rPr lang="en-US" altLang="ko-KR" dirty="0" smtClean="0"/>
              <a:t>change</a:t>
            </a:r>
          </a:p>
          <a:p>
            <a:pPr marL="1257300" lvl="2" indent="-342900">
              <a:buFont typeface="Arial" panose="020B0604020202020204" pitchFamily="34" charset="0"/>
              <a:buChar char="•"/>
            </a:pPr>
            <a:r>
              <a:rPr lang="en-US" altLang="ko-KR" sz="1600" dirty="0"/>
              <a:t>Introduce applicability rule to interruption requirement due to synchronization source change.</a:t>
            </a:r>
          </a:p>
          <a:p>
            <a:pPr marL="1257300" lvl="2" indent="-342900">
              <a:buFont typeface="Arial" panose="020B0604020202020204" pitchFamily="34" charset="0"/>
              <a:buChar char="•"/>
            </a:pPr>
            <a:r>
              <a:rPr lang="en-US" altLang="ko-KR" sz="1600" dirty="0"/>
              <a:t>Capture the spec. as follow.</a:t>
            </a:r>
          </a:p>
          <a:p>
            <a:pPr marL="1714500" lvl="3" indent="-342900">
              <a:buFont typeface="Arial" panose="020B0604020202020204" pitchFamily="34" charset="0"/>
              <a:buChar char="•"/>
            </a:pPr>
            <a:r>
              <a:rPr lang="en-US" altLang="ko-KR" sz="1600" dirty="0"/>
              <a:t>When a UE supports NR V2X </a:t>
            </a:r>
            <a:r>
              <a:rPr lang="en-US" altLang="ko-KR" sz="1600" dirty="0" err="1"/>
              <a:t>sidelink</a:t>
            </a:r>
            <a:r>
              <a:rPr lang="en-US" altLang="ko-KR" sz="1600" dirty="0"/>
              <a:t> only, the UE is allowed to drop NR V2X SL transmission or reception for up to 1 </a:t>
            </a:r>
            <a:r>
              <a:rPr lang="en-US" altLang="ko-KR" sz="1600" dirty="0" err="1"/>
              <a:t>ms</a:t>
            </a:r>
            <a:r>
              <a:rPr lang="en-US" altLang="ko-KR" sz="1600" dirty="0"/>
              <a:t> when synchronization source is changed:</a:t>
            </a:r>
          </a:p>
          <a:p>
            <a:pPr lvl="3"/>
            <a:r>
              <a:rPr lang="en-US" altLang="ko-KR" sz="1600" dirty="0" smtClean="0"/>
              <a:t>        …</a:t>
            </a:r>
            <a:endParaRPr lang="en-US" altLang="ko-KR" sz="1600" dirty="0"/>
          </a:p>
          <a:p>
            <a:pPr marL="1714500" lvl="3" indent="-342900">
              <a:buFont typeface="Arial" panose="020B0604020202020204" pitchFamily="34" charset="0"/>
              <a:buChar char="•"/>
            </a:pPr>
            <a:r>
              <a:rPr lang="en-US" altLang="ko-KR" sz="1600" dirty="0"/>
              <a:t>When a UE further supports both </a:t>
            </a:r>
            <a:r>
              <a:rPr lang="en-US" altLang="ko-KR" sz="1600" dirty="0" err="1"/>
              <a:t>gNB</a:t>
            </a:r>
            <a:r>
              <a:rPr lang="en-US" altLang="ko-KR" sz="1600" dirty="0"/>
              <a:t> and </a:t>
            </a:r>
            <a:r>
              <a:rPr lang="en-US" altLang="ko-KR" sz="1600" dirty="0" err="1"/>
              <a:t>eNB</a:t>
            </a:r>
            <a:r>
              <a:rPr lang="en-US" altLang="ko-KR" sz="1600" dirty="0"/>
              <a:t> as synchronization reference source, the UE is also allowed to drop NR V2X SL transmission or reception for up to 1 </a:t>
            </a:r>
            <a:r>
              <a:rPr lang="en-US" altLang="ko-KR" sz="1600" dirty="0" err="1"/>
              <a:t>ms</a:t>
            </a:r>
            <a:r>
              <a:rPr lang="en-US" altLang="ko-KR" sz="1600" dirty="0"/>
              <a:t> when synchronization source is changed:</a:t>
            </a:r>
          </a:p>
          <a:p>
            <a:pPr lvl="3"/>
            <a:r>
              <a:rPr lang="en-US" altLang="ko-KR" sz="1200" dirty="0" smtClean="0"/>
              <a:t>       …</a:t>
            </a:r>
            <a:endParaRPr lang="ko-KR" altLang="ko-KR" sz="1200" dirty="0">
              <a:solidFill>
                <a:srgbClr val="00B050"/>
              </a:solidFill>
            </a:endParaRPr>
          </a:p>
        </p:txBody>
      </p:sp>
      <p:sp>
        <p:nvSpPr>
          <p:cNvPr id="2" name="TextBox 1"/>
          <p:cNvSpPr txBox="1"/>
          <p:nvPr/>
        </p:nvSpPr>
        <p:spPr>
          <a:xfrm>
            <a:off x="551384" y="126416"/>
            <a:ext cx="11089232" cy="584775"/>
          </a:xfrm>
          <a:prstGeom prst="rect">
            <a:avLst/>
          </a:prstGeom>
          <a:noFill/>
        </p:spPr>
        <p:txBody>
          <a:bodyPr wrap="square" rtlCol="0">
            <a:spAutoFit/>
          </a:bodyPr>
          <a:lstStyle/>
          <a:p>
            <a:pPr algn="ctr"/>
            <a:r>
              <a:rPr lang="en-US" altLang="ko-KR" sz="3200" dirty="0"/>
              <a:t>Information </a:t>
            </a:r>
            <a:r>
              <a:rPr lang="en-US" altLang="ko-KR" sz="3200" dirty="0" smtClean="0"/>
              <a:t>for 1</a:t>
            </a:r>
            <a:r>
              <a:rPr lang="en-US" altLang="ko-KR" sz="3200" baseline="30000" dirty="0" smtClean="0"/>
              <a:t>st</a:t>
            </a:r>
            <a:r>
              <a:rPr lang="en-US" altLang="ko-KR" sz="3200" dirty="0" smtClean="0"/>
              <a:t> </a:t>
            </a:r>
            <a:r>
              <a:rPr lang="en-US" altLang="ko-KR" sz="3200" dirty="0"/>
              <a:t>round </a:t>
            </a:r>
            <a:r>
              <a:rPr lang="en-US" altLang="ko-KR" sz="3200" dirty="0" smtClean="0"/>
              <a:t>agreements</a:t>
            </a:r>
            <a:endParaRPr lang="ko-KR" altLang="en-US" sz="3200" dirty="0"/>
          </a:p>
        </p:txBody>
      </p:sp>
    </p:spTree>
    <p:extLst>
      <p:ext uri="{BB962C8B-B14F-4D97-AF65-F5344CB8AC3E}">
        <p14:creationId xmlns:p14="http://schemas.microsoft.com/office/powerpoint/2010/main" val="9166041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71691"/>
            <a:ext cx="12192000" cy="3908762"/>
          </a:xfrm>
          <a:prstGeom prst="rect">
            <a:avLst/>
          </a:prstGeom>
          <a:noFill/>
        </p:spPr>
        <p:txBody>
          <a:bodyPr wrap="square" rtlCol="0">
            <a:spAutoFit/>
          </a:bodyPr>
          <a:lstStyle/>
          <a:p>
            <a:pPr marL="342900" indent="-342900">
              <a:buFont typeface="Wingdings" panose="05000000000000000000" pitchFamily="2" charset="2"/>
              <a:buChar char="v"/>
            </a:pPr>
            <a:r>
              <a:rPr lang="en-US" altLang="ko-KR" dirty="0" smtClean="0"/>
              <a:t>Part 1</a:t>
            </a:r>
          </a:p>
          <a:p>
            <a:pPr marL="800100" lvl="1" indent="-342900">
              <a:buFont typeface="Arial" panose="020B0604020202020204" pitchFamily="34" charset="0"/>
              <a:buChar char="•"/>
            </a:pPr>
            <a:r>
              <a:rPr lang="en-US" altLang="ko-KR" dirty="0" smtClean="0"/>
              <a:t>Issue 3-3-4: </a:t>
            </a:r>
            <a:r>
              <a:rPr lang="en-US" altLang="ko-KR" dirty="0"/>
              <a:t>Whether to introduce when the interruption(1ms) occurs due to sync source change happens</a:t>
            </a:r>
          </a:p>
          <a:p>
            <a:pPr marL="1257300" lvl="2" indent="-342900">
              <a:buFont typeface="Arial" panose="020B0604020202020204" pitchFamily="34" charset="0"/>
              <a:buChar char="•"/>
            </a:pPr>
            <a:r>
              <a:rPr lang="en-US" altLang="ko-KR" sz="1600" dirty="0"/>
              <a:t>Keep current spec. unchanged. Related test case will not be defined</a:t>
            </a:r>
            <a:r>
              <a:rPr lang="en-US" altLang="ko-KR" sz="1600" dirty="0" smtClean="0"/>
              <a:t>.</a:t>
            </a:r>
          </a:p>
          <a:p>
            <a:pPr marL="1257300" lvl="2" indent="-342900">
              <a:buFont typeface="Arial" panose="020B0604020202020204" pitchFamily="34" charset="0"/>
              <a:buChar char="•"/>
            </a:pPr>
            <a:endParaRPr lang="en-US" altLang="ko-KR" sz="1600" dirty="0"/>
          </a:p>
          <a:p>
            <a:pPr marL="800100" lvl="1" indent="-342900">
              <a:buFont typeface="Arial" panose="020B0604020202020204" pitchFamily="34" charset="0"/>
              <a:buChar char="•"/>
            </a:pPr>
            <a:r>
              <a:rPr lang="en-US" altLang="ko-KR" dirty="0"/>
              <a:t>Issue </a:t>
            </a:r>
            <a:r>
              <a:rPr lang="en-US" altLang="ko-KR" dirty="0" smtClean="0"/>
              <a:t>3-3-6 : </a:t>
            </a:r>
            <a:r>
              <a:rPr lang="en-US" altLang="ko-KR" dirty="0"/>
              <a:t>Whether to define interruption requirement on NR SL due to LTE SL sync source is changed</a:t>
            </a:r>
          </a:p>
          <a:p>
            <a:pPr marL="1257300" lvl="2" indent="-342900">
              <a:buFont typeface="Arial" panose="020B0604020202020204" pitchFamily="34" charset="0"/>
              <a:buChar char="•"/>
            </a:pPr>
            <a:r>
              <a:rPr lang="en-US" altLang="ko-KR" sz="1600" dirty="0" smtClean="0"/>
              <a:t>Do </a:t>
            </a:r>
            <a:r>
              <a:rPr lang="en-US" altLang="ko-KR" sz="1600" dirty="0"/>
              <a:t>not define interruption requirement on NR SL due to LTE SL sync source is </a:t>
            </a:r>
            <a:r>
              <a:rPr lang="en-US" altLang="ko-KR" sz="1600" dirty="0" smtClean="0"/>
              <a:t>changed</a:t>
            </a:r>
          </a:p>
          <a:p>
            <a:pPr marL="800100" lvl="1" indent="-342900">
              <a:buFont typeface="Arial" panose="020B0604020202020204" pitchFamily="34" charset="0"/>
              <a:buChar char="•"/>
            </a:pPr>
            <a:endParaRPr lang="en-US" altLang="ko-KR" sz="1600" dirty="0"/>
          </a:p>
          <a:p>
            <a:pPr marL="342900" indent="-342900">
              <a:buFont typeface="Wingdings" panose="05000000000000000000" pitchFamily="2" charset="2"/>
              <a:buChar char="v"/>
            </a:pPr>
            <a:r>
              <a:rPr lang="en-US" altLang="ko-KR" dirty="0" smtClean="0"/>
              <a:t>Part 2</a:t>
            </a:r>
          </a:p>
          <a:p>
            <a:pPr marL="800100" lvl="1" indent="-342900">
              <a:buFont typeface="Arial" panose="020B0604020202020204" pitchFamily="34" charset="0"/>
              <a:buChar char="•"/>
            </a:pPr>
            <a:r>
              <a:rPr lang="ko-KR" altLang="ko-KR" dirty="0" smtClean="0"/>
              <a:t>Issue </a:t>
            </a:r>
            <a:r>
              <a:rPr lang="ko-KR" altLang="ko-KR" dirty="0"/>
              <a:t>3-1: Absolute accuracy of PSBCH-RSRP </a:t>
            </a:r>
            <a:r>
              <a:rPr lang="ko-KR" altLang="ko-KR" dirty="0" smtClean="0"/>
              <a:t>measurement</a:t>
            </a:r>
            <a:endParaRPr lang="en-US" altLang="ko-KR" dirty="0" smtClean="0"/>
          </a:p>
          <a:p>
            <a:pPr marL="1257300" lvl="2" indent="-342900">
              <a:buFont typeface="Arial" panose="020B0604020202020204" pitchFamily="34" charset="0"/>
              <a:buChar char="•"/>
            </a:pPr>
            <a:r>
              <a:rPr lang="en-US" altLang="ko-KR" sz="1600" dirty="0"/>
              <a:t>Define PSBCH absolute accuracy of ±4.5dB with SNR = -</a:t>
            </a:r>
            <a:r>
              <a:rPr lang="en-US" altLang="ko-KR" sz="1600" dirty="0" smtClean="0"/>
              <a:t>6dB</a:t>
            </a:r>
          </a:p>
          <a:p>
            <a:pPr marL="1257300" lvl="2" indent="-342900">
              <a:buFont typeface="Arial" panose="020B0604020202020204" pitchFamily="34" charset="0"/>
              <a:buChar char="•"/>
            </a:pPr>
            <a:endParaRPr lang="en-US" altLang="ko-KR" sz="1600" dirty="0" smtClean="0"/>
          </a:p>
          <a:p>
            <a:pPr marL="800100" lvl="1" indent="-342900">
              <a:buFont typeface="Arial" panose="020B0604020202020204" pitchFamily="34" charset="0"/>
              <a:buChar char="•"/>
            </a:pPr>
            <a:r>
              <a:rPr lang="en-US" altLang="ko-KR" dirty="0" smtClean="0"/>
              <a:t>Issue 3-2 : Relative accuracy of PSBCH-RSRP measurement</a:t>
            </a:r>
          </a:p>
          <a:p>
            <a:pPr marL="1257300" lvl="2" indent="-342900">
              <a:buFont typeface="Arial" panose="020B0604020202020204" pitchFamily="34" charset="0"/>
              <a:buChar char="•"/>
            </a:pPr>
            <a:r>
              <a:rPr lang="en-US" altLang="ko-KR" sz="1600" dirty="0"/>
              <a:t>Define PSBCH relative accuracy of ±2.0dB with SNR = -3dB</a:t>
            </a:r>
            <a:endParaRPr lang="en-US" altLang="ko-KR" sz="1600" dirty="0" smtClean="0"/>
          </a:p>
          <a:p>
            <a:pPr marL="342900" indent="-342900">
              <a:buFont typeface="Arial" panose="020B0604020202020204" pitchFamily="34" charset="0"/>
              <a:buChar char="•"/>
            </a:pPr>
            <a:endParaRPr lang="en-US" altLang="ko-KR" sz="1400" dirty="0" smtClean="0"/>
          </a:p>
          <a:p>
            <a:pPr marL="342900" indent="-342900">
              <a:buFont typeface="Arial" panose="020B0604020202020204" pitchFamily="34" charset="0"/>
              <a:buChar char="•"/>
            </a:pPr>
            <a:endParaRPr lang="en-US" altLang="ko-KR" sz="1400" dirty="0" smtClean="0"/>
          </a:p>
        </p:txBody>
      </p:sp>
      <p:sp>
        <p:nvSpPr>
          <p:cNvPr id="2" name="TextBox 1"/>
          <p:cNvSpPr txBox="1"/>
          <p:nvPr/>
        </p:nvSpPr>
        <p:spPr>
          <a:xfrm>
            <a:off x="551384" y="126416"/>
            <a:ext cx="11089232" cy="584775"/>
          </a:xfrm>
          <a:prstGeom prst="rect">
            <a:avLst/>
          </a:prstGeom>
          <a:noFill/>
        </p:spPr>
        <p:txBody>
          <a:bodyPr wrap="square" rtlCol="0">
            <a:spAutoFit/>
          </a:bodyPr>
          <a:lstStyle/>
          <a:p>
            <a:pPr algn="ctr"/>
            <a:r>
              <a:rPr lang="en-US" altLang="ko-KR" sz="3200" dirty="0"/>
              <a:t>Information </a:t>
            </a:r>
            <a:r>
              <a:rPr lang="en-US" altLang="ko-KR" sz="3200" dirty="0" smtClean="0"/>
              <a:t>for 1</a:t>
            </a:r>
            <a:r>
              <a:rPr lang="en-US" altLang="ko-KR" sz="3200" baseline="30000" dirty="0" smtClean="0"/>
              <a:t>st</a:t>
            </a:r>
            <a:r>
              <a:rPr lang="en-US" altLang="ko-KR" sz="3200" dirty="0" smtClean="0"/>
              <a:t> </a:t>
            </a:r>
            <a:r>
              <a:rPr lang="en-US" altLang="ko-KR" sz="3200" dirty="0"/>
              <a:t>round </a:t>
            </a:r>
            <a:r>
              <a:rPr lang="en-US" altLang="ko-KR" sz="3200" dirty="0" smtClean="0"/>
              <a:t>agreements</a:t>
            </a:r>
            <a:endParaRPr lang="ko-KR" altLang="en-US" sz="3200" dirty="0"/>
          </a:p>
        </p:txBody>
      </p:sp>
    </p:spTree>
    <p:extLst>
      <p:ext uri="{BB962C8B-B14F-4D97-AF65-F5344CB8AC3E}">
        <p14:creationId xmlns:p14="http://schemas.microsoft.com/office/powerpoint/2010/main" val="1063808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71691"/>
            <a:ext cx="12192000" cy="6340197"/>
          </a:xfrm>
          <a:prstGeom prst="rect">
            <a:avLst/>
          </a:prstGeom>
          <a:noFill/>
        </p:spPr>
        <p:txBody>
          <a:bodyPr wrap="square" rtlCol="0">
            <a:spAutoFit/>
          </a:bodyPr>
          <a:lstStyle/>
          <a:p>
            <a:pPr marL="342900" indent="-342900">
              <a:buFont typeface="Arial" panose="020B0604020202020204" pitchFamily="34" charset="0"/>
              <a:buChar char="•"/>
            </a:pPr>
            <a:r>
              <a:rPr lang="en-US" altLang="ko-KR" sz="2000" dirty="0" smtClean="0"/>
              <a:t>RAN4 complete Rel-16 NR V2X core requirements in RAN4#95e. </a:t>
            </a:r>
          </a:p>
          <a:p>
            <a:pPr marL="342900" indent="-342900">
              <a:buFont typeface="Arial" panose="020B0604020202020204" pitchFamily="34" charset="0"/>
              <a:buChar char="•"/>
            </a:pPr>
            <a:endParaRPr lang="en-US" altLang="ko-KR" sz="2000" dirty="0" smtClean="0"/>
          </a:p>
          <a:p>
            <a:pPr marL="342900" indent="-342900">
              <a:buFont typeface="Arial" panose="020B0604020202020204" pitchFamily="34" charset="0"/>
              <a:buChar char="•"/>
            </a:pPr>
            <a:r>
              <a:rPr lang="en-US" altLang="ko-KR" sz="2000" dirty="0" smtClean="0"/>
              <a:t>Newly raised issues in this RAN4#95e meeting do not affect completion of NR V2X RRM core requirements.</a:t>
            </a:r>
          </a:p>
          <a:p>
            <a:pPr marL="342900" indent="-342900">
              <a:buFont typeface="Arial" panose="020B0604020202020204" pitchFamily="34" charset="0"/>
              <a:buChar char="•"/>
            </a:pPr>
            <a:endParaRPr lang="en-US" altLang="ko-KR" sz="2000" dirty="0" smtClean="0"/>
          </a:p>
          <a:p>
            <a:pPr marL="342900" indent="-342900">
              <a:buFont typeface="Arial" panose="020B0604020202020204" pitchFamily="34" charset="0"/>
              <a:buChar char="•"/>
            </a:pPr>
            <a:r>
              <a:rPr lang="en-US" altLang="ko-KR" sz="2000" dirty="0" smtClean="0"/>
              <a:t>The newly raised issues will be further discussed in maintenance part in next RAN4#96e meeting.</a:t>
            </a:r>
          </a:p>
          <a:p>
            <a:pPr marL="800100" lvl="1" indent="-342900">
              <a:buFont typeface="Arial" panose="020B0604020202020204" pitchFamily="34" charset="0"/>
              <a:buChar char="•"/>
            </a:pPr>
            <a:r>
              <a:rPr lang="en-US" altLang="ko-KR" dirty="0" smtClean="0"/>
              <a:t>Sync./</a:t>
            </a:r>
            <a:r>
              <a:rPr lang="en-US" altLang="ko-KR" dirty="0" err="1" smtClean="0"/>
              <a:t>async</a:t>
            </a:r>
            <a:r>
              <a:rPr lang="en-US" altLang="ko-KR" dirty="0" smtClean="0"/>
              <a:t>. assumption between NR </a:t>
            </a:r>
            <a:r>
              <a:rPr lang="en-US" altLang="ko-KR" dirty="0" err="1" smtClean="0"/>
              <a:t>Uu</a:t>
            </a:r>
            <a:r>
              <a:rPr lang="en-US" altLang="ko-KR" dirty="0" smtClean="0"/>
              <a:t> and SL in interruption requirements</a:t>
            </a:r>
          </a:p>
          <a:p>
            <a:pPr marL="800100" lvl="1" indent="-342900">
              <a:buFont typeface="Arial" panose="020B0604020202020204" pitchFamily="34" charset="0"/>
              <a:buChar char="•"/>
            </a:pPr>
            <a:r>
              <a:rPr lang="en-US" altLang="ko-KR" dirty="0" smtClean="0"/>
              <a:t>[Whether </a:t>
            </a:r>
            <a:r>
              <a:rPr lang="en-US" altLang="ko-KR" dirty="0"/>
              <a:t>to differentiate the different type of NR communication in interruption requirement due to synchronization reference source </a:t>
            </a:r>
            <a:r>
              <a:rPr lang="en-US" altLang="ko-KR" dirty="0" smtClean="0"/>
              <a:t>change]</a:t>
            </a:r>
          </a:p>
          <a:p>
            <a:pPr marL="800100" lvl="1" indent="-342900">
              <a:buFont typeface="Arial" panose="020B0604020202020204" pitchFamily="34" charset="0"/>
              <a:buChar char="•"/>
            </a:pPr>
            <a:r>
              <a:rPr lang="en-US" altLang="ko-KR" dirty="0" smtClean="0"/>
              <a:t>Whether to define interruption </a:t>
            </a:r>
            <a:r>
              <a:rPr lang="en-US" altLang="ko-KR" dirty="0"/>
              <a:t>requirement on NR WAN due to switching between LTE SL and NR </a:t>
            </a:r>
            <a:r>
              <a:rPr lang="en-US" altLang="ko-KR" dirty="0" smtClean="0"/>
              <a:t>SL</a:t>
            </a:r>
          </a:p>
          <a:p>
            <a:pPr marL="800100" lvl="1" indent="-342900">
              <a:buFont typeface="Arial" panose="020B0604020202020204" pitchFamily="34" charset="0"/>
              <a:buChar char="•"/>
            </a:pPr>
            <a:endParaRPr lang="en-US" altLang="ko-KR" sz="2000" dirty="0" smtClean="0"/>
          </a:p>
          <a:p>
            <a:pPr marL="342900" indent="-342900">
              <a:buFont typeface="Arial" panose="020B0604020202020204" pitchFamily="34" charset="0"/>
              <a:buChar char="•"/>
            </a:pPr>
            <a:r>
              <a:rPr lang="en-US" altLang="ko-KR" sz="2000" dirty="0"/>
              <a:t>Whether to define interruption requirement on LTE WAN due to switching between LTE SL and NR SL</a:t>
            </a:r>
          </a:p>
          <a:p>
            <a:pPr marL="800100" lvl="1" indent="-342900">
              <a:buFont typeface="Arial" panose="020B0604020202020204" pitchFamily="34" charset="0"/>
              <a:buChar char="•"/>
            </a:pPr>
            <a:r>
              <a:rPr lang="en-US" altLang="ko-KR" sz="2000" dirty="0" smtClean="0"/>
              <a:t>Do not define in Rel-16 because this band combination is not defined in RF session.</a:t>
            </a:r>
          </a:p>
          <a:p>
            <a:pPr marL="800100" lvl="1" indent="-342900">
              <a:buFont typeface="Arial" panose="020B0604020202020204" pitchFamily="34" charset="0"/>
              <a:buChar char="•"/>
            </a:pPr>
            <a:endParaRPr lang="en-US" altLang="ko-KR" sz="2000" dirty="0" smtClean="0"/>
          </a:p>
          <a:p>
            <a:pPr marL="342900" indent="-342900">
              <a:buFont typeface="Arial" panose="020B0604020202020204" pitchFamily="34" charset="0"/>
              <a:buChar char="•"/>
            </a:pPr>
            <a:r>
              <a:rPr lang="en-US" altLang="ko-KR" sz="2000" dirty="0" smtClean="0"/>
              <a:t>Whether </a:t>
            </a:r>
            <a:r>
              <a:rPr lang="en-US" altLang="ko-KR" sz="2000" dirty="0"/>
              <a:t>to define interruption requirement on LTE SL due to NR SL sync source is </a:t>
            </a:r>
            <a:r>
              <a:rPr lang="en-US" altLang="ko-KR" sz="2000" dirty="0" smtClean="0"/>
              <a:t>changed</a:t>
            </a:r>
          </a:p>
          <a:p>
            <a:pPr marL="800100" lvl="1" indent="-342900">
              <a:buFont typeface="Arial" panose="020B0604020202020204" pitchFamily="34" charset="0"/>
              <a:buChar char="•"/>
            </a:pPr>
            <a:r>
              <a:rPr lang="en-US" altLang="ko-KR" dirty="0" smtClean="0"/>
              <a:t>If RAN1 makes agreement related to this issue until this RAN4#95e meeting, RAN4 will further discuss it in maintenance part in next RAN4#96e meeting. </a:t>
            </a:r>
          </a:p>
          <a:p>
            <a:pPr marL="800100" lvl="1" indent="-342900">
              <a:buFont typeface="Arial" panose="020B0604020202020204" pitchFamily="34" charset="0"/>
              <a:buChar char="•"/>
            </a:pPr>
            <a:r>
              <a:rPr lang="en-US" altLang="ko-KR" dirty="0" smtClean="0"/>
              <a:t>Otherwise, </a:t>
            </a:r>
            <a:r>
              <a:rPr lang="en-US" altLang="ko-KR" dirty="0"/>
              <a:t>RAN4 does not define this </a:t>
            </a:r>
            <a:r>
              <a:rPr lang="en-US" altLang="ko-KR" dirty="0" smtClean="0"/>
              <a:t>requirement in R16. </a:t>
            </a:r>
          </a:p>
          <a:p>
            <a:pPr marL="800100" lvl="1" indent="-342900">
              <a:buFont typeface="Arial" panose="020B0604020202020204" pitchFamily="34" charset="0"/>
              <a:buChar char="•"/>
            </a:pPr>
            <a:endParaRPr lang="en-US" altLang="ko-KR" sz="2000" dirty="0" smtClean="0"/>
          </a:p>
          <a:p>
            <a:pPr marL="342900" indent="-342900">
              <a:buFont typeface="Arial" panose="020B0604020202020204" pitchFamily="34" charset="0"/>
              <a:buChar char="•"/>
            </a:pPr>
            <a:endParaRPr lang="en-US" altLang="ko-KR" sz="2000" dirty="0" smtClean="0"/>
          </a:p>
          <a:p>
            <a:pPr marL="342900" indent="-342900">
              <a:buFont typeface="Arial" panose="020B0604020202020204" pitchFamily="34" charset="0"/>
              <a:buChar char="•"/>
            </a:pPr>
            <a:endParaRPr lang="en-US" altLang="ko-KR" sz="2000" dirty="0"/>
          </a:p>
        </p:txBody>
      </p:sp>
      <p:sp>
        <p:nvSpPr>
          <p:cNvPr id="2" name="TextBox 1"/>
          <p:cNvSpPr txBox="1"/>
          <p:nvPr/>
        </p:nvSpPr>
        <p:spPr>
          <a:xfrm>
            <a:off x="551384" y="126416"/>
            <a:ext cx="11089232" cy="584775"/>
          </a:xfrm>
          <a:prstGeom prst="rect">
            <a:avLst/>
          </a:prstGeom>
          <a:noFill/>
        </p:spPr>
        <p:txBody>
          <a:bodyPr wrap="square" rtlCol="0">
            <a:spAutoFit/>
          </a:bodyPr>
          <a:lstStyle/>
          <a:p>
            <a:pPr algn="ctr"/>
            <a:r>
              <a:rPr lang="en-US" altLang="ko-KR" sz="3200" dirty="0"/>
              <a:t>WF</a:t>
            </a:r>
            <a:endParaRPr lang="ko-KR" altLang="en-US" sz="3200" dirty="0"/>
          </a:p>
        </p:txBody>
      </p:sp>
    </p:spTree>
    <p:extLst>
      <p:ext uri="{BB962C8B-B14F-4D97-AF65-F5344CB8AC3E}">
        <p14:creationId xmlns:p14="http://schemas.microsoft.com/office/powerpoint/2010/main" val="4266411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71691"/>
            <a:ext cx="12192000" cy="4339650"/>
          </a:xfrm>
          <a:prstGeom prst="rect">
            <a:avLst/>
          </a:prstGeom>
          <a:noFill/>
        </p:spPr>
        <p:txBody>
          <a:bodyPr wrap="square" rtlCol="0">
            <a:spAutoFit/>
          </a:bodyPr>
          <a:lstStyle/>
          <a:p>
            <a:pPr marL="342900" indent="-342900">
              <a:buFont typeface="Arial" panose="020B0604020202020204" pitchFamily="34" charset="0"/>
              <a:buChar char="•"/>
            </a:pPr>
            <a:r>
              <a:rPr lang="en-US" altLang="ko-KR" sz="2000" dirty="0"/>
              <a:t>Interruption for switching between LTE SL and NR SL. </a:t>
            </a:r>
            <a:endParaRPr lang="en-US" altLang="ko-KR" sz="2000" dirty="0" smtClean="0"/>
          </a:p>
          <a:p>
            <a:pPr marL="800100" lvl="1" indent="-342900">
              <a:buFont typeface="Arial" panose="020B0604020202020204" pitchFamily="34" charset="0"/>
              <a:buChar char="•"/>
            </a:pPr>
            <a:r>
              <a:rPr lang="en-US" altLang="ko-KR" dirty="0" smtClean="0"/>
              <a:t>Capture in spec.</a:t>
            </a:r>
          </a:p>
          <a:p>
            <a:pPr marL="1257300" lvl="2" indent="-342900">
              <a:buFont typeface="Arial" panose="020B0604020202020204" pitchFamily="34" charset="0"/>
              <a:buChar char="•"/>
            </a:pPr>
            <a:r>
              <a:rPr lang="en-US" altLang="ko-KR" dirty="0"/>
              <a:t>12.9	</a:t>
            </a:r>
            <a:r>
              <a:rPr lang="en-US" altLang="ko-KR" dirty="0" smtClean="0"/>
              <a:t>Scheduling availability</a:t>
            </a:r>
            <a:endParaRPr lang="en-US" altLang="ko-KR" dirty="0"/>
          </a:p>
          <a:p>
            <a:pPr lvl="3"/>
            <a:r>
              <a:rPr lang="en-US" altLang="ko-KR" dirty="0"/>
              <a:t>This clause contains the requirements related to the scheduling restriction on </a:t>
            </a:r>
            <a:r>
              <a:rPr lang="en-US" altLang="ko-KR" dirty="0" smtClean="0"/>
              <a:t>V2X </a:t>
            </a:r>
            <a:r>
              <a:rPr lang="en-US" altLang="ko-KR" dirty="0" err="1"/>
              <a:t>sidelink</a:t>
            </a:r>
            <a:r>
              <a:rPr lang="en-US" altLang="ko-KR" dirty="0"/>
              <a:t> due to </a:t>
            </a:r>
            <a:r>
              <a:rPr lang="en-US" altLang="ko-KR" dirty="0" smtClean="0"/>
              <a:t>switch between E-UTRA </a:t>
            </a:r>
            <a:r>
              <a:rPr lang="en-US" altLang="ko-KR" dirty="0"/>
              <a:t>V2X </a:t>
            </a:r>
            <a:r>
              <a:rPr lang="en-US" altLang="ko-KR" dirty="0" err="1"/>
              <a:t>sidelink</a:t>
            </a:r>
            <a:r>
              <a:rPr lang="en-US" altLang="ko-KR" dirty="0"/>
              <a:t> and NR V2X </a:t>
            </a:r>
            <a:r>
              <a:rPr lang="en-US" altLang="ko-KR" dirty="0" err="1" smtClean="0"/>
              <a:t>sidelink</a:t>
            </a:r>
            <a:r>
              <a:rPr lang="en-US" altLang="ko-KR" dirty="0" smtClean="0"/>
              <a:t> on dedicated carrier. For the NR V2X </a:t>
            </a:r>
            <a:r>
              <a:rPr lang="en-US" altLang="ko-KR" dirty="0" err="1" smtClean="0"/>
              <a:t>sidelink</a:t>
            </a:r>
            <a:r>
              <a:rPr lang="en-US" altLang="ko-KR" dirty="0" smtClean="0"/>
              <a:t>, the assumed number of configured symbol in a slot is 14.   </a:t>
            </a:r>
            <a:endParaRPr lang="en-US" altLang="ko-KR" dirty="0"/>
          </a:p>
          <a:p>
            <a:pPr lvl="3"/>
            <a:r>
              <a:rPr lang="en-US" altLang="ko-KR" dirty="0"/>
              <a:t>When switch from E-UTRA V2X </a:t>
            </a:r>
            <a:r>
              <a:rPr lang="en-US" altLang="ko-KR" dirty="0" err="1" smtClean="0"/>
              <a:t>sidelink</a:t>
            </a:r>
            <a:r>
              <a:rPr lang="en-US" altLang="ko-KR" dirty="0" smtClean="0"/>
              <a:t> </a:t>
            </a:r>
            <a:r>
              <a:rPr lang="en-US" altLang="ko-KR" dirty="0"/>
              <a:t>to NR V2X </a:t>
            </a:r>
            <a:r>
              <a:rPr lang="en-US" altLang="ko-KR" dirty="0" err="1" smtClean="0"/>
              <a:t>sidelink</a:t>
            </a:r>
            <a:r>
              <a:rPr lang="en-US" altLang="ko-KR" dirty="0" smtClean="0"/>
              <a:t> </a:t>
            </a:r>
            <a:r>
              <a:rPr lang="en-US" altLang="ko-KR" dirty="0"/>
              <a:t>occurs in NR slot ‘n’, </a:t>
            </a:r>
          </a:p>
          <a:p>
            <a:pPr lvl="3"/>
            <a:r>
              <a:rPr lang="en-US" altLang="ko-KR" dirty="0" smtClean="0"/>
              <a:t>  -</a:t>
            </a:r>
            <a:r>
              <a:rPr lang="en-US" altLang="ko-KR" dirty="0"/>
              <a:t>	UE is not expected to transmit or receive NR V2X </a:t>
            </a:r>
            <a:r>
              <a:rPr lang="en-US" altLang="ko-KR" dirty="0" err="1" smtClean="0"/>
              <a:t>sidelink</a:t>
            </a:r>
            <a:r>
              <a:rPr lang="en-US" altLang="ko-KR" dirty="0" smtClean="0"/>
              <a:t> </a:t>
            </a:r>
            <a:r>
              <a:rPr lang="en-US" altLang="ko-KR" dirty="0"/>
              <a:t>on </a:t>
            </a:r>
            <a:r>
              <a:rPr lang="en-US" altLang="ko-KR" dirty="0" smtClean="0"/>
              <a:t>the slot </a:t>
            </a:r>
            <a:r>
              <a:rPr lang="en-US" altLang="ko-KR" dirty="0"/>
              <a:t>‘n’.</a:t>
            </a:r>
          </a:p>
          <a:p>
            <a:pPr lvl="3"/>
            <a:r>
              <a:rPr lang="en-US" altLang="ko-KR" dirty="0"/>
              <a:t>When switch from NR V2X </a:t>
            </a:r>
            <a:r>
              <a:rPr lang="en-US" altLang="ko-KR" dirty="0" err="1" smtClean="0"/>
              <a:t>sidelink</a:t>
            </a:r>
            <a:r>
              <a:rPr lang="en-US" altLang="ko-KR" dirty="0" smtClean="0"/>
              <a:t> </a:t>
            </a:r>
            <a:r>
              <a:rPr lang="en-US" altLang="ko-KR" dirty="0"/>
              <a:t>to E-UTRA V2X </a:t>
            </a:r>
            <a:r>
              <a:rPr lang="en-US" altLang="ko-KR" dirty="0" err="1" smtClean="0"/>
              <a:t>sidelink</a:t>
            </a:r>
            <a:r>
              <a:rPr lang="en-US" altLang="ko-KR" dirty="0" smtClean="0"/>
              <a:t> </a:t>
            </a:r>
            <a:r>
              <a:rPr lang="en-US" altLang="ko-KR" dirty="0"/>
              <a:t>occurs in NR slot ‘n-1’, </a:t>
            </a:r>
          </a:p>
          <a:p>
            <a:pPr lvl="3"/>
            <a:r>
              <a:rPr lang="en-US" altLang="ko-KR" dirty="0" smtClean="0"/>
              <a:t>  -</a:t>
            </a:r>
            <a:r>
              <a:rPr lang="en-US" altLang="ko-KR" dirty="0"/>
              <a:t>	</a:t>
            </a:r>
            <a:r>
              <a:rPr lang="en-US" altLang="ko-KR" dirty="0" smtClean="0"/>
              <a:t>UE </a:t>
            </a:r>
            <a:r>
              <a:rPr lang="en-US" altLang="ko-KR" dirty="0"/>
              <a:t>is not expected to transmit or receive NR V2X </a:t>
            </a:r>
            <a:r>
              <a:rPr lang="en-US" altLang="ko-KR" dirty="0" err="1" smtClean="0"/>
              <a:t>sidelink</a:t>
            </a:r>
            <a:r>
              <a:rPr lang="en-US" altLang="ko-KR" dirty="0" smtClean="0"/>
              <a:t> </a:t>
            </a:r>
            <a:r>
              <a:rPr lang="en-US" altLang="ko-KR" dirty="0"/>
              <a:t>on the </a:t>
            </a:r>
            <a:r>
              <a:rPr lang="en-US" altLang="ko-KR" dirty="0" smtClean="0"/>
              <a:t>slot </a:t>
            </a:r>
            <a:r>
              <a:rPr lang="en-US" altLang="ko-KR" dirty="0"/>
              <a:t>‘n-1’ </a:t>
            </a:r>
          </a:p>
          <a:p>
            <a:pPr lvl="3"/>
            <a:r>
              <a:rPr lang="en-US" altLang="ko-KR" dirty="0"/>
              <a:t>When switch from E-UTRA V2X </a:t>
            </a:r>
            <a:r>
              <a:rPr lang="en-US" altLang="ko-KR" dirty="0" err="1" smtClean="0"/>
              <a:t>sidelink</a:t>
            </a:r>
            <a:r>
              <a:rPr lang="en-US" altLang="ko-KR" dirty="0" smtClean="0"/>
              <a:t> </a:t>
            </a:r>
            <a:r>
              <a:rPr lang="en-US" altLang="ko-KR" dirty="0"/>
              <a:t>to NR V2X </a:t>
            </a:r>
            <a:r>
              <a:rPr lang="en-US" altLang="ko-KR" dirty="0" err="1" smtClean="0"/>
              <a:t>sidelink</a:t>
            </a:r>
            <a:r>
              <a:rPr lang="en-US" altLang="ko-KR" dirty="0" smtClean="0"/>
              <a:t> </a:t>
            </a:r>
            <a:r>
              <a:rPr lang="en-US" altLang="ko-KR" dirty="0"/>
              <a:t>occurs in E-UTRA </a:t>
            </a:r>
            <a:r>
              <a:rPr lang="en-US" altLang="ko-KR" dirty="0" err="1"/>
              <a:t>subframe</a:t>
            </a:r>
            <a:r>
              <a:rPr lang="en-US" altLang="ko-KR" dirty="0"/>
              <a:t> ‘n-1’, </a:t>
            </a:r>
          </a:p>
          <a:p>
            <a:pPr lvl="3"/>
            <a:r>
              <a:rPr lang="en-US" altLang="ko-KR" dirty="0"/>
              <a:t>-	UE is not expected to transmit or receive E-UTRA V2X </a:t>
            </a:r>
            <a:r>
              <a:rPr lang="en-US" altLang="ko-KR" dirty="0" err="1" smtClean="0"/>
              <a:t>sidelink</a:t>
            </a:r>
            <a:r>
              <a:rPr lang="en-US" altLang="ko-KR" dirty="0" smtClean="0"/>
              <a:t> on the </a:t>
            </a:r>
            <a:r>
              <a:rPr lang="en-US" altLang="ko-KR" dirty="0" err="1" smtClean="0"/>
              <a:t>subframe</a:t>
            </a:r>
            <a:r>
              <a:rPr lang="en-US" altLang="ko-KR" dirty="0" smtClean="0"/>
              <a:t> </a:t>
            </a:r>
            <a:r>
              <a:rPr lang="en-US" altLang="ko-KR" dirty="0"/>
              <a:t>‘n-1</a:t>
            </a:r>
            <a:r>
              <a:rPr lang="en-US" altLang="ko-KR" dirty="0" smtClean="0"/>
              <a:t>’.</a:t>
            </a:r>
            <a:endParaRPr lang="en-US" altLang="ko-KR" dirty="0"/>
          </a:p>
          <a:p>
            <a:pPr marL="800100" lvl="1" indent="-342900">
              <a:buFont typeface="Arial" panose="020B0604020202020204" pitchFamily="34" charset="0"/>
              <a:buChar char="•"/>
            </a:pPr>
            <a:r>
              <a:rPr lang="en-US" altLang="ko-KR" dirty="0" smtClean="0"/>
              <a:t>RAN4 assume that 14 symbols(</a:t>
            </a:r>
            <a:r>
              <a:rPr lang="en-US" altLang="ko-KR" i="1" dirty="0" err="1" smtClean="0"/>
              <a:t>l</a:t>
            </a:r>
            <a:r>
              <a:rPr lang="en-US" altLang="ko-KR" i="1" baseline="-25000" dirty="0" err="1" smtClean="0"/>
              <a:t>d</a:t>
            </a:r>
            <a:r>
              <a:rPr lang="en-US" altLang="ko-KR" dirty="0" smtClean="0"/>
              <a:t>=13) in a slot is configured for NR V2X on a dedicated carrier. </a:t>
            </a:r>
            <a:endParaRPr lang="en-US" altLang="ko-KR" dirty="0"/>
          </a:p>
          <a:p>
            <a:pPr marL="342900" indent="-342900">
              <a:buFont typeface="Arial" panose="020B0604020202020204" pitchFamily="34" charset="0"/>
              <a:buChar char="•"/>
            </a:pPr>
            <a:endParaRPr lang="en-US" altLang="ko-KR" sz="2000" dirty="0" smtClean="0"/>
          </a:p>
          <a:p>
            <a:pPr marL="342900" indent="-342900">
              <a:buFont typeface="Arial" panose="020B0604020202020204" pitchFamily="34" charset="0"/>
              <a:buChar char="•"/>
            </a:pPr>
            <a:endParaRPr lang="en-US" altLang="ko-KR" sz="2000" dirty="0"/>
          </a:p>
        </p:txBody>
      </p:sp>
      <p:sp>
        <p:nvSpPr>
          <p:cNvPr id="2" name="TextBox 1"/>
          <p:cNvSpPr txBox="1"/>
          <p:nvPr/>
        </p:nvSpPr>
        <p:spPr>
          <a:xfrm>
            <a:off x="551384" y="126416"/>
            <a:ext cx="11089232" cy="584775"/>
          </a:xfrm>
          <a:prstGeom prst="rect">
            <a:avLst/>
          </a:prstGeom>
          <a:noFill/>
        </p:spPr>
        <p:txBody>
          <a:bodyPr wrap="square" rtlCol="0">
            <a:spAutoFit/>
          </a:bodyPr>
          <a:lstStyle/>
          <a:p>
            <a:pPr algn="ctr"/>
            <a:r>
              <a:rPr lang="en-US" altLang="ko-KR" sz="3200" dirty="0"/>
              <a:t>WF</a:t>
            </a:r>
            <a:endParaRPr lang="ko-KR" altLang="en-US" sz="3200" dirty="0"/>
          </a:p>
        </p:txBody>
      </p:sp>
    </p:spTree>
    <p:extLst>
      <p:ext uri="{BB962C8B-B14F-4D97-AF65-F5344CB8AC3E}">
        <p14:creationId xmlns:p14="http://schemas.microsoft.com/office/powerpoint/2010/main" val="19351384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671691"/>
            <a:ext cx="12192000" cy="4339650"/>
          </a:xfrm>
          <a:prstGeom prst="rect">
            <a:avLst/>
          </a:prstGeom>
          <a:noFill/>
        </p:spPr>
        <p:txBody>
          <a:bodyPr wrap="square" rtlCol="0">
            <a:spAutoFit/>
          </a:bodyPr>
          <a:lstStyle/>
          <a:p>
            <a:pPr marL="342900" indent="-342900">
              <a:buFont typeface="Arial" panose="020B0604020202020204" pitchFamily="34" charset="0"/>
              <a:buChar char="•"/>
            </a:pPr>
            <a:r>
              <a:rPr lang="en-US" altLang="ko-KR" sz="2000" dirty="0" smtClean="0"/>
              <a:t>Whether </a:t>
            </a:r>
            <a:r>
              <a:rPr lang="en-US" altLang="ko-KR" sz="2000" dirty="0"/>
              <a:t>to capture general re-evaluation behavior in RAN4 spec. </a:t>
            </a:r>
            <a:endParaRPr lang="en-US" altLang="ko-KR" sz="2000" dirty="0" smtClean="0"/>
          </a:p>
          <a:p>
            <a:pPr marL="800100" lvl="1" indent="-342900">
              <a:buFont typeface="Arial" panose="020B0604020202020204" pitchFamily="34" charset="0"/>
              <a:buChar char="•"/>
            </a:pPr>
            <a:r>
              <a:rPr lang="en-US" altLang="ko-KR" dirty="0" smtClean="0"/>
              <a:t>Capture in spec.</a:t>
            </a:r>
          </a:p>
          <a:p>
            <a:pPr marL="1257300" lvl="2" indent="-342900">
              <a:buFont typeface="Arial" panose="020B0604020202020204" pitchFamily="34" charset="0"/>
              <a:buChar char="•"/>
            </a:pPr>
            <a:r>
              <a:rPr lang="en-GB" altLang="ko-KR" dirty="0"/>
              <a:t>The UE physical layer shall be capable of performing the L1 SL-RSRP measurements on the carrier operating V2X </a:t>
            </a:r>
            <a:r>
              <a:rPr lang="en-GB" altLang="ko-KR" dirty="0" err="1"/>
              <a:t>sidelink</a:t>
            </a:r>
            <a:r>
              <a:rPr lang="en-GB" altLang="ko-KR" dirty="0"/>
              <a:t> communication for determining the subset of resources to be excluded in PSSCH resource selection in </a:t>
            </a:r>
            <a:r>
              <a:rPr lang="en-GB" altLang="ko-KR" dirty="0" err="1"/>
              <a:t>sidelink</a:t>
            </a:r>
            <a:r>
              <a:rPr lang="en-GB" altLang="ko-KR" dirty="0"/>
              <a:t> transmission mode 2. The L1 SL-RSRP measurement period corresponds to one slot and the measurement shall meet the L1 SL-RSRP measurement accuracy requirement in Section </a:t>
            </a:r>
            <a:r>
              <a:rPr lang="en-GB" altLang="ko-KR" dirty="0" smtClean="0"/>
              <a:t>10. </a:t>
            </a:r>
            <a:r>
              <a:rPr lang="en-GB" altLang="ko-KR" u="sng" dirty="0"/>
              <a:t>After resource (re-)selection procedure, </a:t>
            </a:r>
            <a:r>
              <a:rPr lang="en-GB" altLang="ko-KR" u="sng" dirty="0" smtClean="0"/>
              <a:t>re-evaluation </a:t>
            </a:r>
            <a:r>
              <a:rPr lang="en-GB" altLang="ko-KR" u="sng" dirty="0"/>
              <a:t>is performed on the reserved resources by L1 SL-RSRP measurements before transmission of SCI with reservation when the conditions specified in TS 38.214[26] are </a:t>
            </a:r>
            <a:r>
              <a:rPr lang="en-GB" altLang="ko-KR" u="sng" dirty="0" smtClean="0"/>
              <a:t>satisfied.</a:t>
            </a:r>
          </a:p>
          <a:p>
            <a:pPr marL="800100" lvl="1" indent="-342900">
              <a:buFont typeface="Arial" panose="020B0604020202020204" pitchFamily="34" charset="0"/>
              <a:buChar char="•"/>
            </a:pPr>
            <a:r>
              <a:rPr lang="en-US" altLang="ko-KR" dirty="0"/>
              <a:t>Re-evaluation procedure is captured as part of measurement related procedure in this clause for completeness.</a:t>
            </a:r>
          </a:p>
          <a:p>
            <a:pPr marL="800100" lvl="1" indent="-342900">
              <a:buFont typeface="Arial" panose="020B0604020202020204" pitchFamily="34" charset="0"/>
              <a:buChar char="•"/>
            </a:pPr>
            <a:r>
              <a:rPr lang="en-US" altLang="ko-KR" dirty="0"/>
              <a:t>Whether to define test case related to re-evaluation will be discussed in perf. Part.</a:t>
            </a:r>
          </a:p>
          <a:p>
            <a:pPr marL="800100" lvl="1" indent="-342900">
              <a:buFont typeface="Arial" panose="020B0604020202020204" pitchFamily="34" charset="0"/>
              <a:buChar char="•"/>
            </a:pPr>
            <a:endParaRPr lang="en-US" altLang="ko-KR" sz="2000" dirty="0" smtClean="0"/>
          </a:p>
          <a:p>
            <a:pPr marL="342900" indent="-342900">
              <a:buFont typeface="Arial" panose="020B0604020202020204" pitchFamily="34" charset="0"/>
              <a:buChar char="•"/>
            </a:pPr>
            <a:r>
              <a:rPr lang="en-US" altLang="ko-KR" sz="2000" dirty="0" smtClean="0"/>
              <a:t>Absolute </a:t>
            </a:r>
            <a:r>
              <a:rPr lang="en-US" altLang="ko-KR" sz="2000" dirty="0"/>
              <a:t>accuracy of L1 SL-RSRP </a:t>
            </a:r>
            <a:r>
              <a:rPr lang="en-US" altLang="ko-KR" sz="2000" dirty="0" smtClean="0"/>
              <a:t>measurement</a:t>
            </a:r>
          </a:p>
          <a:p>
            <a:pPr marL="800100" lvl="1" indent="-342900">
              <a:buFont typeface="Arial" panose="020B0604020202020204" pitchFamily="34" charset="0"/>
              <a:buChar char="•"/>
            </a:pPr>
            <a:r>
              <a:rPr lang="en-US" altLang="ko-KR" dirty="0" smtClean="0"/>
              <a:t>Define +/- [4.5]dB as working assumption in this RAN4#95e meeting. </a:t>
            </a:r>
          </a:p>
          <a:p>
            <a:pPr marL="800100" lvl="1" indent="-342900">
              <a:buFont typeface="Arial" panose="020B0604020202020204" pitchFamily="34" charset="0"/>
              <a:buChar char="•"/>
            </a:pPr>
            <a:r>
              <a:rPr lang="en-US" altLang="ko-KR" dirty="0" smtClean="0"/>
              <a:t>Decide final one value between {4.5, 5.0} in next RAN4#96e meeting.</a:t>
            </a:r>
          </a:p>
        </p:txBody>
      </p:sp>
      <p:sp>
        <p:nvSpPr>
          <p:cNvPr id="2" name="TextBox 1"/>
          <p:cNvSpPr txBox="1"/>
          <p:nvPr/>
        </p:nvSpPr>
        <p:spPr>
          <a:xfrm>
            <a:off x="551384" y="126416"/>
            <a:ext cx="11089232" cy="584775"/>
          </a:xfrm>
          <a:prstGeom prst="rect">
            <a:avLst/>
          </a:prstGeom>
          <a:noFill/>
        </p:spPr>
        <p:txBody>
          <a:bodyPr wrap="square" rtlCol="0">
            <a:spAutoFit/>
          </a:bodyPr>
          <a:lstStyle/>
          <a:p>
            <a:pPr algn="ctr"/>
            <a:r>
              <a:rPr lang="en-US" altLang="ko-KR" sz="3200" dirty="0"/>
              <a:t>WF</a:t>
            </a:r>
            <a:endParaRPr lang="ko-KR" altLang="en-US" sz="3200" dirty="0"/>
          </a:p>
        </p:txBody>
      </p:sp>
    </p:spTree>
    <p:extLst>
      <p:ext uri="{BB962C8B-B14F-4D97-AF65-F5344CB8AC3E}">
        <p14:creationId xmlns:p14="http://schemas.microsoft.com/office/powerpoint/2010/main" val="131254773"/>
      </p:ext>
    </p:extLst>
  </p:cSld>
  <p:clrMapOvr>
    <a:masterClrMapping/>
  </p:clrMapOvr>
</p:sld>
</file>

<file path=ppt/theme/theme1.xml><?xml version="1.0" encoding="utf-8"?>
<a:theme xmlns:a="http://schemas.openxmlformats.org/drawingml/2006/main" name="Office 主题">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257954231A76C44B0D04C9AEE4292A8" ma:contentTypeVersion="10" ma:contentTypeDescription="Create a new document." ma:contentTypeScope="" ma:versionID="791e68c0de53161679f77c63159342ab">
  <xsd:schema xmlns:xsd="http://www.w3.org/2001/XMLSchema" xmlns:xs="http://www.w3.org/2001/XMLSchema" xmlns:p="http://schemas.microsoft.com/office/2006/metadata/properties" xmlns:ns3="bcc01d59-85de-4ef9-881e-76d8b6a6f841" targetNamespace="http://schemas.microsoft.com/office/2006/metadata/properties" ma:root="true" ma:fieldsID="f9cdb990b152105a2d398cfd05e0b64e" ns3:_="">
    <xsd:import namespace="bcc01d59-85de-4ef9-881e-76d8b6a6f841"/>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cc01d59-85de-4ef9-881e-76d8b6a6f84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9752FF3-4EE6-413D-90B5-8E2961A1F1CF}">
  <ds:schemaRefs>
    <ds:schemaRef ds:uri="http://schemas.microsoft.com/sharepoint/v3/contenttype/forms"/>
  </ds:schemaRefs>
</ds:datastoreItem>
</file>

<file path=customXml/itemProps2.xml><?xml version="1.0" encoding="utf-8"?>
<ds:datastoreItem xmlns:ds="http://schemas.openxmlformats.org/officeDocument/2006/customXml" ds:itemID="{FA1F775F-FBE4-4F33-A9E2-E380E0E6E6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cc01d59-85de-4ef9-881e-76d8b6a6f84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9FDC7FD-A4EA-478E-AED3-CA1706B628A8}">
  <ds:schemaRefs>
    <ds:schemaRef ds:uri="http://schemas.microsoft.com/office/2006/documentManagement/types"/>
    <ds:schemaRef ds:uri="http://purl.org/dc/elements/1.1/"/>
    <ds:schemaRef ds:uri="http://schemas.openxmlformats.org/package/2006/metadata/core-properties"/>
    <ds:schemaRef ds:uri="http://schemas.microsoft.com/office/2006/metadata/properties"/>
    <ds:schemaRef ds:uri="http://purl.org/dc/terms/"/>
    <ds:schemaRef ds:uri="bcc01d59-85de-4ef9-881e-76d8b6a6f841"/>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Theme</Template>
  <TotalTime>27148</TotalTime>
  <Words>780</Words>
  <Application>Microsoft Office PowerPoint</Application>
  <PresentationFormat>와이드스크린</PresentationFormat>
  <Paragraphs>78</Paragraphs>
  <Slides>6</Slides>
  <Notes>0</Notes>
  <HiddenSlides>0</HiddenSlides>
  <MMClips>0</MMClips>
  <ScaleCrop>false</ScaleCrop>
  <HeadingPairs>
    <vt:vector size="6" baseType="variant">
      <vt:variant>
        <vt:lpstr>사용한 글꼴</vt:lpstr>
      </vt:variant>
      <vt:variant>
        <vt:i4>7</vt:i4>
      </vt:variant>
      <vt:variant>
        <vt:lpstr>테마</vt:lpstr>
      </vt:variant>
      <vt:variant>
        <vt:i4>1</vt:i4>
      </vt:variant>
      <vt:variant>
        <vt:lpstr>슬라이드 제목</vt:lpstr>
      </vt:variant>
      <vt:variant>
        <vt:i4>6</vt:i4>
      </vt:variant>
    </vt:vector>
  </HeadingPairs>
  <TitlesOfParts>
    <vt:vector size="14" baseType="lpstr">
      <vt:lpstr>Meiryo UI</vt:lpstr>
      <vt:lpstr>SimSun</vt:lpstr>
      <vt:lpstr>맑은 고딕</vt:lpstr>
      <vt:lpstr>Arial</vt:lpstr>
      <vt:lpstr>Calibri</vt:lpstr>
      <vt:lpstr>Calibri Light</vt:lpstr>
      <vt:lpstr>Wingdings</vt:lpstr>
      <vt:lpstr>Office 主题</vt:lpstr>
      <vt:lpstr>WF on NR V2X RRM requirements</vt:lpstr>
      <vt:lpstr>PowerPoint 프레젠테이션</vt:lpstr>
      <vt:lpstr>PowerPoint 프레젠테이션</vt:lpstr>
      <vt:lpstr>PowerPoint 프레젠테이션</vt:lpstr>
      <vt:lpstr>PowerPoint 프레젠테이션</vt:lpstr>
      <vt:lpstr>PowerPoint 프레젠테이션</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3GPP RAN4</dc:title>
  <dc:creator>Wubin,Zhou, ZTE</dc:creator>
  <cp:lastModifiedBy>yoonoh-c</cp:lastModifiedBy>
  <cp:revision>567</cp:revision>
  <dcterms:created xsi:type="dcterms:W3CDTF">2016-01-12T08:39:00Z</dcterms:created>
  <dcterms:modified xsi:type="dcterms:W3CDTF">2020-06-02T23:25:43Z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(3)fNMoUHtv8KgDhPgdkuuEXuKzJdSFkx4XCcyQjX+5bjxRH+lAbVnSRU+QL+SogrPBnqCOKMFC
UhYVbcpPRK30LRzSaFnySEnAPj7nOgU92cRdCsbphOXiEmcmMujWUe67nuI4p0Ej2DCAQhZl
Q+btQFJBIt+YFyrXU7zKOY/xuLif/f7kVkMSDXhznYww4gJ5wT0HEUyaF6x14Bo1M949wCco
OgFV7ceo6HqyD2O0gM</vt:lpwstr>
  </property>
  <property fmtid="{D5CDD505-2E9C-101B-9397-08002B2CF9AE}" pid="3" name="_2015_ms_pID_7253431">
    <vt:lpwstr>QnCXaZ4iJ95hJiTMmmmKvOM0LvOxFHPWFbEtnRXsgUZJB0hw2OHPZU
BezHIkDBoXc88zTbtzkx96mYfU6I3ZnGsojpv4K34p/LEPYsitMT8J1U4/5XOSWBYmDwO7fO
Td8KWI+0l9bCWGwWj3tVqz/0ytbWbgAAji0qr3Hu3tvVt5sNYvKZXgZf9e1UFFYZk8fjKLd0
kiFV/hp9YEVVSF1cFuxte6Jn0OfNxPh3dZ/r</vt:lpwstr>
  </property>
  <property fmtid="{D5CDD505-2E9C-101B-9397-08002B2CF9AE}" pid="4" name="_2015_ms_pID_7253432">
    <vt:lpwstr>PL7MSKrVZUNflBSg72euQYcE1XmHa+ALaEPv
kaJxsrOzr3gXyVJ0GXUtXsy9X0j2KpW89zsecR/rCh7r1tx9Fb8=</vt:lpwstr>
  </property>
  <property fmtid="{D5CDD505-2E9C-101B-9397-08002B2CF9AE}" pid="5" name="_readonly">
    <vt:lpwstr/>
  </property>
  <property fmtid="{D5CDD505-2E9C-101B-9397-08002B2CF9AE}" pid="6" name="_change">
    <vt:lpwstr/>
  </property>
  <property fmtid="{D5CDD505-2E9C-101B-9397-08002B2CF9AE}" pid="7" name="_full-control">
    <vt:lpwstr/>
  </property>
  <property fmtid="{D5CDD505-2E9C-101B-9397-08002B2CF9AE}" pid="8" name="sflag">
    <vt:lpwstr>1533929405</vt:lpwstr>
  </property>
  <property fmtid="{D5CDD505-2E9C-101B-9397-08002B2CF9AE}" pid="9" name="KSOProductBuildVer">
    <vt:lpwstr>2052-10.8.2.7027</vt:lpwstr>
  </property>
  <property fmtid="{D5CDD505-2E9C-101B-9397-08002B2CF9AE}" pid="10" name="ContentTypeId">
    <vt:lpwstr>0x0101004257954231A76C44B0D04C9AEE4292A8</vt:lpwstr>
  </property>
</Properties>
</file>