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47" r:id="rId3"/>
    <p:sldId id="433" r:id="rId4"/>
    <p:sldId id="441" r:id="rId5"/>
    <p:sldId id="440" r:id="rId6"/>
    <p:sldId id="439" r:id="rId7"/>
    <p:sldId id="438" r:id="rId8"/>
    <p:sldId id="434" r:id="rId9"/>
    <p:sldId id="443" r:id="rId10"/>
    <p:sldId id="442" r:id="rId11"/>
    <p:sldId id="435" r:id="rId12"/>
    <p:sldId id="436" r:id="rId13"/>
    <p:sldId id="43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4660"/>
  </p:normalViewPr>
  <p:slideViewPr>
    <p:cSldViewPr snapToGrid="0">
      <p:cViewPr varScale="1">
        <p:scale>
          <a:sx n="64" d="100"/>
          <a:sy n="64" d="100"/>
        </p:scale>
        <p:origin x="688" y="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30F7D7-134D-42B7-AE95-DEADC3706EE1}" type="datetimeFigureOut">
              <a:rPr lang="en-US" smtClean="0"/>
              <a:t>6/2/2020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E3DB82-86C9-40DB-8E69-8FF3ADB49700}" type="slidenum">
              <a:rPr lang="en-US" smtClean="0"/>
              <a:t>‹#›</a:t>
            </a:fld>
            <a:endParaRPr lang="en-US"/>
          </a:p>
        </p:txBody>
      </p:sp>
    </p:spTree>
    <p:extLst>
      <p:ext uri="{BB962C8B-B14F-4D97-AF65-F5344CB8AC3E}">
        <p14:creationId xmlns:p14="http://schemas.microsoft.com/office/powerpoint/2010/main" val="2195166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648C7F4-13AF-48F3-AC15-68074B1A4FD5}"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209156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48C7F4-13AF-48F3-AC15-68074B1A4FD5}"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013121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48C7F4-13AF-48F3-AC15-68074B1A4FD5}"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1997403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48C7F4-13AF-48F3-AC15-68074B1A4FD5}"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645697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48C7F4-13AF-48F3-AC15-68074B1A4FD5}"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4235442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48C7F4-13AF-48F3-AC15-68074B1A4FD5}" type="datetimeFigureOut">
              <a:rPr lang="en-US" smtClean="0"/>
              <a:pPr/>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132633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48C7F4-13AF-48F3-AC15-68074B1A4FD5}" type="datetimeFigureOut">
              <a:rPr lang="en-US" smtClean="0"/>
              <a:pPr/>
              <a:t>6/2/2020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125997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48C7F4-13AF-48F3-AC15-68074B1A4FD5}" type="datetimeFigureOut">
              <a:rPr lang="en-US" smtClean="0"/>
              <a:pPr/>
              <a:t>6/2/2020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147587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48C7F4-13AF-48F3-AC15-68074B1A4FD5}" type="datetimeFigureOut">
              <a:rPr lang="en-US" smtClean="0"/>
              <a:pPr/>
              <a:t>6/2/2020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684411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648C7F4-13AF-48F3-AC15-68074B1A4FD5}" type="datetimeFigureOut">
              <a:rPr lang="en-US" smtClean="0"/>
              <a:pPr/>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212294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648C7F4-13AF-48F3-AC15-68074B1A4FD5}" type="datetimeFigureOut">
              <a:rPr lang="en-US" smtClean="0"/>
              <a:pPr/>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647681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8C7F4-13AF-48F3-AC15-68074B1A4FD5}" type="datetimeFigureOut">
              <a:rPr lang="en-US" smtClean="0"/>
              <a:pPr/>
              <a:t>6/2/2020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70F0CA-85E8-44C2-963C-59E8C77AF8E4}" type="slidenum">
              <a:rPr lang="en-US" smtClean="0"/>
              <a:pPr/>
              <a:t>‹#›</a:t>
            </a:fld>
            <a:endParaRPr lang="en-US"/>
          </a:p>
        </p:txBody>
      </p:sp>
    </p:spTree>
    <p:extLst>
      <p:ext uri="{BB962C8B-B14F-4D97-AF65-F5344CB8AC3E}">
        <p14:creationId xmlns:p14="http://schemas.microsoft.com/office/powerpoint/2010/main" val="990978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391" y="1640986"/>
            <a:ext cx="11696817" cy="2739945"/>
          </a:xfrm>
        </p:spPr>
        <p:txBody>
          <a:bodyPr>
            <a:normAutofit fontScale="90000"/>
          </a:bodyPr>
          <a:lstStyle/>
          <a:p>
            <a:r>
              <a:rPr lang="en-US" dirty="0"/>
              <a:t>WF on NR-U RRM (Part 1) </a:t>
            </a:r>
            <a:br>
              <a:rPr lang="en-US" dirty="0"/>
            </a:br>
            <a:br>
              <a:rPr lang="en-US" dirty="0"/>
            </a:br>
            <a:r>
              <a:rPr lang="en-US" sz="4400" dirty="0"/>
              <a:t>all agreements in RAN4#95-e in email thread:</a:t>
            </a:r>
            <a:br>
              <a:rPr lang="en-US" sz="4400" dirty="0"/>
            </a:br>
            <a:r>
              <a:rPr lang="en-US" sz="4400" dirty="0"/>
              <a:t>[95e][</a:t>
            </a:r>
            <a:r>
              <a:rPr lang="en-US" sz="4400" b="1" dirty="0"/>
              <a:t>204</a:t>
            </a:r>
            <a:r>
              <a:rPr lang="en-US" sz="4400" dirty="0"/>
              <a:t>] NR_unlic_RRM_1</a:t>
            </a:r>
          </a:p>
        </p:txBody>
      </p:sp>
      <p:sp>
        <p:nvSpPr>
          <p:cNvPr id="3" name="Subtitle 2"/>
          <p:cNvSpPr>
            <a:spLocks noGrp="1"/>
          </p:cNvSpPr>
          <p:nvPr>
            <p:ph type="subTitle" idx="1"/>
          </p:nvPr>
        </p:nvSpPr>
        <p:spPr>
          <a:xfrm>
            <a:off x="1524000" y="4817668"/>
            <a:ext cx="9144000" cy="958755"/>
          </a:xfrm>
        </p:spPr>
        <p:txBody>
          <a:bodyPr>
            <a:normAutofit/>
          </a:bodyPr>
          <a:lstStyle/>
          <a:p>
            <a:r>
              <a:rPr lang="en-US" sz="2800" dirty="0"/>
              <a:t>Ericsson</a:t>
            </a:r>
          </a:p>
        </p:txBody>
      </p:sp>
      <p:sp>
        <p:nvSpPr>
          <p:cNvPr id="4" name="Rectangle 3"/>
          <p:cNvSpPr/>
          <p:nvPr/>
        </p:nvSpPr>
        <p:spPr>
          <a:xfrm>
            <a:off x="378940" y="199033"/>
            <a:ext cx="11302313" cy="923330"/>
          </a:xfrm>
          <a:prstGeom prst="rect">
            <a:avLst/>
          </a:prstGeom>
        </p:spPr>
        <p:txBody>
          <a:bodyPr wrap="square">
            <a:spAutoFit/>
          </a:bodyPr>
          <a:lstStyle/>
          <a:p>
            <a:pPr hangingPunct="0"/>
            <a:r>
              <a:rPr lang="en-GB" b="1" dirty="0"/>
              <a:t>3GPP TSG-RAN WG4 Meeting #95-e                                                                                                                        </a:t>
            </a:r>
            <a:r>
              <a:rPr lang="en-US" dirty="0"/>
              <a:t>R4-2008552</a:t>
            </a:r>
            <a:endParaRPr lang="en-GB" b="1" dirty="0">
              <a:solidFill>
                <a:srgbClr val="FF0000"/>
              </a:solidFill>
            </a:endParaRPr>
          </a:p>
          <a:p>
            <a:r>
              <a:rPr lang="en-US" b="1" dirty="0"/>
              <a:t>Electronic Meeting, May 25 – June 5, 2020</a:t>
            </a:r>
            <a:endParaRPr lang="sv-SE" dirty="0"/>
          </a:p>
          <a:p>
            <a:pPr hangingPunct="0"/>
            <a:r>
              <a:rPr lang="en-GB" b="1" dirty="0"/>
              <a:t>Agenda Items: 6.1.5.1, 6.1.5.3, 6.1.5.4, 6.1.5.5, 6.1.5.6, 6.1.5.7</a:t>
            </a:r>
            <a:endParaRPr lang="en-US" b="1" dirty="0"/>
          </a:p>
        </p:txBody>
      </p:sp>
    </p:spTree>
    <p:extLst>
      <p:ext uri="{BB962C8B-B14F-4D97-AF65-F5344CB8AC3E}">
        <p14:creationId xmlns:p14="http://schemas.microsoft.com/office/powerpoint/2010/main" val="1886820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SCell</a:t>
            </a:r>
            <a:r>
              <a:rPr lang="en-US" dirty="0"/>
              <a:t> Activation (cont.)</a:t>
            </a:r>
            <a:endParaRPr lang="sv-SE" dirty="0"/>
          </a:p>
        </p:txBody>
      </p:sp>
      <mc:AlternateContent xmlns:mc="http://schemas.openxmlformats.org/markup-compatibility/2006" xmlns:a14="http://schemas.microsoft.com/office/drawing/2010/main">
        <mc:Choice Requires="a14">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182218" y="1202636"/>
                <a:ext cx="11827564" cy="5446642"/>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hangingPunct="0"/>
                <a:r>
                  <a:rPr lang="en-GB" dirty="0"/>
                  <a:t>The term “not available at the UE” is to be addressed under issue 1-2-1/slide 4</a:t>
                </a:r>
                <a:endParaRPr lang="sv-SE" dirty="0"/>
              </a:p>
              <a:p>
                <a:pPr hangingPunct="0"/>
                <a:r>
                  <a:rPr lang="en-GB" dirty="0"/>
                  <a:t>For known </a:t>
                </a:r>
                <a:r>
                  <a:rPr lang="en-GB" dirty="0" err="1"/>
                  <a:t>Scell</a:t>
                </a:r>
                <a:r>
                  <a:rPr lang="en-GB" dirty="0"/>
                  <a:t> activation and if the </a:t>
                </a:r>
                <a:r>
                  <a:rPr lang="en-GB" dirty="0" err="1"/>
                  <a:t>SCell</a:t>
                </a:r>
                <a:r>
                  <a:rPr lang="en-GB" dirty="0"/>
                  <a:t> measurement cycle &lt;= 160ms</a:t>
                </a:r>
                <a:endParaRPr lang="en-US" dirty="0"/>
              </a:p>
              <a:p>
                <a:pPr lvl="1" fontAlgn="base" hangingPunct="0"/>
                <a:r>
                  <a:rPr lang="en-GB" dirty="0" err="1"/>
                  <a:t>T</a:t>
                </a:r>
                <a:r>
                  <a:rPr lang="en-GB" baseline="-25000" dirty="0" err="1"/>
                  <a:t>activation_time</a:t>
                </a:r>
                <a:r>
                  <a:rPr lang="en-GB" dirty="0"/>
                  <a:t>  as agreed in R4-1915777 (</a:t>
                </a:r>
                <a:r>
                  <a:rPr lang="en-US" dirty="0" err="1"/>
                  <a:t>T</a:t>
                </a:r>
                <a:r>
                  <a:rPr lang="en-US" baseline="-25000" dirty="0" err="1"/>
                  <a:t>FirstSSB</a:t>
                </a:r>
                <a:r>
                  <a:rPr lang="en-GB" dirty="0"/>
                  <a:t>  + (L</a:t>
                </a:r>
                <a:r>
                  <a:rPr lang="en-GB" baseline="-25000" dirty="0"/>
                  <a:t>1</a:t>
                </a:r>
                <a:r>
                  <a:rPr lang="en-GB" dirty="0"/>
                  <a:t>)* </a:t>
                </a:r>
                <a:r>
                  <a:rPr lang="en-GB" dirty="0" err="1"/>
                  <a:t>T</a:t>
                </a:r>
                <a:r>
                  <a:rPr lang="en-GB" baseline="-25000" dirty="0" err="1"/>
                  <a:t>rs</a:t>
                </a:r>
                <a:r>
                  <a:rPr lang="en-GB" baseline="-25000" dirty="0"/>
                  <a:t> </a:t>
                </a:r>
                <a:r>
                  <a:rPr lang="en-GB" dirty="0"/>
                  <a:t>+ 5ms)</a:t>
                </a:r>
              </a:p>
              <a:p>
                <a:pPr lvl="1" fontAlgn="base" hangingPunct="0"/>
                <a:r>
                  <a:rPr lang="en-US" dirty="0">
                    <a:solidFill>
                      <a:srgbClr val="0070C0"/>
                    </a:solidFill>
                  </a:rPr>
                  <a:t>L</a:t>
                </a:r>
                <a:r>
                  <a:rPr lang="en-US" baseline="-25000" dirty="0">
                    <a:solidFill>
                      <a:srgbClr val="0070C0"/>
                    </a:solidFill>
                  </a:rPr>
                  <a:t>1</a:t>
                </a:r>
                <a:r>
                  <a:rPr lang="en-US" dirty="0">
                    <a:solidFill>
                      <a:srgbClr val="0070C0"/>
                    </a:solidFill>
                  </a:rPr>
                  <a:t> is the number of configured </a:t>
                </a:r>
                <a:r>
                  <a:rPr lang="en-US" dirty="0">
                    <a:solidFill>
                      <a:srgbClr val="FF0000"/>
                    </a:solidFill>
                  </a:rPr>
                  <a:t>SMTC</a:t>
                </a:r>
                <a:r>
                  <a:rPr lang="en-US" strike="sngStrike" dirty="0">
                    <a:solidFill>
                      <a:srgbClr val="FF0000"/>
                    </a:solidFill>
                  </a:rPr>
                  <a:t> SSB transmission</a:t>
                </a:r>
                <a:r>
                  <a:rPr lang="en-US" dirty="0">
                    <a:solidFill>
                      <a:srgbClr val="0070C0"/>
                    </a:solidFill>
                  </a:rPr>
                  <a:t> occasions not available at the UE (reference TBD)</a:t>
                </a:r>
                <a:endParaRPr lang="sv-SE" dirty="0">
                  <a:solidFill>
                    <a:srgbClr val="0070C0"/>
                  </a:solidFill>
                </a:endParaRPr>
              </a:p>
              <a:p>
                <a:pPr lvl="2"/>
                <a:r>
                  <a:rPr lang="en-GB" dirty="0">
                    <a:solidFill>
                      <a:srgbClr val="0070C0"/>
                    </a:solidFill>
                  </a:rPr>
                  <a:t>TBD refers to the definition of “not available at the UE” which is a common issue for NR-U (see also issue 1-2-1/slide4)</a:t>
                </a:r>
              </a:p>
              <a:p>
                <a:r>
                  <a:rPr lang="en-GB" dirty="0"/>
                  <a:t>For known </a:t>
                </a:r>
                <a:r>
                  <a:rPr lang="en-GB" dirty="0" err="1"/>
                  <a:t>Scell</a:t>
                </a:r>
                <a:r>
                  <a:rPr lang="en-GB" dirty="0"/>
                  <a:t> activation and if the </a:t>
                </a:r>
                <a:r>
                  <a:rPr lang="en-GB" dirty="0" err="1"/>
                  <a:t>SCell</a:t>
                </a:r>
                <a:r>
                  <a:rPr lang="en-GB" dirty="0"/>
                  <a:t> measurement cycle &gt; 160ms</a:t>
                </a:r>
              </a:p>
              <a:p>
                <a:pPr lvl="1"/>
                <a:r>
                  <a:rPr lang="en-GB" dirty="0" err="1"/>
                  <a:t>T</a:t>
                </a:r>
                <a:r>
                  <a:rPr lang="en-GB" baseline="-25000" dirty="0" err="1"/>
                  <a:t>activation_time</a:t>
                </a:r>
                <a:r>
                  <a:rPr lang="en-GB" dirty="0"/>
                  <a:t>  = </a:t>
                </a:r>
                <a:r>
                  <a:rPr lang="en-GB" dirty="0" err="1"/>
                  <a:t>T</a:t>
                </a:r>
                <a:r>
                  <a:rPr lang="en-GB" baseline="-25000" dirty="0" err="1"/>
                  <a:t>FirstSSB_MAX</a:t>
                </a:r>
                <a:r>
                  <a:rPr lang="en-GB" baseline="-25000" dirty="0"/>
                  <a:t> </a:t>
                </a:r>
                <a:r>
                  <a:rPr lang="en-GB" dirty="0"/>
                  <a:t>+ L</a:t>
                </a:r>
                <a:r>
                  <a:rPr lang="en-GB" baseline="-25000" dirty="0"/>
                  <a:t>2,1</a:t>
                </a:r>
                <a:r>
                  <a:rPr lang="en-GB" dirty="0"/>
                  <a:t>* T</a:t>
                </a:r>
                <a:r>
                  <a:rPr lang="en-GB" baseline="-25000" dirty="0"/>
                  <a:t>SMTC_MAX </a:t>
                </a:r>
                <a:r>
                  <a:rPr lang="en-GB" dirty="0"/>
                  <a:t>+ (1 + L</a:t>
                </a:r>
                <a:r>
                  <a:rPr lang="en-GB" baseline="-25000" dirty="0"/>
                  <a:t>2,2</a:t>
                </a:r>
                <a:r>
                  <a:rPr lang="en-GB" dirty="0"/>
                  <a:t>)* </a:t>
                </a:r>
                <a:r>
                  <a:rPr lang="en-GB" dirty="0" err="1"/>
                  <a:t>T</a:t>
                </a:r>
                <a:r>
                  <a:rPr lang="en-GB" baseline="-25000" dirty="0" err="1"/>
                  <a:t>rs</a:t>
                </a:r>
                <a:r>
                  <a:rPr lang="en-GB" baseline="-25000" dirty="0"/>
                  <a:t> </a:t>
                </a:r>
                <a:r>
                  <a:rPr lang="en-GB" dirty="0"/>
                  <a:t>+ 5ms</a:t>
                </a:r>
              </a:p>
              <a:p>
                <a:pPr lvl="2" hangingPunct="0"/>
                <a:r>
                  <a:rPr lang="en-GB" dirty="0">
                    <a:solidFill>
                      <a:schemeClr val="tx1"/>
                    </a:solidFill>
                  </a:rPr>
                  <a:t>L</a:t>
                </a:r>
                <a:r>
                  <a:rPr lang="en-GB" baseline="-25000" dirty="0">
                    <a:solidFill>
                      <a:schemeClr val="tx1"/>
                    </a:solidFill>
                  </a:rPr>
                  <a:t>2,1 </a:t>
                </a:r>
                <a:r>
                  <a:rPr lang="en-GB" dirty="0">
                    <a:solidFill>
                      <a:schemeClr val="tx1"/>
                    </a:solidFill>
                  </a:rPr>
                  <a:t>(L</a:t>
                </a:r>
                <a:r>
                  <a:rPr lang="en-GB" baseline="-25000" dirty="0">
                    <a:solidFill>
                      <a:schemeClr val="tx1"/>
                    </a:solidFill>
                  </a:rPr>
                  <a:t>2,1</a:t>
                </a:r>
                <a:r>
                  <a:rPr lang="en-GB" dirty="0">
                    <a:solidFill>
                      <a:schemeClr val="tx1"/>
                    </a:solidFill>
                  </a:rPr>
                  <a:t> </a:t>
                </a:r>
                <a14:m>
                  <m:oMath xmlns:m="http://schemas.openxmlformats.org/officeDocument/2006/math">
                    <m:r>
                      <a:rPr lang="en-GB" i="1">
                        <a:solidFill>
                          <a:schemeClr val="tx1"/>
                        </a:solidFill>
                        <a:latin typeface="Cambria Math" panose="02040503050406030204" pitchFamily="18" charset="0"/>
                      </a:rPr>
                      <m:t>≤</m:t>
                    </m:r>
                  </m:oMath>
                </a14:m>
                <a:r>
                  <a:rPr lang="en-GB" dirty="0">
                    <a:solidFill>
                      <a:schemeClr val="tx1"/>
                    </a:solidFill>
                  </a:rPr>
                  <a:t> L</a:t>
                </a:r>
                <a:r>
                  <a:rPr lang="en-GB" baseline="-25000" dirty="0">
                    <a:solidFill>
                      <a:schemeClr val="tx1"/>
                    </a:solidFill>
                  </a:rPr>
                  <a:t>2,1,max</a:t>
                </a:r>
                <a:r>
                  <a:rPr lang="en-GB" dirty="0">
                    <a:solidFill>
                      <a:schemeClr val="tx1"/>
                    </a:solidFill>
                  </a:rPr>
                  <a:t>) is the number of configured SMTC occasions not available at the UE </a:t>
                </a:r>
                <a:endParaRPr lang="sv-SE" dirty="0">
                  <a:solidFill>
                    <a:schemeClr val="tx1"/>
                  </a:solidFill>
                </a:endParaRPr>
              </a:p>
              <a:p>
                <a:pPr lvl="3" hangingPunct="0"/>
                <a:r>
                  <a:rPr lang="en-GB" dirty="0">
                    <a:solidFill>
                      <a:schemeClr val="tx1"/>
                    </a:solidFill>
                  </a:rPr>
                  <a:t>in the </a:t>
                </a:r>
                <a:r>
                  <a:rPr lang="en-GB" dirty="0" err="1">
                    <a:solidFill>
                      <a:schemeClr val="tx1"/>
                    </a:solidFill>
                  </a:rPr>
                  <a:t>SCell</a:t>
                </a:r>
                <a:r>
                  <a:rPr lang="en-GB" dirty="0">
                    <a:solidFill>
                      <a:schemeClr val="tx1"/>
                    </a:solidFill>
                  </a:rPr>
                  <a:t> being activated, for inter-band scenario, or</a:t>
                </a:r>
                <a:endParaRPr lang="sv-SE" dirty="0">
                  <a:solidFill>
                    <a:schemeClr val="tx1"/>
                  </a:solidFill>
                </a:endParaRPr>
              </a:p>
              <a:p>
                <a:pPr lvl="3" hangingPunct="0"/>
                <a:r>
                  <a:rPr lang="en-GB" dirty="0">
                    <a:solidFill>
                      <a:schemeClr val="tx1"/>
                    </a:solidFill>
                  </a:rPr>
                  <a:t>in any of the </a:t>
                </a:r>
                <a:r>
                  <a:rPr lang="en-GB" dirty="0" err="1">
                    <a:solidFill>
                      <a:schemeClr val="tx1"/>
                    </a:solidFill>
                  </a:rPr>
                  <a:t>SCells</a:t>
                </a:r>
                <a:r>
                  <a:rPr lang="en-GB" dirty="0">
                    <a:solidFill>
                      <a:schemeClr val="tx1"/>
                    </a:solidFill>
                  </a:rPr>
                  <a:t> already activated or being activated provided their cell specific reference signals are configured in the same slot, for intra-band scenario</a:t>
                </a:r>
                <a:endParaRPr lang="sv-SE" dirty="0">
                  <a:solidFill>
                    <a:schemeClr val="tx1"/>
                  </a:solidFill>
                </a:endParaRPr>
              </a:p>
              <a:p>
                <a:pPr lvl="2" hangingPunct="0"/>
                <a:r>
                  <a:rPr lang="en-GB" dirty="0">
                    <a:solidFill>
                      <a:schemeClr val="tx1"/>
                    </a:solidFill>
                  </a:rPr>
                  <a:t>L</a:t>
                </a:r>
                <a:r>
                  <a:rPr lang="en-GB" baseline="-25000" dirty="0">
                    <a:solidFill>
                      <a:schemeClr val="tx1"/>
                    </a:solidFill>
                  </a:rPr>
                  <a:t>2,2</a:t>
                </a:r>
                <a:r>
                  <a:rPr lang="en-GB" dirty="0">
                    <a:solidFill>
                      <a:schemeClr val="tx1"/>
                    </a:solidFill>
                  </a:rPr>
                  <a:t> (L</a:t>
                </a:r>
                <a:r>
                  <a:rPr lang="en-GB" baseline="-25000" dirty="0">
                    <a:solidFill>
                      <a:schemeClr val="tx1"/>
                    </a:solidFill>
                  </a:rPr>
                  <a:t>2,2</a:t>
                </a:r>
                <a:r>
                  <a:rPr lang="en-GB" dirty="0">
                    <a:solidFill>
                      <a:schemeClr val="tx1"/>
                    </a:solidFill>
                  </a:rPr>
                  <a:t> </a:t>
                </a:r>
                <a14:m>
                  <m:oMath xmlns:m="http://schemas.openxmlformats.org/officeDocument/2006/math">
                    <m:r>
                      <a:rPr lang="en-GB" i="1">
                        <a:solidFill>
                          <a:schemeClr val="tx1"/>
                        </a:solidFill>
                        <a:latin typeface="Cambria Math" panose="02040503050406030204" pitchFamily="18" charset="0"/>
                      </a:rPr>
                      <m:t>≤</m:t>
                    </m:r>
                  </m:oMath>
                </a14:m>
                <a:r>
                  <a:rPr lang="en-GB" dirty="0">
                    <a:solidFill>
                      <a:schemeClr val="tx1"/>
                    </a:solidFill>
                  </a:rPr>
                  <a:t> L</a:t>
                </a:r>
                <a:r>
                  <a:rPr lang="en-GB" baseline="-25000" dirty="0">
                    <a:solidFill>
                      <a:schemeClr val="tx1"/>
                    </a:solidFill>
                  </a:rPr>
                  <a:t>2,2,max</a:t>
                </a:r>
                <a:r>
                  <a:rPr lang="en-GB" dirty="0">
                    <a:solidFill>
                      <a:schemeClr val="tx1"/>
                    </a:solidFill>
                  </a:rPr>
                  <a:t>) is the number of configured SMTC occasions not available at the UE in the </a:t>
                </a:r>
                <a:r>
                  <a:rPr lang="en-GB" dirty="0" err="1">
                    <a:solidFill>
                      <a:schemeClr val="tx1"/>
                    </a:solidFill>
                  </a:rPr>
                  <a:t>SCell</a:t>
                </a:r>
                <a:r>
                  <a:rPr lang="en-GB" dirty="0">
                    <a:solidFill>
                      <a:schemeClr val="tx1"/>
                    </a:solidFill>
                  </a:rPr>
                  <a:t> being activated</a:t>
                </a:r>
                <a:endParaRPr lang="sv-SE" dirty="0">
                  <a:solidFill>
                    <a:schemeClr val="tx1"/>
                  </a:solidFill>
                </a:endParaRPr>
              </a:p>
              <a:p>
                <a:pPr hangingPunct="0"/>
                <a:r>
                  <a:rPr lang="en-US" dirty="0"/>
                  <a:t>Unknown cell</a:t>
                </a:r>
              </a:p>
              <a:p>
                <a:pPr lvl="1" hangingPunct="0"/>
                <a:r>
                  <a:rPr lang="en-GB" dirty="0" err="1"/>
                  <a:t>T</a:t>
                </a:r>
                <a:r>
                  <a:rPr lang="en-GB" baseline="-25000" dirty="0" err="1"/>
                  <a:t>activation_time</a:t>
                </a:r>
                <a:r>
                  <a:rPr lang="en-GB" dirty="0"/>
                  <a:t>  = </a:t>
                </a:r>
                <a:r>
                  <a:rPr lang="en-GB" dirty="0" err="1"/>
                  <a:t>T</a:t>
                </a:r>
                <a:r>
                  <a:rPr lang="en-GB" baseline="-25000" dirty="0" err="1"/>
                  <a:t>FirstSSB_MAX</a:t>
                </a:r>
                <a:r>
                  <a:rPr lang="en-GB" baseline="-25000" dirty="0"/>
                  <a:t>  </a:t>
                </a:r>
                <a:r>
                  <a:rPr lang="en-GB" dirty="0"/>
                  <a:t>+ (1+L</a:t>
                </a:r>
                <a:r>
                  <a:rPr lang="en-GB" baseline="-25000" dirty="0"/>
                  <a:t>3,1</a:t>
                </a:r>
                <a:r>
                  <a:rPr lang="en-GB" dirty="0"/>
                  <a:t>)* T</a:t>
                </a:r>
                <a:r>
                  <a:rPr lang="en-GB" baseline="-25000" dirty="0"/>
                  <a:t>SMTC_MAX </a:t>
                </a:r>
                <a:r>
                  <a:rPr lang="en-GB" dirty="0"/>
                  <a:t>+ (2 + L</a:t>
                </a:r>
                <a:r>
                  <a:rPr lang="en-GB" baseline="-25000" dirty="0"/>
                  <a:t>3,2</a:t>
                </a:r>
                <a:r>
                  <a:rPr lang="en-GB" dirty="0"/>
                  <a:t>)* </a:t>
                </a:r>
                <a:r>
                  <a:rPr lang="en-GB" dirty="0" err="1"/>
                  <a:t>T</a:t>
                </a:r>
                <a:r>
                  <a:rPr lang="en-GB" baseline="-25000" dirty="0" err="1"/>
                  <a:t>rs</a:t>
                </a:r>
                <a:r>
                  <a:rPr lang="en-GB" dirty="0"/>
                  <a:t> + 5ms, </a:t>
                </a:r>
                <a:r>
                  <a:rPr lang="en-US" dirty="0"/>
                  <a:t>provided the </a:t>
                </a:r>
                <a:r>
                  <a:rPr lang="en-US" dirty="0" err="1"/>
                  <a:t>SCell</a:t>
                </a:r>
                <a:r>
                  <a:rPr lang="en-US" dirty="0"/>
                  <a:t> can be successfully detected in one attempt</a:t>
                </a:r>
              </a:p>
              <a:p>
                <a:pPr lvl="2" hangingPunct="0"/>
                <a:r>
                  <a:rPr lang="en-GB" dirty="0"/>
                  <a:t>L</a:t>
                </a:r>
                <a:r>
                  <a:rPr lang="en-GB" baseline="-25000" dirty="0"/>
                  <a:t>3,1 </a:t>
                </a:r>
                <a:r>
                  <a:rPr lang="en-GB" dirty="0"/>
                  <a:t>(L</a:t>
                </a:r>
                <a:r>
                  <a:rPr lang="en-GB" baseline="-25000" dirty="0"/>
                  <a:t>3,1</a:t>
                </a:r>
                <a:r>
                  <a:rPr lang="en-GB" dirty="0"/>
                  <a:t> </a:t>
                </a:r>
                <a14:m>
                  <m:oMath xmlns:m="http://schemas.openxmlformats.org/officeDocument/2006/math">
                    <m:r>
                      <a:rPr lang="en-GB" i="1">
                        <a:latin typeface="Cambria Math" panose="02040503050406030204" pitchFamily="18" charset="0"/>
                      </a:rPr>
                      <m:t>≤</m:t>
                    </m:r>
                  </m:oMath>
                </a14:m>
                <a:r>
                  <a:rPr lang="en-GB" dirty="0"/>
                  <a:t> L</a:t>
                </a:r>
                <a:r>
                  <a:rPr lang="en-GB" baseline="-25000" dirty="0"/>
                  <a:t>3,1,max</a:t>
                </a:r>
                <a:r>
                  <a:rPr lang="en-GB" dirty="0"/>
                  <a:t>) is the number of configured SMTC occasions not available at the UE</a:t>
                </a:r>
                <a:endParaRPr lang="sv-SE" dirty="0"/>
              </a:p>
              <a:p>
                <a:pPr lvl="3" hangingPunct="0"/>
                <a:r>
                  <a:rPr lang="en-GB" dirty="0"/>
                  <a:t>in the </a:t>
                </a:r>
                <a:r>
                  <a:rPr lang="en-GB" dirty="0" err="1"/>
                  <a:t>SCell</a:t>
                </a:r>
                <a:r>
                  <a:rPr lang="en-GB" dirty="0"/>
                  <a:t> being activated, for inter-band scenario, or</a:t>
                </a:r>
                <a:endParaRPr lang="sv-SE" dirty="0"/>
              </a:p>
              <a:p>
                <a:pPr lvl="3" hangingPunct="0"/>
                <a:r>
                  <a:rPr lang="en-GB" dirty="0"/>
                  <a:t>in any of the </a:t>
                </a:r>
                <a:r>
                  <a:rPr lang="en-GB" dirty="0" err="1"/>
                  <a:t>SCells</a:t>
                </a:r>
                <a:r>
                  <a:rPr lang="en-GB" dirty="0"/>
                  <a:t> already activated or being activated provided their cell specific reference signals are configured in the same slot, for intra-band scenario</a:t>
                </a:r>
                <a:endParaRPr lang="sv-SE" dirty="0"/>
              </a:p>
              <a:p>
                <a:pPr lvl="2" hangingPunct="0"/>
                <a:r>
                  <a:rPr lang="en-GB" dirty="0"/>
                  <a:t>L</a:t>
                </a:r>
                <a:r>
                  <a:rPr lang="en-GB" baseline="-25000" dirty="0"/>
                  <a:t>3,2</a:t>
                </a:r>
                <a:r>
                  <a:rPr lang="en-GB" dirty="0"/>
                  <a:t> (L</a:t>
                </a:r>
                <a:r>
                  <a:rPr lang="en-GB" baseline="-25000" dirty="0"/>
                  <a:t>3,2</a:t>
                </a:r>
                <a:r>
                  <a:rPr lang="en-GB" dirty="0"/>
                  <a:t> </a:t>
                </a:r>
                <a14:m>
                  <m:oMath xmlns:m="http://schemas.openxmlformats.org/officeDocument/2006/math">
                    <m:r>
                      <a:rPr lang="en-GB" i="1">
                        <a:latin typeface="Cambria Math" panose="02040503050406030204" pitchFamily="18" charset="0"/>
                      </a:rPr>
                      <m:t>≤</m:t>
                    </m:r>
                  </m:oMath>
                </a14:m>
                <a:r>
                  <a:rPr lang="en-GB" dirty="0"/>
                  <a:t> L</a:t>
                </a:r>
                <a:r>
                  <a:rPr lang="en-GB" baseline="-25000" dirty="0"/>
                  <a:t>3,2,max</a:t>
                </a:r>
                <a:r>
                  <a:rPr lang="en-GB" dirty="0"/>
                  <a:t>) is the number of configured SMTC occasions not available at the UE in the </a:t>
                </a:r>
                <a:r>
                  <a:rPr lang="en-GB" dirty="0" err="1"/>
                  <a:t>SCell</a:t>
                </a:r>
                <a:r>
                  <a:rPr lang="en-GB" dirty="0"/>
                  <a:t> being activated</a:t>
                </a:r>
                <a:endParaRPr lang="sv-SE" dirty="0"/>
              </a:p>
            </p:txBody>
          </p:sp>
        </mc:Choice>
        <mc:Fallback xmlns="">
          <p:sp>
            <p:nvSpPr>
              <p:cNvPr id="5" name="Content Placeholder 2">
                <a:extLst>
                  <a:ext uri="{FF2B5EF4-FFF2-40B4-BE49-F238E27FC236}">
                    <a16:creationId xmlns:a16="http://schemas.microsoft.com/office/drawing/2014/main" id="{CF4BC9FF-B9B1-4FEF-82F7-412C3557C555}"/>
                  </a:ext>
                </a:extLst>
              </p:cNvPr>
              <p:cNvSpPr txBox="1">
                <a:spLocks noRot="1" noChangeAspect="1" noMove="1" noResize="1" noEditPoints="1" noAdjustHandles="1" noChangeArrowheads="1" noChangeShapeType="1" noTextEdit="1"/>
              </p:cNvSpPr>
              <p:nvPr/>
            </p:nvSpPr>
            <p:spPr>
              <a:xfrm>
                <a:off x="182218" y="1202636"/>
                <a:ext cx="11827564" cy="5446642"/>
              </a:xfrm>
              <a:prstGeom prst="rect">
                <a:avLst/>
              </a:prstGeom>
              <a:blipFill>
                <a:blip r:embed="rId2"/>
                <a:stretch>
                  <a:fillRect l="-722" t="-2573"/>
                </a:stretch>
              </a:blipFill>
            </p:spPr>
            <p:txBody>
              <a:bodyPr/>
              <a:lstStyle/>
              <a:p>
                <a:r>
                  <a:rPr lang="sv-SE">
                    <a:noFill/>
                  </a:rPr>
                  <a:t> </a:t>
                </a:r>
              </a:p>
            </p:txBody>
          </p:sp>
        </mc:Fallback>
      </mc:AlternateContent>
    </p:spTree>
    <p:extLst>
      <p:ext uri="{BB962C8B-B14F-4D97-AF65-F5344CB8AC3E}">
        <p14:creationId xmlns:p14="http://schemas.microsoft.com/office/powerpoint/2010/main" val="770879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SCell</a:t>
            </a:r>
            <a:r>
              <a:rPr lang="en-US" dirty="0"/>
              <a:t> Deactivation</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GB" dirty="0"/>
              <a:t>Interruption window</a:t>
            </a:r>
          </a:p>
          <a:p>
            <a:pPr lvl="1" hangingPunct="0"/>
            <a:r>
              <a:rPr lang="en-GB" dirty="0">
                <a:solidFill>
                  <a:srgbClr val="00B050"/>
                </a:solidFill>
              </a:rPr>
              <a:t>Interruption window length at </a:t>
            </a:r>
            <a:r>
              <a:rPr lang="en-GB" dirty="0" err="1">
                <a:solidFill>
                  <a:srgbClr val="00B050"/>
                </a:solidFill>
              </a:rPr>
              <a:t>SCell</a:t>
            </a:r>
            <a:r>
              <a:rPr lang="en-GB" dirty="0">
                <a:solidFill>
                  <a:srgbClr val="00B050"/>
                </a:solidFill>
              </a:rPr>
              <a:t> deactivation does not depend on LBT failures</a:t>
            </a:r>
          </a:p>
          <a:p>
            <a:pPr lvl="1" hangingPunct="0"/>
            <a:r>
              <a:rPr lang="en-GB" dirty="0">
                <a:solidFill>
                  <a:srgbClr val="00B050"/>
                </a:solidFill>
              </a:rPr>
              <a:t>The starting point of deactivation interruption on </a:t>
            </a:r>
            <a:r>
              <a:rPr lang="en-GB" dirty="0" err="1">
                <a:solidFill>
                  <a:srgbClr val="00B050"/>
                </a:solidFill>
              </a:rPr>
              <a:t>PCell</a:t>
            </a:r>
            <a:r>
              <a:rPr lang="en-GB" dirty="0">
                <a:solidFill>
                  <a:srgbClr val="00B050"/>
                </a:solidFill>
              </a:rPr>
              <a:t> or </a:t>
            </a:r>
            <a:r>
              <a:rPr lang="en-GB" dirty="0" err="1">
                <a:solidFill>
                  <a:srgbClr val="00B050"/>
                </a:solidFill>
              </a:rPr>
              <a:t>PSCell</a:t>
            </a:r>
            <a:r>
              <a:rPr lang="en-GB" dirty="0">
                <a:solidFill>
                  <a:srgbClr val="00B050"/>
                </a:solidFill>
              </a:rPr>
              <a:t> or any activated </a:t>
            </a:r>
            <a:r>
              <a:rPr lang="en-GB" dirty="0" err="1">
                <a:solidFill>
                  <a:srgbClr val="00B050"/>
                </a:solidFill>
              </a:rPr>
              <a:t>SCell</a:t>
            </a:r>
            <a:r>
              <a:rPr lang="en-GB" dirty="0">
                <a:solidFill>
                  <a:srgbClr val="00B050"/>
                </a:solidFill>
              </a:rPr>
              <a:t> </a:t>
            </a:r>
            <a:r>
              <a:rPr lang="en-US" dirty="0">
                <a:solidFill>
                  <a:srgbClr val="00B050"/>
                </a:solidFill>
              </a:rPr>
              <a:t>shall not </a:t>
            </a:r>
            <a:r>
              <a:rPr lang="en-GB" dirty="0">
                <a:solidFill>
                  <a:srgbClr val="00B050"/>
                </a:solidFill>
              </a:rPr>
              <a:t>occur before slot n+1+T</a:t>
            </a:r>
            <a:r>
              <a:rPr lang="en-GB" baseline="-25000" dirty="0">
                <a:solidFill>
                  <a:srgbClr val="00B050"/>
                </a:solidFill>
              </a:rPr>
              <a:t>HARQ</a:t>
            </a:r>
            <a:r>
              <a:rPr lang="en-GB" dirty="0">
                <a:solidFill>
                  <a:srgbClr val="00B050"/>
                </a:solidFill>
              </a:rPr>
              <a:t>/</a:t>
            </a:r>
            <a:r>
              <a:rPr lang="en-GB" i="1" dirty="0" err="1">
                <a:solidFill>
                  <a:srgbClr val="00B050"/>
                </a:solidFill>
              </a:rPr>
              <a:t>NR_slot_length</a:t>
            </a:r>
            <a:r>
              <a:rPr lang="en-GB" dirty="0">
                <a:solidFill>
                  <a:srgbClr val="00B050"/>
                </a:solidFill>
              </a:rPr>
              <a:t> and not occur after slot n+1+(T</a:t>
            </a:r>
            <a:r>
              <a:rPr lang="en-GB" baseline="-25000" dirty="0">
                <a:solidFill>
                  <a:srgbClr val="00B050"/>
                </a:solidFill>
              </a:rPr>
              <a:t>HARQ</a:t>
            </a:r>
            <a:r>
              <a:rPr lang="en-GB" dirty="0">
                <a:solidFill>
                  <a:srgbClr val="00B050"/>
                </a:solidFill>
              </a:rPr>
              <a:t> +3ms)/</a:t>
            </a:r>
            <a:r>
              <a:rPr lang="en-GB" i="1" dirty="0">
                <a:solidFill>
                  <a:srgbClr val="00B050"/>
                </a:solidFill>
              </a:rPr>
              <a:t> </a:t>
            </a:r>
            <a:r>
              <a:rPr lang="en-GB" i="1" dirty="0" err="1">
                <a:solidFill>
                  <a:srgbClr val="00B050"/>
                </a:solidFill>
              </a:rPr>
              <a:t>NR_slot_length</a:t>
            </a:r>
            <a:r>
              <a:rPr lang="en-GB" dirty="0">
                <a:solidFill>
                  <a:srgbClr val="00B050"/>
                </a:solidFill>
              </a:rPr>
              <a:t>, where T</a:t>
            </a:r>
            <a:r>
              <a:rPr lang="en-GB" baseline="-25000" dirty="0">
                <a:solidFill>
                  <a:srgbClr val="00B050"/>
                </a:solidFill>
              </a:rPr>
              <a:t>HARQ</a:t>
            </a:r>
            <a:r>
              <a:rPr lang="en-GB" dirty="0">
                <a:solidFill>
                  <a:srgbClr val="00B050"/>
                </a:solidFill>
              </a:rPr>
              <a:t> is as agreed in RAN4#94-e (</a:t>
            </a:r>
            <a:r>
              <a:rPr lang="en-US" dirty="0">
                <a:solidFill>
                  <a:srgbClr val="00B050"/>
                </a:solidFill>
              </a:rPr>
              <a:t>R4-2002336</a:t>
            </a:r>
            <a:r>
              <a:rPr lang="en-GB" dirty="0">
                <a:solidFill>
                  <a:srgbClr val="00B050"/>
                </a:solidFill>
              </a:rPr>
              <a:t>)</a:t>
            </a:r>
          </a:p>
          <a:p>
            <a:pPr hangingPunct="0"/>
            <a:r>
              <a:rPr lang="en-US" sz="2600" dirty="0"/>
              <a:t>Applicability of </a:t>
            </a:r>
            <a:r>
              <a:rPr lang="en-US" sz="2600" dirty="0" err="1"/>
              <a:t>SCell</a:t>
            </a:r>
            <a:r>
              <a:rPr lang="en-US" sz="2600" dirty="0"/>
              <a:t> deactivation requirements when </a:t>
            </a:r>
            <a:r>
              <a:rPr lang="en-US" sz="2600" i="1" dirty="0" err="1"/>
              <a:t>sCellDeactivationTimer</a:t>
            </a:r>
            <a:r>
              <a:rPr lang="en-US" sz="2600" dirty="0"/>
              <a:t> is not configured</a:t>
            </a:r>
          </a:p>
          <a:p>
            <a:pPr lvl="1" hangingPunct="0"/>
            <a:r>
              <a:rPr lang="en-US" dirty="0">
                <a:latin typeface="Calibri (Body)"/>
              </a:rPr>
              <a:t>The </a:t>
            </a:r>
            <a:r>
              <a:rPr lang="en-US" dirty="0" err="1">
                <a:latin typeface="Calibri (Body)"/>
              </a:rPr>
              <a:t>SCell</a:t>
            </a:r>
            <a:r>
              <a:rPr lang="en-US" dirty="0">
                <a:latin typeface="Calibri (Body)"/>
              </a:rPr>
              <a:t> deactivation requirements for NR-U do not apply when the </a:t>
            </a:r>
            <a:r>
              <a:rPr lang="en-US" dirty="0" err="1">
                <a:latin typeface="Calibri (Body)"/>
              </a:rPr>
              <a:t>sCellDeactivationTimer</a:t>
            </a:r>
            <a:r>
              <a:rPr lang="en-US" dirty="0">
                <a:latin typeface="Calibri (Body)"/>
              </a:rPr>
              <a:t> is not configured</a:t>
            </a:r>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327750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PSCell</a:t>
            </a:r>
            <a:r>
              <a:rPr lang="en-US" dirty="0"/>
              <a:t> Addition/Release</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t>UE behavior related to </a:t>
            </a:r>
            <a:r>
              <a:rPr lang="en-GB" dirty="0"/>
              <a:t>L</a:t>
            </a:r>
            <a:r>
              <a:rPr lang="en-GB" baseline="-25000" dirty="0"/>
              <a:t>1,max </a:t>
            </a:r>
            <a:r>
              <a:rPr lang="en-GB" dirty="0"/>
              <a:t>and L</a:t>
            </a:r>
            <a:r>
              <a:rPr lang="en-GB" baseline="-25000" dirty="0"/>
              <a:t>2,max</a:t>
            </a:r>
            <a:endParaRPr lang="en-GB" dirty="0"/>
          </a:p>
          <a:p>
            <a:pPr lvl="1" hangingPunct="0"/>
            <a:r>
              <a:rPr lang="en-US" dirty="0">
                <a:solidFill>
                  <a:srgbClr val="00B050"/>
                </a:solidFill>
              </a:rPr>
              <a:t>Do not define L</a:t>
            </a:r>
            <a:r>
              <a:rPr lang="en-US" baseline="-25000" dirty="0">
                <a:solidFill>
                  <a:srgbClr val="00B050"/>
                </a:solidFill>
              </a:rPr>
              <a:t>1,max</a:t>
            </a:r>
            <a:r>
              <a:rPr lang="en-US" dirty="0">
                <a:solidFill>
                  <a:srgbClr val="00B050"/>
                </a:solidFill>
              </a:rPr>
              <a:t> and L</a:t>
            </a:r>
            <a:r>
              <a:rPr lang="en-US" baseline="-25000" dirty="0">
                <a:solidFill>
                  <a:srgbClr val="00B050"/>
                </a:solidFill>
              </a:rPr>
              <a:t>2,max</a:t>
            </a:r>
            <a:r>
              <a:rPr lang="en-US" dirty="0">
                <a:solidFill>
                  <a:srgbClr val="00B050"/>
                </a:solidFill>
              </a:rPr>
              <a:t> and the corresponding UE behavior</a:t>
            </a:r>
          </a:p>
          <a:p>
            <a:pPr hangingPunct="0"/>
            <a:r>
              <a:rPr lang="en-US" dirty="0"/>
              <a:t>PRACH in other candidate UL BWPs</a:t>
            </a:r>
          </a:p>
          <a:p>
            <a:pPr lvl="1" hangingPunct="0"/>
            <a:r>
              <a:rPr lang="en-GB" dirty="0"/>
              <a:t>Define requirements for UE which is not configured with </a:t>
            </a:r>
            <a:r>
              <a:rPr lang="en-GB" i="1" dirty="0"/>
              <a:t>both</a:t>
            </a:r>
            <a:r>
              <a:rPr lang="en-GB" dirty="0"/>
              <a:t> UL BWP with PRACH occasion on the target cell and UL LBT failure detection/recovery. When the UE is configured with </a:t>
            </a:r>
            <a:r>
              <a:rPr lang="en-GB" i="1" dirty="0"/>
              <a:t>both</a:t>
            </a:r>
            <a:r>
              <a:rPr lang="en-GB" dirty="0"/>
              <a:t> UL BWP with PRACH occasion on the target cell and UL LBT failure detection/recovery, clarify that the delay can be longer</a:t>
            </a:r>
          </a:p>
          <a:p>
            <a:pPr hangingPunct="0"/>
            <a:r>
              <a:rPr lang="en-US" dirty="0"/>
              <a:t>Requirements applicability when UE is not provided with SMTC configuration or measurement object on this frequency</a:t>
            </a:r>
          </a:p>
          <a:p>
            <a:pPr lvl="1" hangingPunct="0"/>
            <a:r>
              <a:rPr lang="en-US" dirty="0">
                <a:solidFill>
                  <a:srgbClr val="00B050"/>
                </a:solidFill>
              </a:rPr>
              <a:t>If UE is not provided SMTC configuration or measurement object on this frequency: the requirement in this clause is applied with </a:t>
            </a:r>
            <a:r>
              <a:rPr lang="en-US" dirty="0" err="1">
                <a:solidFill>
                  <a:srgbClr val="00B050"/>
                </a:solidFill>
              </a:rPr>
              <a:t>T</a:t>
            </a:r>
            <a:r>
              <a:rPr lang="en-US" baseline="-25000" dirty="0" err="1">
                <a:solidFill>
                  <a:srgbClr val="00B050"/>
                </a:solidFill>
              </a:rPr>
              <a:t>rs</a:t>
            </a:r>
            <a:r>
              <a:rPr lang="en-US" baseline="-25000" dirty="0">
                <a:solidFill>
                  <a:srgbClr val="00B050"/>
                </a:solidFill>
              </a:rPr>
              <a:t> </a:t>
            </a:r>
            <a:r>
              <a:rPr lang="en-US" dirty="0">
                <a:solidFill>
                  <a:srgbClr val="00B050"/>
                </a:solidFill>
              </a:rPr>
              <a:t>=5 ms assuming the SSB transmission periodicity is 5ms; there is no requirement if the SSB transmission periodicity is not 5ms</a:t>
            </a:r>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75269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Active TCI State Switching</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t>UE behavior</a:t>
            </a:r>
          </a:p>
          <a:p>
            <a:pPr lvl="1" hangingPunct="0"/>
            <a:r>
              <a:rPr lang="en-US" dirty="0"/>
              <a:t>RRC-based active TCI state switching</a:t>
            </a:r>
          </a:p>
          <a:p>
            <a:pPr lvl="2" hangingPunct="0"/>
            <a:r>
              <a:rPr lang="en-GB" dirty="0"/>
              <a:t>FFS: </a:t>
            </a:r>
            <a:r>
              <a:rPr lang="en-US" dirty="0"/>
              <a:t>UE declares beam failure upon exceeding </a:t>
            </a:r>
            <a:r>
              <a:rPr lang="en-US" dirty="0" err="1"/>
              <a:t>L</a:t>
            </a:r>
            <a:r>
              <a:rPr lang="en-US" baseline="-25000" dirty="0" err="1"/>
              <a:t>RRC,known,max</a:t>
            </a:r>
            <a:r>
              <a:rPr lang="en-US" dirty="0"/>
              <a:t> (for known state) and </a:t>
            </a:r>
            <a:r>
              <a:rPr lang="x-none" dirty="0"/>
              <a:t>L</a:t>
            </a:r>
            <a:r>
              <a:rPr lang="en-US" dirty="0"/>
              <a:t>1</a:t>
            </a:r>
            <a:r>
              <a:rPr lang="en-US" baseline="-25000" dirty="0"/>
              <a:t>RRC,unknown,max</a:t>
            </a:r>
            <a:r>
              <a:rPr lang="en-US" dirty="0"/>
              <a:t> or </a:t>
            </a:r>
            <a:r>
              <a:rPr lang="x-none" dirty="0"/>
              <a:t>L</a:t>
            </a:r>
            <a:r>
              <a:rPr lang="en-US" dirty="0"/>
              <a:t>2</a:t>
            </a:r>
            <a:r>
              <a:rPr lang="en-US" baseline="-25000" dirty="0"/>
              <a:t>RRC,unknown,max</a:t>
            </a:r>
            <a:r>
              <a:rPr lang="en-US" dirty="0"/>
              <a:t> (for unknown state)</a:t>
            </a:r>
            <a:endParaRPr lang="sv-SE" dirty="0"/>
          </a:p>
          <a:p>
            <a:pPr lvl="3" hangingPunct="0"/>
            <a:r>
              <a:rPr lang="en-GB"/>
              <a:t>Wait </a:t>
            </a:r>
            <a:r>
              <a:rPr lang="en-GB" dirty="0"/>
              <a:t>for the response to RAN4 LS (R4-2005365)</a:t>
            </a:r>
            <a:endParaRPr lang="en-US" dirty="0">
              <a:solidFill>
                <a:srgbClr val="FF0000"/>
              </a:solidFill>
            </a:endParaRPr>
          </a:p>
          <a:p>
            <a:pPr lvl="1" hangingPunct="0"/>
            <a:r>
              <a:rPr lang="en-US" dirty="0"/>
              <a:t>MAC-CE based active TCI state switching</a:t>
            </a:r>
          </a:p>
          <a:p>
            <a:pPr lvl="2" hangingPunct="0"/>
            <a:r>
              <a:rPr lang="en-US" dirty="0">
                <a:solidFill>
                  <a:srgbClr val="0070C0"/>
                </a:solidFill>
              </a:rPr>
              <a:t>Confirm that the UE shall stay in the old state upon exceeding </a:t>
            </a:r>
            <a:r>
              <a:rPr lang="en-US" dirty="0" err="1">
                <a:solidFill>
                  <a:srgbClr val="0070C0"/>
                </a:solidFill>
              </a:rPr>
              <a:t>L</a:t>
            </a:r>
            <a:r>
              <a:rPr lang="en-US" baseline="-25000" dirty="0" err="1">
                <a:solidFill>
                  <a:srgbClr val="0070C0"/>
                </a:solidFill>
              </a:rPr>
              <a:t>MAC,known,max</a:t>
            </a:r>
            <a:r>
              <a:rPr lang="en-US" dirty="0">
                <a:solidFill>
                  <a:srgbClr val="0070C0"/>
                </a:solidFill>
              </a:rPr>
              <a:t> (for known state) and upon exceeding L1</a:t>
            </a:r>
            <a:r>
              <a:rPr lang="en-US" baseline="-25000" dirty="0">
                <a:solidFill>
                  <a:srgbClr val="0070C0"/>
                </a:solidFill>
              </a:rPr>
              <a:t>MAC,unknown,max</a:t>
            </a:r>
            <a:r>
              <a:rPr lang="en-US" dirty="0">
                <a:solidFill>
                  <a:srgbClr val="0070C0"/>
                </a:solidFill>
              </a:rPr>
              <a:t> or L2</a:t>
            </a:r>
            <a:r>
              <a:rPr lang="en-US" baseline="-25000" dirty="0">
                <a:solidFill>
                  <a:srgbClr val="0070C0"/>
                </a:solidFill>
              </a:rPr>
              <a:t>MAC,unknown,max</a:t>
            </a:r>
            <a:r>
              <a:rPr lang="en-US" dirty="0">
                <a:solidFill>
                  <a:srgbClr val="0070C0"/>
                </a:solidFill>
              </a:rPr>
              <a:t> (for unknown state)</a:t>
            </a:r>
            <a:endParaRPr lang="sv-SE" dirty="0">
              <a:solidFill>
                <a:srgbClr val="0070C0"/>
              </a:solidFill>
            </a:endParaRPr>
          </a:p>
          <a:p>
            <a:pPr lvl="3" hangingPunct="0"/>
            <a:r>
              <a:rPr lang="en-US" dirty="0">
                <a:solidFill>
                  <a:srgbClr val="0070C0"/>
                </a:solidFill>
              </a:rPr>
              <a:t>Note 1: if Rel-15 behavior is modified then the agreement can be updated</a:t>
            </a:r>
            <a:endParaRPr lang="sv-SE" dirty="0">
              <a:solidFill>
                <a:srgbClr val="0070C0"/>
              </a:solidFill>
            </a:endParaRPr>
          </a:p>
          <a:p>
            <a:pPr lvl="3" hangingPunct="0"/>
            <a:r>
              <a:rPr lang="en-US" dirty="0"/>
              <a:t>Note 2: the UE shall also stop the active TCI state switching procedure (as agreed in RAN4#93)</a:t>
            </a:r>
          </a:p>
          <a:p>
            <a:pPr hangingPunct="0"/>
            <a:r>
              <a:rPr lang="en-US" dirty="0"/>
              <a:t>Definitions</a:t>
            </a:r>
          </a:p>
          <a:p>
            <a:pPr lvl="1" hangingPunct="0"/>
            <a:r>
              <a:rPr lang="en-US" dirty="0" err="1">
                <a:solidFill>
                  <a:srgbClr val="00B050"/>
                </a:solidFill>
              </a:rPr>
              <a:t>T</a:t>
            </a:r>
            <a:r>
              <a:rPr lang="en-US" baseline="-25000" dirty="0" err="1">
                <a:solidFill>
                  <a:srgbClr val="00B050"/>
                </a:solidFill>
              </a:rPr>
              <a:t>first</a:t>
            </a:r>
            <a:r>
              <a:rPr lang="en-US" baseline="-25000" dirty="0">
                <a:solidFill>
                  <a:srgbClr val="00B050"/>
                </a:solidFill>
              </a:rPr>
              <a:t>-SSB </a:t>
            </a:r>
            <a:r>
              <a:rPr lang="en-US" dirty="0">
                <a:solidFill>
                  <a:srgbClr val="00B050"/>
                </a:solidFill>
              </a:rPr>
              <a:t>is the time to the first </a:t>
            </a:r>
            <a:r>
              <a:rPr lang="en-GB" dirty="0">
                <a:solidFill>
                  <a:srgbClr val="00B050"/>
                </a:solidFill>
              </a:rPr>
              <a:t>SSB transmission occasion (“occasion” means the transmission is configured but may or may not come)</a:t>
            </a:r>
            <a:endParaRPr lang="en-US" dirty="0">
              <a:solidFill>
                <a:srgbClr val="00B050"/>
              </a:solidFill>
            </a:endParaRPr>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585868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5E4D6F-3261-416A-816D-8F5A869D58EC}"/>
              </a:ext>
            </a:extLst>
          </p:cNvPr>
          <p:cNvSpPr>
            <a:spLocks noGrp="1"/>
          </p:cNvSpPr>
          <p:nvPr>
            <p:ph idx="1"/>
          </p:nvPr>
        </p:nvSpPr>
        <p:spPr>
          <a:xfrm>
            <a:off x="387626" y="1023730"/>
            <a:ext cx="11449878" cy="5615609"/>
          </a:xfrm>
        </p:spPr>
        <p:txBody>
          <a:bodyPr>
            <a:normAutofit/>
          </a:bodyPr>
          <a:lstStyle/>
          <a:p>
            <a:pPr marL="0" indent="0" algn="ctr">
              <a:buNone/>
            </a:pPr>
            <a:r>
              <a:rPr lang="sv-SE" sz="5000" dirty="0">
                <a:solidFill>
                  <a:srgbClr val="00B050"/>
                </a:solidFill>
              </a:rPr>
              <a:t>Agreements from the 1st round</a:t>
            </a:r>
          </a:p>
          <a:p>
            <a:pPr marL="0" indent="0" algn="ctr">
              <a:buNone/>
            </a:pPr>
            <a:r>
              <a:rPr lang="sv-SE" sz="5000" dirty="0">
                <a:solidFill>
                  <a:srgbClr val="0070C0"/>
                </a:solidFill>
              </a:rPr>
              <a:t>Agreements from the GTW session</a:t>
            </a:r>
          </a:p>
          <a:p>
            <a:pPr marL="0" indent="0" algn="ctr">
              <a:buNone/>
            </a:pPr>
            <a:r>
              <a:rPr lang="sv-SE" sz="5000" dirty="0"/>
              <a:t>Agreements from the 2nd round</a:t>
            </a:r>
          </a:p>
          <a:p>
            <a:pPr marL="0" indent="0" algn="ctr">
              <a:buNone/>
            </a:pPr>
            <a:endParaRPr lang="sv-SE" sz="5000" dirty="0"/>
          </a:p>
        </p:txBody>
      </p:sp>
    </p:spTree>
    <p:extLst>
      <p:ext uri="{BB962C8B-B14F-4D97-AF65-F5344CB8AC3E}">
        <p14:creationId xmlns:p14="http://schemas.microsoft.com/office/powerpoint/2010/main" val="1271365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General</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
        <p:nvSpPr>
          <p:cNvPr id="4" name="Content Placeholder 2">
            <a:extLst>
              <a:ext uri="{FF2B5EF4-FFF2-40B4-BE49-F238E27FC236}">
                <a16:creationId xmlns:a16="http://schemas.microsoft.com/office/drawing/2014/main" id="{1BF02DBC-2B69-428C-A596-BFEE31BC2BCF}"/>
              </a:ext>
            </a:extLst>
          </p:cNvPr>
          <p:cNvSpPr txBox="1">
            <a:spLocks/>
          </p:cNvSpPr>
          <p:nvPr/>
        </p:nvSpPr>
        <p:spPr>
          <a:xfrm>
            <a:off x="712304" y="16929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t>Remaining sections not covered by other technical CRs </a:t>
            </a:r>
          </a:p>
          <a:p>
            <a:pPr lvl="1" hangingPunct="0"/>
            <a:r>
              <a:rPr lang="sv-SE" dirty="0">
                <a:latin typeface="Calibri (Body)"/>
                <a:ea typeface="SimSun" panose="02010600030101010101" pitchFamily="2" charset="-122"/>
              </a:rPr>
              <a:t>WF after the 1st round</a:t>
            </a:r>
          </a:p>
          <a:p>
            <a:pPr lvl="2"/>
            <a:r>
              <a:rPr lang="en-GB" dirty="0">
                <a:solidFill>
                  <a:srgbClr val="00B050"/>
                </a:solidFill>
              </a:rPr>
              <a:t>Analyse which clauses, if any, are anticipated to be without content 38.133 (and 36.133?) after the end of the first round, based on the outcome of first round discussions on the technical CRs</a:t>
            </a:r>
          </a:p>
          <a:p>
            <a:pPr lvl="3"/>
            <a:r>
              <a:rPr lang="en-US" dirty="0">
                <a:solidFill>
                  <a:srgbClr val="00B050"/>
                </a:solidFill>
                <a:latin typeface="Calibri (Body)"/>
              </a:rPr>
              <a:t>Analysis for TS 38.133 </a:t>
            </a:r>
            <a:r>
              <a:rPr lang="sv-SE" dirty="0">
                <a:solidFill>
                  <a:srgbClr val="00B050"/>
                </a:solidFill>
              </a:rPr>
              <a:t>– see </a:t>
            </a:r>
            <a:r>
              <a:rPr lang="en-US" dirty="0">
                <a:solidFill>
                  <a:srgbClr val="00B050"/>
                </a:solidFill>
              </a:rPr>
              <a:t>R4-2008553 (rev. of </a:t>
            </a:r>
            <a:r>
              <a:rPr lang="en-GB" dirty="0">
                <a:solidFill>
                  <a:srgbClr val="00B050"/>
                </a:solidFill>
              </a:rPr>
              <a:t>R4-2004843</a:t>
            </a:r>
            <a:r>
              <a:rPr lang="en-US" dirty="0">
                <a:solidFill>
                  <a:srgbClr val="00B050"/>
                </a:solidFill>
              </a:rPr>
              <a:t>)</a:t>
            </a:r>
            <a:endParaRPr lang="en-US" dirty="0">
              <a:solidFill>
                <a:srgbClr val="00B050"/>
              </a:solidFill>
              <a:latin typeface="Calibri (Body)"/>
            </a:endParaRPr>
          </a:p>
          <a:p>
            <a:pPr lvl="3"/>
            <a:r>
              <a:rPr lang="sv-SE" dirty="0">
                <a:solidFill>
                  <a:srgbClr val="00B050"/>
                </a:solidFill>
              </a:rPr>
              <a:t>Analysis for TS 36.133 – see </a:t>
            </a:r>
            <a:r>
              <a:rPr lang="en-US" dirty="0">
                <a:solidFill>
                  <a:srgbClr val="00B050"/>
                </a:solidFill>
              </a:rPr>
              <a:t>R4-2008554</a:t>
            </a:r>
            <a:endParaRPr lang="sv-SE" dirty="0">
              <a:solidFill>
                <a:srgbClr val="00B050"/>
              </a:solidFill>
            </a:endParaRPr>
          </a:p>
          <a:p>
            <a:pPr lvl="2"/>
            <a:r>
              <a:rPr lang="en-GB" dirty="0">
                <a:solidFill>
                  <a:srgbClr val="00B050"/>
                </a:solidFill>
              </a:rPr>
              <a:t>If missing clauses are anticipated between two clauses likely to be agreed, then introduce the clause titles with an additional CR</a:t>
            </a:r>
            <a:endParaRPr lang="sv-SE" dirty="0">
              <a:solidFill>
                <a:srgbClr val="00B050"/>
              </a:solidFill>
            </a:endParaRPr>
          </a:p>
          <a:p>
            <a:pPr lvl="2"/>
            <a:r>
              <a:rPr lang="en-GB" dirty="0">
                <a:solidFill>
                  <a:srgbClr val="00B050"/>
                </a:solidFill>
              </a:rPr>
              <a:t>If necessary, depending on the 1</a:t>
            </a:r>
            <a:r>
              <a:rPr lang="en-GB" baseline="30000" dirty="0">
                <a:solidFill>
                  <a:srgbClr val="00B050"/>
                </a:solidFill>
              </a:rPr>
              <a:t>st</a:t>
            </a:r>
            <a:r>
              <a:rPr lang="en-GB" dirty="0">
                <a:solidFill>
                  <a:srgbClr val="00B050"/>
                </a:solidFill>
              </a:rPr>
              <a:t> round outcomes of technical CRs, revise R4-2004843 to add titles of any missing clauses</a:t>
            </a:r>
          </a:p>
          <a:p>
            <a:pPr lvl="1"/>
            <a:r>
              <a:rPr lang="en-GB" dirty="0"/>
              <a:t>Conclusions after the 2</a:t>
            </a:r>
            <a:r>
              <a:rPr lang="en-GB" baseline="30000" dirty="0"/>
              <a:t>nd</a:t>
            </a:r>
            <a:r>
              <a:rPr lang="en-GB" dirty="0"/>
              <a:t> round</a:t>
            </a:r>
          </a:p>
          <a:p>
            <a:pPr lvl="2"/>
            <a:r>
              <a:rPr lang="en-GB" dirty="0"/>
              <a:t>For TS 38.133 – </a:t>
            </a:r>
            <a:r>
              <a:rPr lang="en-GB" dirty="0">
                <a:solidFill>
                  <a:srgbClr val="FF0000"/>
                </a:solidFill>
              </a:rPr>
              <a:t>TBD</a:t>
            </a:r>
          </a:p>
          <a:p>
            <a:pPr lvl="2"/>
            <a:r>
              <a:rPr lang="en-GB" dirty="0"/>
              <a:t>For TS 36.133 – no CR with blank sections is needed</a:t>
            </a:r>
          </a:p>
          <a:p>
            <a:pPr lvl="2"/>
            <a:endParaRPr lang="sv-SE" dirty="0"/>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3220101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General</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
        <p:nvSpPr>
          <p:cNvPr id="4" name="Content Placeholder 2">
            <a:extLst>
              <a:ext uri="{FF2B5EF4-FFF2-40B4-BE49-F238E27FC236}">
                <a16:creationId xmlns:a16="http://schemas.microsoft.com/office/drawing/2014/main" id="{1BF02DBC-2B69-428C-A596-BFEE31BC2BCF}"/>
              </a:ext>
            </a:extLst>
          </p:cNvPr>
          <p:cNvSpPr txBox="1">
            <a:spLocks/>
          </p:cNvSpPr>
          <p:nvPr/>
        </p:nvSpPr>
        <p:spPr>
          <a:xfrm>
            <a:off x="712304" y="1692964"/>
            <a:ext cx="11449878" cy="495230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t>Further clarification on the terminology for occasions unavailable at the UE</a:t>
            </a:r>
          </a:p>
          <a:p>
            <a:pPr lvl="1" hangingPunct="0"/>
            <a:r>
              <a:rPr lang="en-GB" dirty="0"/>
              <a:t>Use in the requirements a short term “X not available at the UE”, where X is:</a:t>
            </a:r>
            <a:endParaRPr lang="sv-SE" dirty="0"/>
          </a:p>
          <a:p>
            <a:pPr lvl="2" hangingPunct="0"/>
            <a:r>
              <a:rPr lang="en-GB" dirty="0"/>
              <a:t>RLM-RS in RLM requirements,</a:t>
            </a:r>
            <a:endParaRPr lang="sv-SE" dirty="0"/>
          </a:p>
          <a:p>
            <a:pPr lvl="2" hangingPunct="0"/>
            <a:r>
              <a:rPr lang="en-GB" dirty="0"/>
              <a:t>SMTC in measurement requirements other than RSSI requirements,</a:t>
            </a:r>
          </a:p>
          <a:p>
            <a:pPr lvl="2" hangingPunct="0"/>
            <a:r>
              <a:rPr lang="en-GB" dirty="0"/>
              <a:t>SSB in </a:t>
            </a:r>
            <a:r>
              <a:rPr lang="en-GB" dirty="0" err="1"/>
              <a:t>PSCell</a:t>
            </a:r>
            <a:r>
              <a:rPr lang="en-GB" dirty="0"/>
              <a:t> addition/release requirements</a:t>
            </a:r>
          </a:p>
          <a:p>
            <a:pPr lvl="2" hangingPunct="0"/>
            <a:r>
              <a:rPr lang="en-GB" dirty="0"/>
              <a:t>SMTC in </a:t>
            </a:r>
            <a:r>
              <a:rPr lang="en-GB" dirty="0" err="1"/>
              <a:t>SCell</a:t>
            </a:r>
            <a:r>
              <a:rPr lang="en-GB" dirty="0"/>
              <a:t> activation requirements</a:t>
            </a:r>
          </a:p>
          <a:p>
            <a:pPr lvl="2" hangingPunct="0"/>
            <a:r>
              <a:rPr lang="en-GB" dirty="0"/>
              <a:t>SMTC in HO requirements</a:t>
            </a:r>
            <a:endParaRPr lang="sv-SE" dirty="0"/>
          </a:p>
          <a:p>
            <a:pPr lvl="1"/>
            <a:r>
              <a:rPr lang="en-GB" dirty="0"/>
              <a:t>“X not available at the UE” is further clarified in one place, for each X (e.g., where X is configured by the network, X may not be received at the UE during the corresponding period due to the absence of the necessary radio signals from the cell, etc.)</a:t>
            </a:r>
            <a:endParaRPr lang="sv-SE" dirty="0"/>
          </a:p>
          <a:p>
            <a:pPr lvl="2" hangingPunct="0"/>
            <a:r>
              <a:rPr lang="en-GB" dirty="0"/>
              <a:t>FFS: whether/how to capture in this clarification the number of candidate resources to monitor</a:t>
            </a:r>
            <a:endParaRPr lang="sv-SE" dirty="0"/>
          </a:p>
          <a:p>
            <a:pPr lvl="3" hangingPunct="0"/>
            <a:r>
              <a:rPr lang="en-GB" dirty="0"/>
              <a:t>Wait for RAN1 LS response on the number of monitored candidate resources</a:t>
            </a:r>
            <a:endParaRPr lang="sv-SE" dirty="0"/>
          </a:p>
          <a:p>
            <a:pPr lvl="2"/>
            <a:endParaRPr lang="sv-SE" dirty="0"/>
          </a:p>
          <a:p>
            <a:pPr hangingPunct="0"/>
            <a:r>
              <a:rPr lang="en-US" dirty="0"/>
              <a:t>Further clarification on the terminology for missed transmissions</a:t>
            </a:r>
          </a:p>
          <a:p>
            <a:pPr lvl="1" hangingPunct="0"/>
            <a:r>
              <a:rPr lang="en-GB" dirty="0"/>
              <a:t>The short term “Y unavailable for transmission” is used in the requirements and further clarified in one place (FFS: e.g., Y is configured by the network, UE is unable to transmit due to UL CCA failure, etc.)</a:t>
            </a:r>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2976408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Handover</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
        <p:nvSpPr>
          <p:cNvPr id="4" name="Content Placeholder 2">
            <a:extLst>
              <a:ext uri="{FF2B5EF4-FFF2-40B4-BE49-F238E27FC236}">
                <a16:creationId xmlns:a16="http://schemas.microsoft.com/office/drawing/2014/main" id="{698CF529-5607-4754-AC96-5C40F88D1C83}"/>
              </a:ext>
            </a:extLst>
          </p:cNvPr>
          <p:cNvSpPr txBox="1">
            <a:spLocks/>
          </p:cNvSpPr>
          <p:nvPr/>
        </p:nvSpPr>
        <p:spPr>
          <a:xfrm>
            <a:off x="712304" y="16929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rgbClr val="00B050"/>
                </a:solidFill>
              </a:rPr>
              <a:t>At least when the UE is not configured with </a:t>
            </a:r>
            <a:r>
              <a:rPr lang="en-US" i="1" dirty="0">
                <a:solidFill>
                  <a:srgbClr val="00B050"/>
                </a:solidFill>
              </a:rPr>
              <a:t>both</a:t>
            </a:r>
            <a:r>
              <a:rPr lang="en-US" dirty="0">
                <a:solidFill>
                  <a:srgbClr val="00B050"/>
                </a:solidFill>
              </a:rPr>
              <a:t> the UL BWP with PRACH occasion on the target cell and UL LBT failure detection/recovery, </a:t>
            </a:r>
            <a:r>
              <a:rPr lang="en-GB" dirty="0">
                <a:solidFill>
                  <a:srgbClr val="00B050"/>
                </a:solidFill>
              </a:rPr>
              <a:t>the handover interruption time considering the potential extensions caused by </a:t>
            </a:r>
            <a:r>
              <a:rPr lang="en-US" dirty="0">
                <a:solidFill>
                  <a:srgbClr val="00B050"/>
                </a:solidFill>
              </a:rPr>
              <a:t>L</a:t>
            </a:r>
            <a:r>
              <a:rPr lang="en-US" baseline="-25000" dirty="0">
                <a:solidFill>
                  <a:srgbClr val="00B050"/>
                </a:solidFill>
              </a:rPr>
              <a:t>1</a:t>
            </a:r>
            <a:r>
              <a:rPr lang="en-US" dirty="0">
                <a:solidFill>
                  <a:srgbClr val="00B050"/>
                </a:solidFill>
              </a:rPr>
              <a:t>,</a:t>
            </a:r>
            <a:r>
              <a:rPr lang="en-US" baseline="-25000" dirty="0">
                <a:solidFill>
                  <a:srgbClr val="00B050"/>
                </a:solidFill>
              </a:rPr>
              <a:t> </a:t>
            </a:r>
            <a:r>
              <a:rPr lang="en-US" dirty="0">
                <a:solidFill>
                  <a:srgbClr val="00B050"/>
                </a:solidFill>
              </a:rPr>
              <a:t>L</a:t>
            </a:r>
            <a:r>
              <a:rPr lang="en-US" baseline="-25000" dirty="0">
                <a:solidFill>
                  <a:srgbClr val="00B050"/>
                </a:solidFill>
              </a:rPr>
              <a:t>1</a:t>
            </a:r>
            <a:r>
              <a:rPr lang="en-US" dirty="0">
                <a:solidFill>
                  <a:srgbClr val="00B050"/>
                </a:solidFill>
              </a:rPr>
              <a:t>´, L</a:t>
            </a:r>
            <a:r>
              <a:rPr lang="en-US" baseline="-25000" dirty="0">
                <a:solidFill>
                  <a:srgbClr val="00B050"/>
                </a:solidFill>
              </a:rPr>
              <a:t>2 </a:t>
            </a:r>
            <a:r>
              <a:rPr lang="en-US" dirty="0">
                <a:solidFill>
                  <a:srgbClr val="00B050"/>
                </a:solidFill>
              </a:rPr>
              <a:t>and L</a:t>
            </a:r>
            <a:r>
              <a:rPr lang="en-US" baseline="-25000" dirty="0">
                <a:solidFill>
                  <a:srgbClr val="00B050"/>
                </a:solidFill>
              </a:rPr>
              <a:t>3 </a:t>
            </a:r>
            <a:r>
              <a:rPr lang="en-GB" dirty="0">
                <a:solidFill>
                  <a:srgbClr val="00B050"/>
                </a:solidFill>
              </a:rPr>
              <a:t>is limited only by the T304 timer</a:t>
            </a:r>
            <a:endParaRPr lang="sv-SE" dirty="0">
              <a:solidFill>
                <a:srgbClr val="00B050"/>
              </a:solidFill>
            </a:endParaRPr>
          </a:p>
          <a:p>
            <a:r>
              <a:rPr lang="en-GB" dirty="0">
                <a:solidFill>
                  <a:srgbClr val="00B050"/>
                </a:solidFill>
              </a:rPr>
              <a:t>FFS: The impact of UL LBT failure detection/recovery on HO requirements for UE which is configured with both </a:t>
            </a:r>
            <a:r>
              <a:rPr lang="en-US" dirty="0">
                <a:solidFill>
                  <a:srgbClr val="00B050"/>
                </a:solidFill>
              </a:rPr>
              <a:t>the UL BWP with PRACH occasion on the target cell and UL LBT failure detection/recovery</a:t>
            </a:r>
          </a:p>
          <a:p>
            <a:pPr lvl="1"/>
            <a:r>
              <a:rPr lang="en-US" dirty="0"/>
              <a:t>For the case when the UE </a:t>
            </a:r>
            <a:r>
              <a:rPr lang="en-GB" dirty="0"/>
              <a:t>is configured with </a:t>
            </a:r>
            <a:r>
              <a:rPr lang="en-GB" i="1" dirty="0"/>
              <a:t>both</a:t>
            </a:r>
            <a:r>
              <a:rPr lang="en-GB" dirty="0"/>
              <a:t> </a:t>
            </a:r>
            <a:r>
              <a:rPr lang="en-US" dirty="0"/>
              <a:t>the UL BWP with PRACH occasion on the target cell and UL LBT failure detection/recovery, do not specify the exact requirements, only clarify that that the interruption can be longer for such UE</a:t>
            </a:r>
            <a:endParaRPr lang="sv-SE" dirty="0">
              <a:solidFill>
                <a:srgbClr val="FF0000"/>
              </a:solidFill>
            </a:endParaRPr>
          </a:p>
          <a:p>
            <a:pPr marL="0" indent="0" hangingPunct="0">
              <a:buNone/>
            </a:pPr>
            <a:endParaRPr lang="en-US" dirty="0"/>
          </a:p>
        </p:txBody>
      </p:sp>
    </p:spTree>
    <p:extLst>
      <p:ext uri="{BB962C8B-B14F-4D97-AF65-F5344CB8AC3E}">
        <p14:creationId xmlns:p14="http://schemas.microsoft.com/office/powerpoint/2010/main" val="1455060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RRC Re-Establishment</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latin typeface="Calibri (Body)"/>
                <a:ea typeface="SimSun" panose="02010600030101010101" pitchFamily="2" charset="-122"/>
              </a:rPr>
              <a:t>The impact of UL LBT failure detection procedure impact on RRC re-establishment requirements</a:t>
            </a:r>
          </a:p>
          <a:p>
            <a:pPr lvl="1" hangingPunct="0"/>
            <a:r>
              <a:rPr lang="en-US" dirty="0">
                <a:solidFill>
                  <a:srgbClr val="00B050"/>
                </a:solidFill>
                <a:latin typeface="Calibri (Body)"/>
              </a:rPr>
              <a:t>No new UE behavior needs to be defined due to consistent LBT failures under any stage of the RRC connection re-establishment procedure. The existing UE </a:t>
            </a:r>
            <a:r>
              <a:rPr lang="en-US" dirty="0" err="1">
                <a:solidFill>
                  <a:srgbClr val="00B050"/>
                </a:solidFill>
                <a:latin typeface="Calibri (Body)"/>
              </a:rPr>
              <a:t>behaviour</a:t>
            </a:r>
            <a:r>
              <a:rPr lang="en-US" dirty="0">
                <a:solidFill>
                  <a:srgbClr val="00B050"/>
                </a:solidFill>
                <a:latin typeface="Calibri (Body)"/>
              </a:rPr>
              <a:t> upon expiry of T311 defined in 38.331 shall apply under consistent LBT failures experienced by the UE over the RRC connection re-establishment delay</a:t>
            </a:r>
          </a:p>
          <a:p>
            <a:pPr hangingPunct="0"/>
            <a:r>
              <a:rPr lang="en-GB" dirty="0">
                <a:latin typeface="Calibri (Body)"/>
              </a:rPr>
              <a:t>L</a:t>
            </a:r>
            <a:r>
              <a:rPr lang="en-GB" baseline="-25000" dirty="0">
                <a:latin typeface="Calibri (Body)"/>
              </a:rPr>
              <a:t>*,max</a:t>
            </a:r>
            <a:r>
              <a:rPr lang="en-GB" dirty="0">
                <a:latin typeface="Calibri (Body)"/>
              </a:rPr>
              <a:t> values for RRC connection re-establishment</a:t>
            </a:r>
          </a:p>
          <a:p>
            <a:pPr lvl="1" hangingPunct="0"/>
            <a:r>
              <a:rPr lang="en-GB" dirty="0">
                <a:solidFill>
                  <a:srgbClr val="00B050"/>
                </a:solidFill>
              </a:rPr>
              <a:t>Previous agreement from RAN4#94-e (in </a:t>
            </a:r>
            <a:r>
              <a:rPr lang="en-US" dirty="0">
                <a:solidFill>
                  <a:srgbClr val="00B050"/>
                </a:solidFill>
              </a:rPr>
              <a:t>R4-2002336</a:t>
            </a:r>
            <a:r>
              <a:rPr lang="en-GB" dirty="0">
                <a:solidFill>
                  <a:srgbClr val="00B050"/>
                </a:solidFill>
              </a:rPr>
              <a:t>) related to RRC connection re-establishment requirements is still valid, i.e., K</a:t>
            </a:r>
            <a:r>
              <a:rPr lang="en-GB" baseline="-25000" dirty="0">
                <a:solidFill>
                  <a:srgbClr val="00B050"/>
                </a:solidFill>
              </a:rPr>
              <a:t>1,max</a:t>
            </a:r>
            <a:r>
              <a:rPr lang="en-GB" dirty="0">
                <a:solidFill>
                  <a:srgbClr val="00B050"/>
                </a:solidFill>
              </a:rPr>
              <a:t>, K</a:t>
            </a:r>
            <a:r>
              <a:rPr lang="en-GB" baseline="-25000" dirty="0">
                <a:solidFill>
                  <a:srgbClr val="00B050"/>
                </a:solidFill>
              </a:rPr>
              <a:t>2i,max</a:t>
            </a:r>
            <a:r>
              <a:rPr lang="en-GB" dirty="0">
                <a:solidFill>
                  <a:srgbClr val="00B050"/>
                </a:solidFill>
              </a:rPr>
              <a:t>, </a:t>
            </a:r>
            <a:r>
              <a:rPr lang="en-GB" dirty="0" err="1">
                <a:solidFill>
                  <a:srgbClr val="00B050"/>
                </a:solidFill>
              </a:rPr>
              <a:t>K</a:t>
            </a:r>
            <a:r>
              <a:rPr lang="en-GB" baseline="-25000" dirty="0" err="1">
                <a:solidFill>
                  <a:srgbClr val="00B050"/>
                </a:solidFill>
              </a:rPr>
              <a:t>SI,max</a:t>
            </a:r>
            <a:r>
              <a:rPr lang="en-GB" dirty="0">
                <a:solidFill>
                  <a:srgbClr val="00B050"/>
                </a:solidFill>
              </a:rPr>
              <a:t> and K</a:t>
            </a:r>
            <a:r>
              <a:rPr lang="en-GB" baseline="-25000" dirty="0">
                <a:solidFill>
                  <a:srgbClr val="00B050"/>
                </a:solidFill>
              </a:rPr>
              <a:t>3,max</a:t>
            </a:r>
            <a:r>
              <a:rPr lang="en-GB" dirty="0">
                <a:solidFill>
                  <a:srgbClr val="00B050"/>
                </a:solidFill>
              </a:rPr>
              <a:t> are not needed in the requirements</a:t>
            </a:r>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1899705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RRC Connection Release with Redirection</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GB" dirty="0"/>
              <a:t>The need for </a:t>
            </a:r>
            <a:r>
              <a:rPr lang="en-US" dirty="0"/>
              <a:t>L</a:t>
            </a:r>
            <a:r>
              <a:rPr lang="en-US" baseline="-25000" dirty="0"/>
              <a:t>2,max </a:t>
            </a:r>
            <a:r>
              <a:rPr lang="en-GB" dirty="0"/>
              <a:t>and clarification of the UE behaviour upon exceeding L</a:t>
            </a:r>
            <a:r>
              <a:rPr lang="en-GB" baseline="-25000" dirty="0"/>
              <a:t>2,max</a:t>
            </a:r>
          </a:p>
          <a:p>
            <a:pPr lvl="1" hangingPunct="0"/>
            <a:r>
              <a:rPr lang="en-US" dirty="0"/>
              <a:t>RAN4 will not define L</a:t>
            </a:r>
            <a:r>
              <a:rPr lang="en-US" baseline="-25000" dirty="0"/>
              <a:t>2,max </a:t>
            </a:r>
          </a:p>
          <a:p>
            <a:pPr lvl="1" hangingPunct="0"/>
            <a:r>
              <a:rPr lang="en-US" dirty="0"/>
              <a:t>Existing UE behavior when exceeding </a:t>
            </a:r>
            <a:r>
              <a:rPr lang="en-US" i="1" dirty="0" err="1"/>
              <a:t>preambleTransMax</a:t>
            </a:r>
            <a:r>
              <a:rPr lang="en-US" i="1" dirty="0"/>
              <a:t> </a:t>
            </a:r>
            <a:r>
              <a:rPr lang="en-US" dirty="0"/>
              <a:t>applies to RRC release with redirection</a:t>
            </a:r>
          </a:p>
          <a:p>
            <a:pPr hangingPunct="0"/>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340443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SCell</a:t>
            </a:r>
            <a:r>
              <a:rPr lang="en-US" dirty="0"/>
              <a:t> Activation</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latin typeface="Calibri (Body)"/>
              </a:rPr>
              <a:t>Interruption window</a:t>
            </a:r>
          </a:p>
          <a:p>
            <a:pPr lvl="1" hangingPunct="0"/>
            <a:r>
              <a:rPr lang="en-GB" dirty="0"/>
              <a:t>Interruption window length at </a:t>
            </a:r>
            <a:r>
              <a:rPr lang="en-GB" dirty="0" err="1"/>
              <a:t>SCell</a:t>
            </a:r>
            <a:r>
              <a:rPr lang="en-GB" dirty="0"/>
              <a:t> activation does not depend on LBT failures, , assuming the AGC issue is taken into account in the definition of the interruption window starting point for NR-U</a:t>
            </a:r>
          </a:p>
          <a:p>
            <a:pPr lvl="1" hangingPunct="0"/>
            <a:r>
              <a:rPr lang="en-US" dirty="0">
                <a:latin typeface="Calibri (Body)"/>
              </a:rPr>
              <a:t>FFS: </a:t>
            </a:r>
            <a:r>
              <a:rPr lang="en-GB" dirty="0"/>
              <a:t>The starting point of an interruption window, considering the LBT impact on AGC and multiple interruption windows</a:t>
            </a:r>
            <a:endParaRPr lang="en-US" dirty="0">
              <a:solidFill>
                <a:srgbClr val="FF0000"/>
              </a:solidFill>
              <a:latin typeface="Calibri (Body)"/>
            </a:endParaRPr>
          </a:p>
          <a:p>
            <a:pPr hangingPunct="0"/>
            <a:r>
              <a:rPr lang="en-US" dirty="0">
                <a:latin typeface="Calibri (Body)"/>
              </a:rPr>
              <a:t>Gain resetting upon delay of HARQ transmissions/retransmissions due to UL LBT failures and the need for compensation in </a:t>
            </a:r>
            <a:r>
              <a:rPr lang="en-US" dirty="0" err="1">
                <a:latin typeface="Calibri (Body)"/>
              </a:rPr>
              <a:t>SCell</a:t>
            </a:r>
            <a:r>
              <a:rPr lang="en-US" dirty="0">
                <a:latin typeface="Calibri (Body)"/>
              </a:rPr>
              <a:t> activation delay</a:t>
            </a:r>
          </a:p>
          <a:p>
            <a:pPr lvl="1" hangingPunct="0"/>
            <a:r>
              <a:rPr lang="en-US" dirty="0">
                <a:solidFill>
                  <a:srgbClr val="00B050"/>
                </a:solidFill>
              </a:rPr>
              <a:t>No consensus in RAN4 on this issue. No need to further discuss</a:t>
            </a:r>
            <a:endParaRPr lang="en-US" dirty="0">
              <a:solidFill>
                <a:srgbClr val="00B050"/>
              </a:solidFill>
              <a:latin typeface="Calibri (Body)"/>
            </a:endParaRPr>
          </a:p>
          <a:p>
            <a:pPr hangingPunct="0"/>
            <a:r>
              <a:rPr lang="en-US" dirty="0"/>
              <a:t>Parameter setting in </a:t>
            </a:r>
            <a:r>
              <a:rPr lang="en-US" dirty="0" err="1"/>
              <a:t>T</a:t>
            </a:r>
            <a:r>
              <a:rPr lang="en-US" baseline="-25000" dirty="0" err="1"/>
              <a:t>activation</a:t>
            </a:r>
            <a:endParaRPr lang="en-US" dirty="0"/>
          </a:p>
          <a:p>
            <a:pPr lvl="1"/>
            <a:r>
              <a:rPr lang="en-GB" dirty="0">
                <a:solidFill>
                  <a:srgbClr val="00B050"/>
                </a:solidFill>
              </a:rPr>
              <a:t>L</a:t>
            </a:r>
            <a:r>
              <a:rPr lang="en-GB" baseline="-25000" dirty="0">
                <a:solidFill>
                  <a:srgbClr val="00B050"/>
                </a:solidFill>
              </a:rPr>
              <a:t>3,1,max </a:t>
            </a:r>
            <a:r>
              <a:rPr lang="en-GB" dirty="0">
                <a:solidFill>
                  <a:srgbClr val="00B050"/>
                </a:solidFill>
              </a:rPr>
              <a:t>= [2] if </a:t>
            </a:r>
            <a:r>
              <a:rPr lang="en-GB" dirty="0" err="1">
                <a:solidFill>
                  <a:srgbClr val="00B050"/>
                </a:solidFill>
              </a:rPr>
              <a:t>T</a:t>
            </a:r>
            <a:r>
              <a:rPr lang="en-GB" baseline="-25000" dirty="0" err="1">
                <a:solidFill>
                  <a:srgbClr val="00B050"/>
                </a:solidFill>
              </a:rPr>
              <a:t>SMTC_max</a:t>
            </a:r>
            <a:r>
              <a:rPr lang="en-GB" baseline="-25000" dirty="0">
                <a:solidFill>
                  <a:srgbClr val="00B050"/>
                </a:solidFill>
              </a:rPr>
              <a:t> </a:t>
            </a:r>
            <a:r>
              <a:rPr lang="en-GB" dirty="0">
                <a:solidFill>
                  <a:srgbClr val="00B050"/>
                </a:solidFill>
              </a:rPr>
              <a:t>≤ 40ms and  L</a:t>
            </a:r>
            <a:r>
              <a:rPr lang="en-GB" baseline="-25000" dirty="0">
                <a:solidFill>
                  <a:srgbClr val="00B050"/>
                </a:solidFill>
              </a:rPr>
              <a:t>2,1,max </a:t>
            </a:r>
            <a:r>
              <a:rPr lang="en-GB" dirty="0">
                <a:solidFill>
                  <a:srgbClr val="00B050"/>
                </a:solidFill>
              </a:rPr>
              <a:t>= [1] if </a:t>
            </a:r>
            <a:r>
              <a:rPr lang="en-GB" dirty="0" err="1">
                <a:solidFill>
                  <a:srgbClr val="00B050"/>
                </a:solidFill>
              </a:rPr>
              <a:t>T</a:t>
            </a:r>
            <a:r>
              <a:rPr lang="en-GB" baseline="-25000" dirty="0" err="1">
                <a:solidFill>
                  <a:srgbClr val="00B050"/>
                </a:solidFill>
              </a:rPr>
              <a:t>SMTC_max</a:t>
            </a:r>
            <a:r>
              <a:rPr lang="en-GB" baseline="-25000" dirty="0">
                <a:solidFill>
                  <a:srgbClr val="00B050"/>
                </a:solidFill>
              </a:rPr>
              <a:t> </a:t>
            </a:r>
            <a:r>
              <a:rPr lang="en-GB" dirty="0">
                <a:solidFill>
                  <a:srgbClr val="00B050"/>
                </a:solidFill>
              </a:rPr>
              <a:t> &gt; 40ms</a:t>
            </a:r>
            <a:endParaRPr lang="sv-SE" dirty="0">
              <a:solidFill>
                <a:srgbClr val="00B050"/>
              </a:solidFill>
            </a:endParaRPr>
          </a:p>
          <a:p>
            <a:pPr lvl="1"/>
            <a:r>
              <a:rPr lang="en-GB" dirty="0">
                <a:solidFill>
                  <a:srgbClr val="00B050"/>
                </a:solidFill>
              </a:rPr>
              <a:t>L</a:t>
            </a:r>
            <a:r>
              <a:rPr lang="en-GB" baseline="-25000" dirty="0">
                <a:solidFill>
                  <a:srgbClr val="00B050"/>
                </a:solidFill>
              </a:rPr>
              <a:t>3,2,max </a:t>
            </a:r>
            <a:r>
              <a:rPr lang="en-GB" dirty="0">
                <a:solidFill>
                  <a:srgbClr val="00B050"/>
                </a:solidFill>
              </a:rPr>
              <a:t>= [2] if </a:t>
            </a:r>
            <a:r>
              <a:rPr lang="en-GB" dirty="0" err="1">
                <a:solidFill>
                  <a:srgbClr val="00B050"/>
                </a:solidFill>
              </a:rPr>
              <a:t>T</a:t>
            </a:r>
            <a:r>
              <a:rPr lang="en-GB" baseline="-25000" dirty="0" err="1">
                <a:solidFill>
                  <a:srgbClr val="00B050"/>
                </a:solidFill>
              </a:rPr>
              <a:t>rs</a:t>
            </a:r>
            <a:r>
              <a:rPr lang="en-GB" dirty="0">
                <a:solidFill>
                  <a:srgbClr val="00B050"/>
                </a:solidFill>
              </a:rPr>
              <a:t> ≤ 40ms and  L</a:t>
            </a:r>
            <a:r>
              <a:rPr lang="en-GB" baseline="-25000" dirty="0">
                <a:solidFill>
                  <a:srgbClr val="00B050"/>
                </a:solidFill>
              </a:rPr>
              <a:t>3,2,max </a:t>
            </a:r>
            <a:r>
              <a:rPr lang="en-GB" dirty="0">
                <a:solidFill>
                  <a:srgbClr val="00B050"/>
                </a:solidFill>
              </a:rPr>
              <a:t>= [1] if </a:t>
            </a:r>
            <a:r>
              <a:rPr lang="en-GB" dirty="0" err="1">
                <a:solidFill>
                  <a:srgbClr val="00B050"/>
                </a:solidFill>
              </a:rPr>
              <a:t>T</a:t>
            </a:r>
            <a:r>
              <a:rPr lang="en-GB" baseline="-25000" dirty="0" err="1">
                <a:solidFill>
                  <a:srgbClr val="00B050"/>
                </a:solidFill>
              </a:rPr>
              <a:t>rs</a:t>
            </a:r>
            <a:r>
              <a:rPr lang="en-GB" dirty="0">
                <a:solidFill>
                  <a:srgbClr val="00B050"/>
                </a:solidFill>
              </a:rPr>
              <a:t> &gt; 40ms</a:t>
            </a:r>
            <a:endParaRPr lang="en-US" dirty="0">
              <a:solidFill>
                <a:srgbClr val="00B050"/>
              </a:solidFill>
            </a:endParaRPr>
          </a:p>
        </p:txBody>
      </p:sp>
    </p:spTree>
    <p:extLst>
      <p:ext uri="{BB962C8B-B14F-4D97-AF65-F5344CB8AC3E}">
        <p14:creationId xmlns:p14="http://schemas.microsoft.com/office/powerpoint/2010/main" val="3633511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SCell</a:t>
            </a:r>
            <a:r>
              <a:rPr lang="en-US" dirty="0"/>
              <a:t> Activation (cont.)</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hangingPunct="0"/>
            <a:r>
              <a:rPr lang="en-US" dirty="0"/>
              <a:t>FFS: The </a:t>
            </a:r>
            <a:r>
              <a:rPr lang="en-US" dirty="0" err="1"/>
              <a:t>SCell</a:t>
            </a:r>
            <a:r>
              <a:rPr lang="en-US" dirty="0"/>
              <a:t> activation requirements apply when </a:t>
            </a:r>
            <a:r>
              <a:rPr lang="en-US" dirty="0" err="1"/>
              <a:t>SCell</a:t>
            </a:r>
            <a:r>
              <a:rPr lang="en-US" dirty="0"/>
              <a:t> being activated is on a carrier frequency with CCA in</a:t>
            </a:r>
            <a:endParaRPr lang="sv-SE" dirty="0"/>
          </a:p>
          <a:p>
            <a:pPr lvl="1" hangingPunct="0"/>
            <a:r>
              <a:rPr lang="en-US" dirty="0"/>
              <a:t>Intra-band scenarios where all of the </a:t>
            </a:r>
            <a:r>
              <a:rPr lang="en-US" dirty="0" err="1"/>
              <a:t>SCell</a:t>
            </a:r>
            <a:r>
              <a:rPr lang="en-US" dirty="0"/>
              <a:t> being activated and all active serving cells are within the same band, or</a:t>
            </a:r>
            <a:endParaRPr lang="sv-SE" dirty="0"/>
          </a:p>
          <a:p>
            <a:pPr lvl="1"/>
            <a:r>
              <a:rPr lang="en-US" dirty="0"/>
              <a:t>Inter-band scenarios where at least one of the </a:t>
            </a:r>
            <a:r>
              <a:rPr lang="en-US" dirty="0" err="1"/>
              <a:t>SCell</a:t>
            </a:r>
            <a:r>
              <a:rPr lang="en-US" dirty="0"/>
              <a:t> being activated and active serving cells is in a different band</a:t>
            </a:r>
          </a:p>
          <a:p>
            <a:r>
              <a:rPr lang="en-GB" dirty="0" err="1"/>
              <a:t>T</a:t>
            </a:r>
            <a:r>
              <a:rPr lang="en-GB" baseline="-25000" dirty="0" err="1"/>
              <a:t>FirstSSB_MAX</a:t>
            </a:r>
            <a:endParaRPr lang="en-GB" baseline="-25000" dirty="0"/>
          </a:p>
          <a:p>
            <a:pPr lvl="1"/>
            <a:r>
              <a:rPr lang="en-US" dirty="0"/>
              <a:t>Is the time to first configured SSB indicated by the SMTC after slot n + T</a:t>
            </a:r>
            <a:r>
              <a:rPr lang="en-US" baseline="-25000" dirty="0"/>
              <a:t>HARQ</a:t>
            </a:r>
            <a:r>
              <a:rPr lang="en-US" dirty="0"/>
              <a:t>+3ms, when</a:t>
            </a:r>
          </a:p>
          <a:p>
            <a:pPr lvl="2"/>
            <a:r>
              <a:rPr lang="en-US" dirty="0"/>
              <a:t>all active serving cells and </a:t>
            </a:r>
            <a:r>
              <a:rPr lang="en-US" dirty="0" err="1"/>
              <a:t>SCells</a:t>
            </a:r>
            <a:r>
              <a:rPr lang="en-US" dirty="0"/>
              <a:t> being activated or released have configured SSB bursts in the same slot, for intra-band scenario, or </a:t>
            </a:r>
          </a:p>
          <a:p>
            <a:pPr lvl="2"/>
            <a:r>
              <a:rPr lang="en-US" dirty="0"/>
              <a:t>the </a:t>
            </a:r>
            <a:r>
              <a:rPr lang="en-US" dirty="0" err="1"/>
              <a:t>SCell</a:t>
            </a:r>
            <a:r>
              <a:rPr lang="en-US" dirty="0"/>
              <a:t> being activated has configured SSB burst, for inter-band scenario</a:t>
            </a:r>
          </a:p>
          <a:p>
            <a:pPr lvl="0" hangingPunct="0"/>
            <a:r>
              <a:rPr lang="en-US" dirty="0"/>
              <a:t>Applicability of </a:t>
            </a:r>
            <a:r>
              <a:rPr lang="en-US" dirty="0" err="1"/>
              <a:t>SCell</a:t>
            </a:r>
            <a:r>
              <a:rPr lang="en-US" dirty="0"/>
              <a:t> activation requirements when </a:t>
            </a:r>
            <a:r>
              <a:rPr lang="en-US" dirty="0" err="1"/>
              <a:t>sCellDeactivationTimer</a:t>
            </a:r>
            <a:r>
              <a:rPr lang="en-US" dirty="0"/>
              <a:t> is not configured </a:t>
            </a:r>
          </a:p>
          <a:p>
            <a:pPr lvl="1" hangingPunct="0"/>
            <a:r>
              <a:rPr lang="en-GB" dirty="0"/>
              <a:t>FFS: The </a:t>
            </a:r>
            <a:r>
              <a:rPr lang="en-GB" dirty="0" err="1"/>
              <a:t>SCell</a:t>
            </a:r>
            <a:r>
              <a:rPr lang="en-GB" dirty="0"/>
              <a:t> activation/deactivation requirements for NR-U do not apply when the </a:t>
            </a:r>
            <a:r>
              <a:rPr lang="en-GB" dirty="0" err="1"/>
              <a:t>sCellDeactivationTimer</a:t>
            </a:r>
            <a:r>
              <a:rPr lang="en-GB" dirty="0"/>
              <a:t> is not configured</a:t>
            </a:r>
          </a:p>
        </p:txBody>
      </p:sp>
    </p:spTree>
    <p:extLst>
      <p:ext uri="{BB962C8B-B14F-4D97-AF65-F5344CB8AC3E}">
        <p14:creationId xmlns:p14="http://schemas.microsoft.com/office/powerpoint/2010/main" val="1273435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13297</TotalTime>
  <Words>1747</Words>
  <Application>Microsoft Office PowerPoint</Application>
  <PresentationFormat>Widescreen</PresentationFormat>
  <Paragraphs>138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(Body)</vt:lpstr>
      <vt:lpstr>Calibri Light</vt:lpstr>
      <vt:lpstr>Cambria Math</vt:lpstr>
      <vt:lpstr>Office Theme</vt:lpstr>
      <vt:lpstr>WF on NR-U RRM (Part 1)   all agreements in RAN4#95-e in email thread: [95e][204] NR_unlic_RRM_1</vt:lpstr>
      <vt:lpstr>PowerPoint Presentation</vt:lpstr>
      <vt:lpstr>General</vt:lpstr>
      <vt:lpstr>General</vt:lpstr>
      <vt:lpstr>Handover</vt:lpstr>
      <vt:lpstr>RRC Re-Establishment</vt:lpstr>
      <vt:lpstr>RRC Connection Release with Redirection</vt:lpstr>
      <vt:lpstr>SCell Activation</vt:lpstr>
      <vt:lpstr>SCell Activation (cont.)</vt:lpstr>
      <vt:lpstr>SCell Activation (cont.)</vt:lpstr>
      <vt:lpstr>SCell Deactivation</vt:lpstr>
      <vt:lpstr>PSCell Addition/Release</vt:lpstr>
      <vt:lpstr>Active TCI State Switching</vt:lpstr>
    </vt:vector>
  </TitlesOfParts>
  <Company>Qualcomm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Taemin Kim</dc:creator>
  <cp:keywords>CTPClassification=CTP_NT</cp:keywords>
  <cp:lastModifiedBy>Iana Siomina</cp:lastModifiedBy>
  <cp:revision>2131</cp:revision>
  <dcterms:created xsi:type="dcterms:W3CDTF">2016-04-13T15:12:29Z</dcterms:created>
  <dcterms:modified xsi:type="dcterms:W3CDTF">2020-06-02T20:04:52Z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1495070390</vt:lpwstr>
  </property>
  <property fmtid="{D5CDD505-2E9C-101B-9397-08002B2CF9AE}" pid="6" name="_2015_ms_pID_725343">
    <vt:lpwstr>(3)IUJRMeFfPba8mkSuIVp+lz+J5ESXOSYK92JnGMpKKMLy6dT930phYKx5dw2GSuuF7I07knUE
dDIV/HTbgaa6Ymb0JTPBTIR+l5HFWca2ydRGDz0Pu4KlIazA+8L+oSMSPbau37HA3dOX5SQL
yI4tJjHu85kANfIdDDcXA3ha0rd6JEOo2mnHTg5FiT5NhTXS+rk0rN5Q18LWhS3Yv5fxi0xX
TWBnTtcKOU6zbMOCdr</vt:lpwstr>
  </property>
  <property fmtid="{D5CDD505-2E9C-101B-9397-08002B2CF9AE}" pid="7" name="_2015_ms_pID_7253431">
    <vt:lpwstr>Z8hqzyjnUO9Yka38QbWZY5y4wATzpWhAsuNdd8N6jO0aLTX1ZYXktU
K+T27oyPj38SbyDIbws8uw29NQpv6Y68f2F662tNGcMluoPvtOuqdkGCyDP7VAzyFN/TsENV
uMHDhc/DSqvphZLAKkrh1vmalK66ZnQhsng7YGJ4qaLcER09IBhtWYzusQ6zedqwnsAi6nVd
kOzzNRhL3HCFYjqLJCp+NXvdDRKUvbOe/34k</vt:lpwstr>
  </property>
  <property fmtid="{D5CDD505-2E9C-101B-9397-08002B2CF9AE}" pid="8" name="_NewReviewCycle">
    <vt:lpwstr/>
  </property>
  <property fmtid="{D5CDD505-2E9C-101B-9397-08002B2CF9AE}" pid="9" name="_2015_ms_pID_7253432">
    <vt:lpwstr>/g==</vt:lpwstr>
  </property>
  <property fmtid="{D5CDD505-2E9C-101B-9397-08002B2CF9AE}" pid="10" name="TitusGUID">
    <vt:lpwstr>d13d0c97-1544-48d9-94ae-758c3fa742a4</vt:lpwstr>
  </property>
  <property fmtid="{D5CDD505-2E9C-101B-9397-08002B2CF9AE}" pid="11" name="CTP_TimeStamp">
    <vt:lpwstr>2018-05-24 00:15:42Z</vt:lpwstr>
  </property>
  <property fmtid="{D5CDD505-2E9C-101B-9397-08002B2CF9AE}" pid="12" name="CTP_BU">
    <vt:lpwstr>NA</vt:lpwstr>
  </property>
  <property fmtid="{D5CDD505-2E9C-101B-9397-08002B2CF9AE}" pid="13" name="CTP_IDSID">
    <vt:lpwstr>NA</vt:lpwstr>
  </property>
  <property fmtid="{D5CDD505-2E9C-101B-9397-08002B2CF9AE}" pid="14" name="CTP_WWID">
    <vt:lpwstr>NA</vt:lpwstr>
  </property>
  <property fmtid="{D5CDD505-2E9C-101B-9397-08002B2CF9AE}" pid="15" name="CTPClassification">
    <vt:lpwstr>CTP_NT</vt:lpwstr>
  </property>
</Properties>
</file>