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8" r:id="rId4"/>
    <p:sldId id="281" r:id="rId5"/>
    <p:sldId id="282" r:id="rId6"/>
    <p:sldId id="283" r:id="rId7"/>
    <p:sldId id="284" r:id="rId8"/>
    <p:sldId id="277" r:id="rId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dur Rahman" initials="IR" lastIdx="2" clrIdx="0"/>
  <p:cmAuthor id="2" name="Song" initials="CATT" lastIdx="2" clrIdx="1"/>
  <p:cmAuthor id="3" name="Huawei" initials="Huawei" lastIdx="1" clrIdx="2">
    <p:extLst>
      <p:ext uri="{19B8F6BF-5375-455C-9EA6-DF929625EA0E}">
        <p15:presenceInfo xmlns:p15="http://schemas.microsoft.com/office/powerpoint/2012/main" xmlns="" userId="Huawe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3825" autoAdjust="0"/>
  </p:normalViewPr>
  <p:slideViewPr>
    <p:cSldViewPr>
      <p:cViewPr>
        <p:scale>
          <a:sx n="86" d="100"/>
          <a:sy n="86" d="100"/>
        </p:scale>
        <p:origin x="-1277" y="2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C7B30B-57C5-430E-9E07-6854595C56A4}" type="datetimeFigureOut">
              <a:rPr lang="en-US" altLang="sv-SE"/>
              <a:pPr>
                <a:defRPr/>
              </a:pPr>
              <a:t>6/1/2020</a:t>
            </a:fld>
            <a:endParaRPr lang="en-US" alt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3C08FC-A096-4C68-B1BE-B10D8539C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0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v-SE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B201AAA-E908-4C1C-8521-D24AD4F5BF20}" type="slidenum">
              <a:rPr lang="en-US" altLang="sv-SE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sv-SE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EA4C-64C2-4A22-8C3A-34802847581A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A1264-6763-4D17-926D-0D6D2E7EAEF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87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4A58-563A-48C5-B634-42CB6C04D84E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63E6E-46F9-4E1E-B879-68DFDADE646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20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A26DE-51F2-4F0E-9F39-9F4F99D15B93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D3FE1-5279-4C40-9788-DE145D5B847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519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C49A3-B31A-44FB-9C21-F9F4CCD849C1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AEF9-6AC0-4D36-8D41-4B0C62C4503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39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B66C9-3E16-430F-B137-DBB040BB7364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59903-29D1-4908-AC1A-7571AA077D9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16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B66E3-1A08-44FF-A487-1902B128CF79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195B8-6669-46E4-BDAD-ED044E7CA6B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1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D8A1-2ABB-432A-976A-D24708DC8D43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C6750-00F1-477C-9B7C-1A0E5685AAB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47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60AF3-F95B-492F-8248-C8CC9C5503F8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8BF5-6457-4E20-B124-6757D6BDA8C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7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187A-079C-498D-90A3-41C9E2F9F4DE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9BC91-9596-4633-8CD2-9C12DE31438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0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19773-BB9A-483C-8166-0AB348753AFB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EF6E6-EEB3-46AC-AF58-8636A1035F1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12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CF32B-0E83-48D6-AE58-48F6CE1B2557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A50DE-3F15-4069-86F1-5FE5E284CC6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54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44602B5-CE5B-4684-82E4-90AC78E01600}" type="datetimeFigureOut">
              <a:rPr lang="zh-CN" altLang="sv-SE"/>
              <a:pPr>
                <a:defRPr/>
              </a:pPr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C3F5196-3EF4-4794-80B1-28C94844456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SimSun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3200" b="1" dirty="0"/>
              <a:t>WF on BS and UE IMT parameters for the SI on 6.425-7.125GHz and 10.0-10.5GHz</a:t>
            </a:r>
            <a:endParaRPr lang="en-US" sz="3200" dirty="0">
              <a:ea typeface="+mj-ea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042988" y="4149725"/>
            <a:ext cx="7345362" cy="172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Agenda Item:	</a:t>
            </a:r>
            <a:r>
              <a:rPr lang="en-US" altLang="sv-SE" sz="2400" dirty="0">
                <a:solidFill>
                  <a:schemeClr val="tx1"/>
                </a:solidFill>
              </a:rPr>
              <a:t>11.1</a:t>
            </a:r>
            <a:endParaRPr lang="en-US" altLang="sv-SE" sz="2400" noProof="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Document for:</a:t>
            </a:r>
            <a:r>
              <a:rPr lang="en-US" altLang="sv-SE" sz="2400" noProof="0" dirty="0">
                <a:solidFill>
                  <a:schemeClr val="tx1"/>
                </a:solidFill>
              </a:rPr>
              <a:t>	Approval</a:t>
            </a: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Source: 	</a:t>
            </a:r>
            <a:r>
              <a:rPr lang="en-US" altLang="sv-SE" sz="2400" noProof="0" dirty="0" smtClean="0">
                <a:solidFill>
                  <a:schemeClr val="tx1"/>
                </a:solidFill>
              </a:rPr>
              <a:t>CAT</a:t>
            </a:r>
            <a:r>
              <a:rPr lang="en-US" altLang="zh-CN" sz="2400" noProof="0" dirty="0" smtClean="0">
                <a:solidFill>
                  <a:schemeClr val="tx1"/>
                </a:solidFill>
              </a:rPr>
              <a:t>T</a:t>
            </a:r>
            <a:endParaRPr lang="en-US" altLang="sv-SE" sz="2400" noProof="0" dirty="0">
              <a:solidFill>
                <a:srgbClr val="7030A0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95288" y="342900"/>
            <a:ext cx="84978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3GPP TSG-RAN WG4 #</a:t>
            </a:r>
            <a:r>
              <a:rPr lang="en-US" altLang="sv-SE" sz="2000" b="1" dirty="0" smtClean="0">
                <a:cs typeface="Arial" panose="020B0604020202020204" pitchFamily="34" charset="0"/>
              </a:rPr>
              <a:t>95e</a:t>
            </a:r>
            <a:r>
              <a:rPr lang="en-US" altLang="sv-SE" sz="2000" b="1" dirty="0">
                <a:cs typeface="Arial" panose="020B0604020202020204" pitchFamily="34" charset="0"/>
              </a:rPr>
              <a:t>				</a:t>
            </a:r>
            <a:r>
              <a:rPr lang="en-US" altLang="sv-SE" sz="2000" b="1" dirty="0" smtClean="0">
                <a:cs typeface="Arial" panose="020B0604020202020204" pitchFamily="34" charset="0"/>
              </a:rPr>
              <a:t>                 </a:t>
            </a:r>
            <a:r>
              <a:rPr lang="en-US" altLang="sv-SE" sz="2000" b="1" dirty="0" err="1" smtClean="0">
                <a:cs typeface="Arial" panose="020B0604020202020204" pitchFamily="34" charset="0"/>
              </a:rPr>
              <a:t>Tdoc</a:t>
            </a:r>
            <a:r>
              <a:rPr lang="en-US" altLang="sv-SE" sz="2000" b="1" dirty="0" smtClean="0">
                <a:cs typeface="Arial" panose="020B0604020202020204" pitchFamily="34" charset="0"/>
              </a:rPr>
              <a:t> R4-2008925 </a:t>
            </a:r>
            <a:endParaRPr lang="en-US" altLang="sv-SE" sz="2000" b="1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Electronic Meeting, 20 – 30 April, 2020</a:t>
            </a:r>
            <a:endParaRPr lang="sv-SE" altLang="sv-SE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95288" y="1844824"/>
            <a:ext cx="82296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TSG RAN received the LS in [1] from ITU-R ,requesting parameters for IMT for sharing and compatibility studies.</a:t>
            </a:r>
          </a:p>
          <a:p>
            <a:r>
              <a:rPr lang="en-US" sz="2000" dirty="0"/>
              <a:t>TSG RAN initiated a study item for IMT parameters when operating </a:t>
            </a:r>
            <a:r>
              <a:rPr lang="en-US" altLang="zh-CN" sz="2000" dirty="0" smtClean="0"/>
              <a:t>in</a:t>
            </a:r>
            <a:r>
              <a:rPr lang="en-US" sz="2000" dirty="0" smtClean="0"/>
              <a:t> </a:t>
            </a:r>
            <a:r>
              <a:rPr lang="en-US" sz="2000" dirty="0"/>
              <a:t>the following frequency ranges:</a:t>
            </a:r>
          </a:p>
          <a:p>
            <a:pPr lvl="1"/>
            <a:r>
              <a:rPr lang="en-GB" altLang="zh-CN" sz="2000" dirty="0"/>
              <a:t>6 425-7 025 MHz, 7 025-7 125 MHz and 10.0-10.5 GHz</a:t>
            </a:r>
            <a:endParaRPr lang="en-US" sz="2000" dirty="0"/>
          </a:p>
          <a:p>
            <a:r>
              <a:rPr lang="en-US" sz="2000" dirty="0" smtClean="0"/>
              <a:t>This WF presents updated agreements on top </a:t>
            </a:r>
            <a:r>
              <a:rPr lang="en-US" sz="2000" dirty="0" smtClean="0"/>
              <a:t>of the WF in [2]. The new agreements RAN4#95e meeting are highlighted </a:t>
            </a:r>
            <a:r>
              <a:rPr lang="en-US" sz="2000" b="1" u="sng" dirty="0" smtClean="0">
                <a:solidFill>
                  <a:srgbClr val="C00000"/>
                </a:solidFill>
              </a:rPr>
              <a:t>in red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r>
              <a:rPr lang="en-US" sz="2000" dirty="0" smtClean="0"/>
              <a:t>xx </a:t>
            </a:r>
            <a:r>
              <a:rPr lang="en-US" sz="2000" dirty="0"/>
              <a:t>discussion papers to </a:t>
            </a:r>
            <a:r>
              <a:rPr lang="en-US" sz="2000" dirty="0" smtClean="0"/>
              <a:t>RAN4#95e </a:t>
            </a:r>
            <a:r>
              <a:rPr lang="en-US" sz="2000" dirty="0"/>
              <a:t>were </a:t>
            </a:r>
            <a:r>
              <a:rPr lang="en-US" sz="2000" dirty="0" smtClean="0"/>
              <a:t>reviewed.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(1)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800" dirty="0"/>
              <a:t>General parameters</a:t>
            </a:r>
            <a:endParaRPr lang="zh-CN" altLang="zh-CN" sz="2800" dirty="0"/>
          </a:p>
          <a:p>
            <a:pPr lvl="1"/>
            <a:r>
              <a:rPr lang="en-US" altLang="zh-CN" sz="2000" dirty="0"/>
              <a:t>The IMT parameters provided to ITU-R should be chosen in a pragmatic way and be simple, non-ambiguous and easy to understand and implement in a study.</a:t>
            </a:r>
            <a:endParaRPr lang="zh-CN" altLang="zh-CN" sz="2000" dirty="0"/>
          </a:p>
          <a:p>
            <a:pPr lvl="1"/>
            <a:r>
              <a:rPr lang="en-US" altLang="zh-CN" sz="2000" dirty="0"/>
              <a:t>IMT Parameters will be provided based on IMT licensed scenario.</a:t>
            </a:r>
          </a:p>
          <a:p>
            <a:pPr lvl="1"/>
            <a:r>
              <a:rPr lang="en-US" altLang="zh-CN" sz="2000" dirty="0"/>
              <a:t>Duplex mode: TDD</a:t>
            </a:r>
          </a:p>
          <a:p>
            <a:pPr lvl="1"/>
            <a:r>
              <a:rPr lang="en-US" altLang="zh-CN" sz="2000" dirty="0"/>
              <a:t>Channel bandwidth: 100MHz</a:t>
            </a:r>
          </a:p>
          <a:p>
            <a:pPr lvl="2"/>
            <a:r>
              <a:rPr lang="en-US" altLang="zh-CN" sz="1600" dirty="0"/>
              <a:t>Due to co-existence with other systems, a smaller channel bandwidth could be used in 6.425-7.125GHz.</a:t>
            </a:r>
          </a:p>
          <a:p>
            <a:pPr lvl="1"/>
            <a:r>
              <a:rPr lang="en-US" altLang="zh-CN" sz="2000" dirty="0"/>
              <a:t>Signal BW:  </a:t>
            </a:r>
            <a:r>
              <a:rPr lang="en-US" altLang="zh-CN" sz="2000" kern="100" dirty="0"/>
              <a:t>SCS x NRB(SCS) x 12 for 100MHz CBW and 30kHz SCS</a:t>
            </a:r>
            <a:endParaRPr lang="en-US" altLang="zh-CN" sz="2000" dirty="0"/>
          </a:p>
          <a:p>
            <a:pPr lvl="1"/>
            <a:r>
              <a:rPr lang="en-US" altLang="zh-CN" sz="2000" dirty="0"/>
              <a:t>SNR operating range: </a:t>
            </a:r>
            <a:r>
              <a:rPr lang="en-US" altLang="zh-CN" sz="2000" kern="100" dirty="0"/>
              <a:t>Reuse previous LS reply (RP-170021) or TR 38.803</a:t>
            </a:r>
            <a:endParaRPr lang="zh-CN" altLang="zh-CN" sz="2000" kern="100" dirty="0">
              <a:latin typeface="Times New Roman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14617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(2)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02027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BS parameters for 6.425-7.125 GHz</a:t>
            </a:r>
          </a:p>
          <a:p>
            <a:pPr lvl="1"/>
            <a:r>
              <a:rPr lang="en-US" altLang="zh-CN" sz="1800" dirty="0"/>
              <a:t>ACLR/ACS/SEM/Blocking: based on simulations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 smtClean="0">
                <a:solidFill>
                  <a:srgbClr val="C00000"/>
                </a:solidFill>
              </a:rPr>
              <a:t>0dB</a:t>
            </a:r>
            <a:endParaRPr lang="en-US" altLang="zh-CN" sz="1400" dirty="0">
              <a:solidFill>
                <a:srgbClr val="C00000"/>
              </a:solidFill>
            </a:endParaRPr>
          </a:p>
          <a:p>
            <a:pPr lvl="1"/>
            <a:r>
              <a:rPr lang="en-US" altLang="zh-CN" sz="1800" dirty="0"/>
              <a:t>Spurious emissions: </a:t>
            </a:r>
          </a:p>
          <a:p>
            <a:pPr lvl="2"/>
            <a:r>
              <a:rPr lang="en-US" altLang="zh-CN" sz="1400" dirty="0"/>
              <a:t>Option 1: TS 38.104  clause </a:t>
            </a:r>
            <a:r>
              <a:rPr lang="it-IT" altLang="zh-CN" sz="1400" dirty="0" smtClean="0"/>
              <a:t>6.6.5.2.1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and 9.7.5.2</a:t>
            </a:r>
          </a:p>
          <a:p>
            <a:pPr lvl="2"/>
            <a:r>
              <a:rPr lang="en-US" altLang="zh-CN" sz="1400" dirty="0"/>
              <a:t>Option 2: </a:t>
            </a:r>
          </a:p>
          <a:p>
            <a:pPr marL="457200" lvl="1" indent="0">
              <a:buNone/>
            </a:pPr>
            <a:r>
              <a:rPr lang="en-GB" sz="1100" dirty="0"/>
              <a:t>		30MHz ≤ f ≤ 1 GHz: -36dBm/100kHz</a:t>
            </a:r>
            <a:endParaRPr lang="sv-SE" sz="1100" dirty="0"/>
          </a:p>
          <a:p>
            <a:pPr marL="457200" lvl="1" indent="0">
              <a:buNone/>
            </a:pPr>
            <a:r>
              <a:rPr lang="en-GB" sz="1100" dirty="0"/>
              <a:t>		1 GHz ≤ f ≤ </a:t>
            </a:r>
            <a:r>
              <a:rPr lang="en-GB" sz="1100" dirty="0" err="1"/>
              <a:t>Fbreak</a:t>
            </a:r>
            <a:r>
              <a:rPr lang="en-GB" sz="1100" dirty="0"/>
              <a:t> : -30dBm/1MHz</a:t>
            </a:r>
            <a:endParaRPr lang="sv-SE" sz="1100" dirty="0"/>
          </a:p>
          <a:p>
            <a:pPr marL="457200" lvl="1" indent="0">
              <a:buNone/>
            </a:pPr>
            <a:r>
              <a:rPr lang="en-GB" sz="1100" dirty="0"/>
              <a:t>		</a:t>
            </a:r>
            <a:r>
              <a:rPr lang="en-GB" sz="1100" dirty="0" err="1"/>
              <a:t>Fbreak</a:t>
            </a:r>
            <a:r>
              <a:rPr lang="en-GB" sz="1100" dirty="0"/>
              <a:t> ≤ f ≤ 26 GHz: -20dBm/10MHz, with </a:t>
            </a:r>
            <a:r>
              <a:rPr lang="en-GB" sz="1100" dirty="0" err="1"/>
              <a:t>Fbreak</a:t>
            </a:r>
            <a:r>
              <a:rPr lang="en-GB" sz="1100" dirty="0"/>
              <a:t> is FFS.</a:t>
            </a:r>
            <a:endParaRPr lang="en-US" altLang="zh-CN" sz="1100" dirty="0"/>
          </a:p>
          <a:p>
            <a:pPr lvl="1"/>
            <a:r>
              <a:rPr lang="en-US" altLang="zh-CN" sz="1800" dirty="0"/>
              <a:t>Maximum output power: </a:t>
            </a:r>
            <a:r>
              <a:rPr lang="en-US" altLang="zh-CN" sz="1800" dirty="0">
                <a:solidFill>
                  <a:srgbClr val="C00000"/>
                </a:solidFill>
              </a:rPr>
              <a:t>To be aligned with antenna </a:t>
            </a:r>
            <a:r>
              <a:rPr lang="en-US" altLang="zh-CN" sz="1800" dirty="0">
                <a:solidFill>
                  <a:srgbClr val="C00000"/>
                </a:solidFill>
              </a:rPr>
              <a:t>characteristics</a:t>
            </a:r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 smtClean="0"/>
              <a:t>Noise </a:t>
            </a:r>
            <a:r>
              <a:rPr lang="en-US" altLang="zh-CN" sz="1800" dirty="0"/>
              <a:t>figure: </a:t>
            </a:r>
            <a:r>
              <a:rPr lang="en-US" altLang="zh-CN" sz="1800" dirty="0" smtClean="0">
                <a:solidFill>
                  <a:srgbClr val="C00000"/>
                </a:solidFill>
              </a:rPr>
              <a:t>6dB/12dB/15dB</a:t>
            </a:r>
            <a:endParaRPr lang="en-US" altLang="zh-CN" sz="1800" dirty="0">
              <a:solidFill>
                <a:srgbClr val="C00000"/>
              </a:solidFill>
            </a:endParaRPr>
          </a:p>
          <a:p>
            <a:pPr lvl="1"/>
            <a:r>
              <a:rPr lang="en-US" altLang="zh-CN" sz="1800" dirty="0"/>
              <a:t>Reference sensitivity: Do not </a:t>
            </a:r>
            <a:r>
              <a:rPr lang="en-US" altLang="zh-CN" sz="1800" dirty="0" smtClean="0"/>
              <a:t>consider </a:t>
            </a:r>
            <a:r>
              <a:rPr lang="en-US" altLang="zh-CN" sz="1800" dirty="0"/>
              <a:t>in the reply</a:t>
            </a:r>
          </a:p>
        </p:txBody>
      </p:sp>
    </p:spTree>
    <p:extLst>
      <p:ext uri="{BB962C8B-B14F-4D97-AF65-F5344CB8AC3E}">
        <p14:creationId xmlns:p14="http://schemas.microsoft.com/office/powerpoint/2010/main" val="359274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(3)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BS parameters for 10.0-10.5 GHz</a:t>
            </a:r>
          </a:p>
          <a:p>
            <a:pPr lvl="1"/>
            <a:r>
              <a:rPr lang="en-US" altLang="zh-CN" sz="1800" dirty="0"/>
              <a:t>ACLR/ACS/SEM/Blocking: based on simulations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 smtClean="0">
                <a:solidFill>
                  <a:srgbClr val="C00000"/>
                </a:solidFill>
              </a:rPr>
              <a:t>0dB</a:t>
            </a:r>
            <a:endParaRPr lang="en-US" altLang="zh-CN" sz="1800" dirty="0">
              <a:solidFill>
                <a:srgbClr val="C00000"/>
              </a:solidFill>
            </a:endParaRPr>
          </a:p>
          <a:p>
            <a:pPr lvl="1"/>
            <a:r>
              <a:rPr lang="en-US" altLang="zh-CN" sz="1800" dirty="0" smtClean="0"/>
              <a:t>Spurious </a:t>
            </a:r>
            <a:r>
              <a:rPr lang="en-US" altLang="zh-CN" sz="1800" dirty="0"/>
              <a:t>emissions: </a:t>
            </a:r>
          </a:p>
          <a:p>
            <a:pPr lvl="2"/>
            <a:r>
              <a:rPr lang="en-US" altLang="zh-CN" sz="1400" dirty="0"/>
              <a:t>Option 1: TS 38.104  clause </a:t>
            </a:r>
            <a:r>
              <a:rPr lang="it-IT" altLang="zh-CN" sz="1400" dirty="0" smtClean="0"/>
              <a:t>6.6.5</a:t>
            </a:r>
            <a:r>
              <a:rPr lang="en-US" altLang="zh-CN" sz="1400" dirty="0" smtClean="0"/>
              <a:t>.2.1 </a:t>
            </a:r>
            <a:r>
              <a:rPr lang="en-US" altLang="zh-CN" sz="1400" dirty="0"/>
              <a:t>and 9.7.5.2</a:t>
            </a:r>
          </a:p>
          <a:p>
            <a:pPr lvl="2"/>
            <a:r>
              <a:rPr lang="en-US" altLang="zh-CN" sz="1400" dirty="0"/>
              <a:t>Option 2:</a:t>
            </a:r>
            <a:r>
              <a:rPr lang="en-US" altLang="zh-CN" sz="1200" dirty="0"/>
              <a:t> </a:t>
            </a:r>
          </a:p>
          <a:p>
            <a:pPr marL="457200" lvl="1" indent="0">
              <a:buNone/>
            </a:pPr>
            <a:r>
              <a:rPr lang="en-GB" sz="1050" dirty="0"/>
              <a:t>		30MHz ≤ f ≤ 1 GHz: -36dBm/100kHz</a:t>
            </a:r>
            <a:endParaRPr lang="sv-SE" sz="1050" dirty="0"/>
          </a:p>
          <a:p>
            <a:pPr marL="457200" lvl="1" indent="0">
              <a:buNone/>
            </a:pPr>
            <a:r>
              <a:rPr lang="en-GB" sz="1050" dirty="0"/>
              <a:t>		1 GHz ≤ f ≤ </a:t>
            </a:r>
            <a:r>
              <a:rPr lang="en-GB" sz="1050" dirty="0" err="1"/>
              <a:t>Fbreak</a:t>
            </a:r>
            <a:r>
              <a:rPr lang="en-GB" sz="1050" dirty="0"/>
              <a:t> : -30dBm/1MHz</a:t>
            </a:r>
            <a:endParaRPr lang="sv-SE" sz="1050" dirty="0"/>
          </a:p>
          <a:p>
            <a:pPr marL="457200" lvl="1" indent="0">
              <a:buNone/>
            </a:pPr>
            <a:r>
              <a:rPr lang="en-GB" sz="1050" dirty="0"/>
              <a:t>		</a:t>
            </a:r>
            <a:r>
              <a:rPr lang="en-GB" sz="1050" dirty="0" err="1"/>
              <a:t>Fbreak</a:t>
            </a:r>
            <a:r>
              <a:rPr lang="en-GB" sz="1050" dirty="0"/>
              <a:t> ≤ f ≤ 26 GHz: -20dBm/10MHz, with </a:t>
            </a:r>
            <a:r>
              <a:rPr lang="en-GB" sz="1050" dirty="0" err="1"/>
              <a:t>Fbreak</a:t>
            </a:r>
            <a:r>
              <a:rPr lang="en-GB" sz="1050" dirty="0"/>
              <a:t> is FFS</a:t>
            </a:r>
            <a:endParaRPr lang="en-US" altLang="zh-CN" sz="1400" dirty="0"/>
          </a:p>
          <a:p>
            <a:pPr lvl="1"/>
            <a:r>
              <a:rPr lang="en-US" altLang="zh-CN" sz="1800" dirty="0"/>
              <a:t>Maximum output power: </a:t>
            </a:r>
            <a:r>
              <a:rPr lang="en-US" altLang="zh-CN" sz="1800" dirty="0">
                <a:solidFill>
                  <a:srgbClr val="C00000"/>
                </a:solidFill>
              </a:rPr>
              <a:t>To be aligned with antenna characteristics </a:t>
            </a:r>
            <a:endParaRPr lang="en-US" altLang="zh-CN" sz="1800" dirty="0" smtClean="0"/>
          </a:p>
          <a:p>
            <a:pPr lvl="1"/>
            <a:r>
              <a:rPr lang="en-US" altLang="zh-CN" sz="1800" dirty="0" smtClean="0"/>
              <a:t>Average </a:t>
            </a:r>
            <a:r>
              <a:rPr lang="en-US" altLang="zh-CN" sz="1800" dirty="0"/>
              <a:t>output power: N/A. </a:t>
            </a:r>
          </a:p>
          <a:p>
            <a:pPr lvl="1"/>
            <a:r>
              <a:rPr lang="en-US" altLang="zh-CN" sz="1800" dirty="0" smtClean="0"/>
              <a:t>Noise </a:t>
            </a:r>
            <a:r>
              <a:rPr lang="en-US" altLang="zh-CN" sz="1800" dirty="0"/>
              <a:t>figure: </a:t>
            </a:r>
            <a:r>
              <a:rPr lang="en-US" altLang="zh-CN" sz="1800" dirty="0"/>
              <a:t>: </a:t>
            </a:r>
            <a:r>
              <a:rPr lang="en-US" altLang="zh-CN" sz="1800" dirty="0">
                <a:solidFill>
                  <a:srgbClr val="C00000"/>
                </a:solidFill>
              </a:rPr>
              <a:t>6dB/12dB/15dB</a:t>
            </a:r>
          </a:p>
          <a:p>
            <a:pPr lvl="1"/>
            <a:r>
              <a:rPr lang="en-US" altLang="zh-CN" sz="1800" dirty="0" smtClean="0"/>
              <a:t>Reference </a:t>
            </a:r>
            <a:r>
              <a:rPr lang="en-US" altLang="zh-CN" sz="1800" dirty="0"/>
              <a:t>sensitivity: Do not </a:t>
            </a:r>
            <a:r>
              <a:rPr lang="en-US" altLang="zh-CN" sz="1800" dirty="0" smtClean="0"/>
              <a:t>consider </a:t>
            </a:r>
            <a:r>
              <a:rPr lang="en-US" altLang="zh-CN" sz="1800" dirty="0"/>
              <a:t>in the reply</a:t>
            </a:r>
          </a:p>
        </p:txBody>
      </p:sp>
    </p:spTree>
    <p:extLst>
      <p:ext uri="{BB962C8B-B14F-4D97-AF65-F5344CB8AC3E}">
        <p14:creationId xmlns:p14="http://schemas.microsoft.com/office/powerpoint/2010/main" val="30063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(4)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UE parameters for 6.425-7.125 GHz</a:t>
            </a:r>
          </a:p>
          <a:p>
            <a:pPr lvl="1"/>
            <a:r>
              <a:rPr lang="en-US" altLang="zh-CN" sz="1800" dirty="0"/>
              <a:t>ACLR/ACS/SEM: based on simulations</a:t>
            </a:r>
          </a:p>
          <a:p>
            <a:pPr lvl="1"/>
            <a:r>
              <a:rPr lang="en-US" altLang="zh-CN" sz="1800" dirty="0"/>
              <a:t>Maximum output power: 23dBm, FFS on 20dBm</a:t>
            </a:r>
          </a:p>
          <a:p>
            <a:pPr lvl="1"/>
            <a:r>
              <a:rPr lang="en-US" altLang="zh-CN" sz="1800" dirty="0"/>
              <a:t>Noise figure: 9dB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56dB (for 100MHz channel BW)</a:t>
            </a:r>
            <a:endParaRPr lang="en-US" altLang="zh-CN" sz="1800" dirty="0">
              <a:solidFill>
                <a:srgbClr val="C00000"/>
              </a:solidFill>
            </a:endParaRPr>
          </a:p>
          <a:p>
            <a:pPr lvl="1"/>
            <a:r>
              <a:rPr lang="en-US" altLang="zh-CN" sz="1800" dirty="0" smtClean="0"/>
              <a:t>Spurious </a:t>
            </a:r>
            <a:r>
              <a:rPr lang="en-US" altLang="zh-CN" sz="1800" dirty="0"/>
              <a:t>emissions: </a:t>
            </a:r>
          </a:p>
          <a:p>
            <a:pPr marL="0" indent="0">
              <a:buNone/>
            </a:pPr>
            <a:r>
              <a:rPr lang="en-GB" altLang="zh-CN" sz="1400" dirty="0"/>
              <a:t>                </a:t>
            </a:r>
            <a:r>
              <a:rPr lang="en-GB" altLang="zh-CN" sz="1400" dirty="0" smtClean="0"/>
              <a:t>   30MHz </a:t>
            </a:r>
            <a:r>
              <a:rPr lang="en-GB" altLang="zh-CN" sz="1400" dirty="0"/>
              <a:t>≤ </a:t>
            </a:r>
            <a:r>
              <a:rPr lang="en-GB" altLang="zh-CN" sz="1400" i="1" dirty="0"/>
              <a:t>f </a:t>
            </a:r>
            <a:r>
              <a:rPr lang="en-GB" altLang="zh-CN" sz="1400" dirty="0"/>
              <a:t>≤ 1 GHz: -36dBm/100kHz</a:t>
            </a:r>
            <a:endParaRPr lang="zh-CN" altLang="zh-CN" sz="1400" dirty="0"/>
          </a:p>
          <a:p>
            <a:pPr marL="0" indent="0">
              <a:buNone/>
            </a:pPr>
            <a:r>
              <a:rPr lang="en-GB" altLang="zh-CN" sz="1400" dirty="0"/>
              <a:t>                </a:t>
            </a:r>
            <a:r>
              <a:rPr lang="en-GB" altLang="zh-CN" sz="1400" dirty="0" smtClean="0"/>
              <a:t>   1 </a:t>
            </a:r>
            <a:r>
              <a:rPr lang="en-GB" altLang="zh-CN" sz="1400" dirty="0"/>
              <a:t>GHz ≤ </a:t>
            </a:r>
            <a:r>
              <a:rPr lang="en-GB" altLang="zh-CN" sz="1400" i="1" dirty="0"/>
              <a:t>f</a:t>
            </a:r>
            <a:r>
              <a:rPr lang="en-GB" altLang="zh-CN" sz="1400" dirty="0"/>
              <a:t> ≤ 26 GHz: -30dBm/1MHz</a:t>
            </a:r>
            <a:endParaRPr lang="en-US" altLang="zh-CN" sz="1400" dirty="0"/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 smtClean="0"/>
              <a:t>Blocking</a:t>
            </a:r>
            <a:r>
              <a:rPr lang="en-US" altLang="zh-CN" sz="1800" dirty="0"/>
              <a:t>: </a:t>
            </a:r>
          </a:p>
          <a:p>
            <a:pPr lvl="2"/>
            <a:r>
              <a:rPr lang="en-US" altLang="zh-CN" sz="1400" dirty="0"/>
              <a:t>Option 1: 38.101</a:t>
            </a:r>
          </a:p>
          <a:p>
            <a:pPr lvl="2"/>
            <a:r>
              <a:rPr lang="en-US" altLang="zh-CN" sz="1400" dirty="0"/>
              <a:t>Option 2: FFS</a:t>
            </a:r>
          </a:p>
          <a:p>
            <a:pPr lvl="1"/>
            <a:r>
              <a:rPr lang="en-US" altLang="zh-CN" sz="1800" dirty="0"/>
              <a:t>Reference sensitivity: Do not </a:t>
            </a:r>
            <a:r>
              <a:rPr lang="en-US" altLang="zh-CN" sz="1800" dirty="0" smtClean="0"/>
              <a:t>consider </a:t>
            </a:r>
            <a:r>
              <a:rPr lang="en-US" altLang="zh-CN" sz="1800" dirty="0"/>
              <a:t>in the reply</a:t>
            </a:r>
          </a:p>
        </p:txBody>
      </p:sp>
    </p:spTree>
    <p:extLst>
      <p:ext uri="{BB962C8B-B14F-4D97-AF65-F5344CB8AC3E}">
        <p14:creationId xmlns:p14="http://schemas.microsoft.com/office/powerpoint/2010/main" val="332061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(5)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/>
              <a:t>UE parameters for 10.0-10.5 GHz</a:t>
            </a:r>
          </a:p>
          <a:p>
            <a:pPr lvl="1"/>
            <a:r>
              <a:rPr lang="en-US" altLang="zh-CN" sz="1800" dirty="0"/>
              <a:t>ACLR/ACS/SEM: based on simulations</a:t>
            </a:r>
          </a:p>
          <a:p>
            <a:pPr lvl="1"/>
            <a:r>
              <a:rPr lang="en-US" altLang="zh-CN" sz="1800" dirty="0"/>
              <a:t>Maximum output power: 23dBm, FFS on 20dBm</a:t>
            </a:r>
          </a:p>
          <a:p>
            <a:pPr lvl="1"/>
            <a:r>
              <a:rPr lang="en-US" altLang="zh-CN" sz="1800" dirty="0"/>
              <a:t>Noise figure: 9dB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56dB (for 100MHz channel BW)</a:t>
            </a:r>
          </a:p>
          <a:p>
            <a:pPr lvl="1"/>
            <a:r>
              <a:rPr lang="en-US" altLang="zh-CN" sz="1800" dirty="0" smtClean="0"/>
              <a:t>Spurious </a:t>
            </a:r>
            <a:r>
              <a:rPr lang="en-US" altLang="zh-CN" sz="1800" dirty="0"/>
              <a:t>emissions: </a:t>
            </a:r>
          </a:p>
          <a:p>
            <a:pPr marL="0" indent="0">
              <a:buNone/>
            </a:pPr>
            <a:r>
              <a:rPr lang="en-GB" altLang="zh-CN" sz="1400" dirty="0"/>
              <a:t>                   30MHz ≤ f ≤ 1 GHz: -36dBm/100kHz</a:t>
            </a:r>
            <a:endParaRPr lang="zh-CN" altLang="zh-CN" sz="1400" dirty="0"/>
          </a:p>
          <a:p>
            <a:pPr marL="0" indent="0">
              <a:buNone/>
            </a:pPr>
            <a:r>
              <a:rPr lang="en-GB" altLang="zh-CN" sz="1400" dirty="0"/>
              <a:t>                   1 GHz ≤ f ≤ 26 GHz: -30dBm/1MHz</a:t>
            </a:r>
            <a:endParaRPr lang="en-US" altLang="zh-CN" sz="1400" dirty="0"/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 smtClean="0"/>
              <a:t>Blocking</a:t>
            </a:r>
            <a:r>
              <a:rPr lang="en-US" altLang="zh-CN" sz="1800" dirty="0"/>
              <a:t>: </a:t>
            </a:r>
          </a:p>
          <a:p>
            <a:pPr lvl="2"/>
            <a:r>
              <a:rPr lang="en-US" altLang="zh-CN" sz="1400" dirty="0"/>
              <a:t>Option 1: 38.101</a:t>
            </a:r>
          </a:p>
          <a:p>
            <a:pPr lvl="2"/>
            <a:r>
              <a:rPr lang="en-US" altLang="zh-CN" sz="1400" dirty="0"/>
              <a:t>Option 2: FFS</a:t>
            </a:r>
          </a:p>
          <a:p>
            <a:pPr lvl="1"/>
            <a:r>
              <a:rPr lang="en-US" altLang="zh-CN" sz="1800" dirty="0"/>
              <a:t>Reference sensitivity: Do not </a:t>
            </a:r>
            <a:r>
              <a:rPr lang="en-US" altLang="zh-CN" sz="1800" dirty="0" smtClean="0"/>
              <a:t>consider </a:t>
            </a:r>
            <a:r>
              <a:rPr lang="en-US" altLang="zh-CN" sz="1800" dirty="0"/>
              <a:t>in the reply</a:t>
            </a:r>
          </a:p>
        </p:txBody>
      </p:sp>
    </p:spTree>
    <p:extLst>
      <p:ext uri="{BB962C8B-B14F-4D97-AF65-F5344CB8AC3E}">
        <p14:creationId xmlns:p14="http://schemas.microsoft.com/office/powerpoint/2010/main" val="129682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noProof="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1340768"/>
            <a:ext cx="8641208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RP-200042, “LS on parameters of terrestrial component of IMT for sharing and compatibility studies in preparation for WRC-23</a:t>
            </a:r>
            <a:r>
              <a:rPr lang="en-US" altLang="zh-CN" sz="1800" dirty="0" smtClean="0"/>
              <a:t>” (</a:t>
            </a:r>
            <a:r>
              <a:rPr lang="en-US" altLang="zh-CN" sz="1800" dirty="0"/>
              <a:t>ITU-R WP5D).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R4-2005733</a:t>
            </a:r>
            <a:r>
              <a:rPr lang="en-US" sz="1800" dirty="0"/>
              <a:t>, </a:t>
            </a:r>
            <a:r>
              <a:rPr lang="en-GB" altLang="zh-CN" sz="1800" dirty="0"/>
              <a:t>WF on BS and UE IMT parameters for the SI on 6.425-7.125GHz and 10.0-10.5GHz</a:t>
            </a:r>
            <a:r>
              <a:rPr lang="en-US" sz="1800" dirty="0"/>
              <a:t>, </a:t>
            </a:r>
            <a:r>
              <a:rPr lang="en-US" sz="1800" dirty="0"/>
              <a:t>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R4-2006286, </a:t>
            </a:r>
            <a:r>
              <a:rPr lang="en-US" altLang="zh-CN" sz="1800" dirty="0"/>
              <a:t>BS parameters for frequency ranges 6.425-7.125GHz and </a:t>
            </a:r>
            <a:r>
              <a:rPr lang="en-US" altLang="zh-CN" sz="1800" dirty="0"/>
              <a:t>10.0-10.5GHz, 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R4-2007306, </a:t>
            </a:r>
            <a:r>
              <a:rPr lang="en-US" altLang="zh-CN" sz="1800" dirty="0"/>
              <a:t>UE IMT technology related </a:t>
            </a:r>
            <a:r>
              <a:rPr lang="en-US" altLang="zh-CN" sz="1800" dirty="0"/>
              <a:t>parameters, Huawei, </a:t>
            </a:r>
            <a:r>
              <a:rPr lang="en-US" altLang="zh-CN" sz="1800" dirty="0" err="1"/>
              <a:t>HiSilicon</a:t>
            </a:r>
            <a:endParaRPr lang="en-US" altLang="zh-CN" sz="1800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R4-2007511, </a:t>
            </a:r>
            <a:r>
              <a:rPr lang="en-US" altLang="zh-CN" sz="1800" dirty="0"/>
              <a:t>SI on IMT parameters - UE parameters for 6.425-7.025GHz / 7.025-7.125 / 10.0 – 10.5 </a:t>
            </a:r>
            <a:r>
              <a:rPr lang="en-US" altLang="zh-CN" sz="1800" dirty="0"/>
              <a:t>GHz,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R4-2007514, TP </a:t>
            </a:r>
            <a:r>
              <a:rPr lang="en-US" altLang="zh-CN" sz="1800" dirty="0"/>
              <a:t>to TR for SI on IMT parameters - UE </a:t>
            </a:r>
            <a:r>
              <a:rPr lang="en-US" altLang="zh-CN" sz="1800" dirty="0"/>
              <a:t>parameters,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R4-2006287, UE </a:t>
            </a:r>
            <a:r>
              <a:rPr lang="en-US" altLang="zh-CN" sz="1800" dirty="0"/>
              <a:t>parameters for frequency ranges 6.425-7.125GHz and </a:t>
            </a:r>
            <a:r>
              <a:rPr lang="en-US" altLang="zh-CN" sz="1800" dirty="0"/>
              <a:t>10.0-10.5GHz, 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R4-2007307, </a:t>
            </a:r>
            <a:r>
              <a:rPr lang="en-US" altLang="zh-CN" sz="1800" dirty="0"/>
              <a:t>BS IMT technology related </a:t>
            </a:r>
            <a:r>
              <a:rPr lang="en-US" altLang="zh-CN" sz="1800" dirty="0"/>
              <a:t>parameters, Huawei, </a:t>
            </a:r>
            <a:r>
              <a:rPr lang="en-US" altLang="zh-CN" sz="1800" dirty="0" err="1"/>
              <a:t>HiSilicon</a:t>
            </a:r>
            <a:endParaRPr lang="en-US" altLang="zh-CN" sz="1800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R4-2007510, </a:t>
            </a:r>
            <a:r>
              <a:rPr lang="en-US" altLang="zh-CN" sz="1800" dirty="0"/>
              <a:t>SI on IMT parameters - BS parameters for 6.425-7.025GHz / 7.025-7.125 / 10.0 – 10.5 </a:t>
            </a:r>
            <a:r>
              <a:rPr lang="en-US" altLang="zh-CN" sz="1800" dirty="0"/>
              <a:t>GHz,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R4-2007513, </a:t>
            </a:r>
            <a:r>
              <a:rPr lang="en-US" altLang="zh-CN" sz="1800" dirty="0"/>
              <a:t>TP to TR for SI on IMT parameters - BS </a:t>
            </a:r>
            <a:r>
              <a:rPr lang="en-US" altLang="zh-CN" sz="1800" dirty="0"/>
              <a:t>parameters, Ericsson</a:t>
            </a: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8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066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30709</TotalTime>
  <Words>567</Words>
  <Application>Microsoft Office PowerPoint</Application>
  <PresentationFormat>全屏显示(4:3)</PresentationFormat>
  <Paragraphs>97</Paragraphs>
  <Slides>8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WF on BS and UE IMT parameters for the SI on 6.425-7.125GHz and 10.0-10.5GHz</vt:lpstr>
      <vt:lpstr>Background</vt:lpstr>
      <vt:lpstr>Agreements (1)</vt:lpstr>
      <vt:lpstr>Agreements (2)</vt:lpstr>
      <vt:lpstr>Agreements (3)</vt:lpstr>
      <vt:lpstr>Agreements (4)</vt:lpstr>
      <vt:lpstr>Agreements (5)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4Rx 8x4</dc:title>
  <dc:creator>Saynajakangas, Tuomo (Nokia - FI/Oulu)</dc:creator>
  <cp:lastModifiedBy>CATT</cp:lastModifiedBy>
  <cp:revision>375</cp:revision>
  <dcterms:created xsi:type="dcterms:W3CDTF">2014-03-20T14:32:54Z</dcterms:created>
  <dcterms:modified xsi:type="dcterms:W3CDTF">2020-06-01T07:51:22Z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1587949173</vt:lpwstr>
  </property>
</Properties>
</file>