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76" r:id="rId4"/>
    <p:sldId id="283" r:id="rId5"/>
    <p:sldId id="278" r:id="rId6"/>
    <p:sldId id="279" r:id="rId7"/>
    <p:sldId id="280" r:id="rId8"/>
    <p:sldId id="281" r:id="rId9"/>
    <p:sldId id="282" r:id="rId10"/>
    <p:sldId id="261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4" autoAdjust="0"/>
    <p:restoredTop sz="93129" autoAdjust="0"/>
  </p:normalViewPr>
  <p:slideViewPr>
    <p:cSldViewPr>
      <p:cViewPr varScale="1">
        <p:scale>
          <a:sx n="62" d="100"/>
          <a:sy n="62" d="100"/>
        </p:scale>
        <p:origin x="140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D1660-6450-4E6E-BD45-3A38D694E329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0E9B5-9947-4AD8-8306-3C6BA6EC8D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73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70E9B5-9947-4AD8-8306-3C6BA6EC8D12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366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109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596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95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562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833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284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021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697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34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37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81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DD4DB-9E7D-4215-B5C3-C804ACA64495}" type="datetimeFigureOut">
              <a:rPr lang="zh-CN" altLang="en-US" smtClean="0"/>
              <a:t>2020/5/29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449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3528" y="1772816"/>
            <a:ext cx="8496944" cy="1944215"/>
          </a:xfrm>
        </p:spPr>
        <p:txBody>
          <a:bodyPr>
            <a:normAutofit/>
          </a:bodyPr>
          <a:lstStyle/>
          <a:p>
            <a:r>
              <a:rPr lang="en-US" altLang="zh-CN" dirty="0"/>
              <a:t>Status and WF on BS antenna parameters in response to ITU-R LS</a:t>
            </a:r>
            <a:br>
              <a:rPr lang="en-US" altLang="zh-CN" dirty="0"/>
            </a:br>
            <a:r>
              <a:rPr lang="en-US" altLang="zh-CN" sz="3100" dirty="0"/>
              <a:t>[138] FS_6425_10500_MHz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20552"/>
          </a:xfrm>
        </p:spPr>
        <p:txBody>
          <a:bodyPr/>
          <a:lstStyle/>
          <a:p>
            <a:r>
              <a:rPr lang="en-US" altLang="zh-CN" dirty="0"/>
              <a:t>Moderator(Ericsson)</a:t>
            </a:r>
            <a:endParaRPr lang="zh-CN" altLang="en-US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323528" y="260648"/>
            <a:ext cx="8496944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sz="2400" b="1" dirty="0"/>
              <a:t>3GPP TSG-RAN WG4 Meeting #95-e           		 R4-200xxxx </a:t>
            </a:r>
          </a:p>
          <a:p>
            <a:pPr algn="l"/>
            <a:r>
              <a:rPr lang="en-GB" sz="2400" b="1" dirty="0"/>
              <a:t>Electronic meeting, May 25 – June 5, 2020</a:t>
            </a:r>
            <a:endParaRPr lang="zh-CN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2717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Reference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hangingPunct="0">
              <a:buFont typeface="+mj-lt"/>
              <a:buAutoNum type="arabicPeriod"/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hangingPunct="0">
              <a:buFont typeface="+mj-lt"/>
              <a:buAutoNum type="arabicPeriod"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hangingPunct="0">
              <a:buNone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2EA6E3-CCA4-4611-85E4-7464599B1272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79532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[1] R4-2006110, Nokia, Nokia Shanghai Bell</a:t>
            </a:r>
          </a:p>
          <a:p>
            <a:pPr marL="0" indent="0">
              <a:buNone/>
            </a:pPr>
            <a:r>
              <a:rPr lang="sv-SE" dirty="0"/>
              <a:t>[2] R4-2006111, Nokia, Nokia Shanghai Bell</a:t>
            </a:r>
          </a:p>
          <a:p>
            <a:pPr marL="0" indent="0">
              <a:buNone/>
            </a:pPr>
            <a:r>
              <a:rPr lang="sv-SE" dirty="0"/>
              <a:t>[3] R4-2006288, CATT</a:t>
            </a:r>
          </a:p>
          <a:p>
            <a:pPr marL="0" indent="0">
              <a:buNone/>
            </a:pPr>
            <a:r>
              <a:rPr lang="sv-SE" dirty="0"/>
              <a:t>[4] R4-2006289, CATT</a:t>
            </a:r>
          </a:p>
          <a:p>
            <a:pPr marL="0" indent="0">
              <a:buNone/>
            </a:pPr>
            <a:r>
              <a:rPr lang="sv-SE" dirty="0"/>
              <a:t>[5] R4-2006924, Ericsson</a:t>
            </a:r>
          </a:p>
          <a:p>
            <a:pPr marL="0" indent="0">
              <a:buNone/>
            </a:pPr>
            <a:r>
              <a:rPr lang="sv-SE" dirty="0"/>
              <a:t>[6] R4-2007309, Huawei</a:t>
            </a:r>
          </a:p>
          <a:p>
            <a:pPr marL="0" indent="0">
              <a:buNone/>
            </a:pPr>
            <a:r>
              <a:rPr lang="sv-SE" dirty="0"/>
              <a:t>[7] R4-2007310, Huawei</a:t>
            </a:r>
          </a:p>
          <a:p>
            <a:pPr marL="0" indent="0">
              <a:buNone/>
            </a:pPr>
            <a:r>
              <a:rPr lang="sv-SE" dirty="0"/>
              <a:t>[8] R4-2007393, ZTE</a:t>
            </a:r>
          </a:p>
          <a:p>
            <a:pPr marL="0" indent="0">
              <a:buNone/>
            </a:pPr>
            <a:r>
              <a:rPr lang="sv-SE" dirty="0"/>
              <a:t>[9] R4-2008111, Ericsson</a:t>
            </a:r>
          </a:p>
          <a:p>
            <a:pPr marL="0" indent="0">
              <a:buNone/>
            </a:pPr>
            <a:r>
              <a:rPr lang="sv-SE" dirty="0"/>
              <a:t>[10] R4-2008328, 1st Round Summary, Ericsson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989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altLang="zh-CN" sz="2000" dirty="0"/>
              <a:t>ITU-R WP5D sent LS to 3GPP asking for IMT parameters in a given list of frequency ranges.</a:t>
            </a:r>
          </a:p>
          <a:p>
            <a:r>
              <a:rPr lang="sv-SE" altLang="zh-CN" sz="2000" dirty="0"/>
              <a:t>RAN4 started discussion on those parameters in RAN4#94-e-bis.</a:t>
            </a:r>
          </a:p>
          <a:p>
            <a:r>
              <a:rPr lang="sv-SE" altLang="zh-CN" sz="2000" dirty="0"/>
              <a:t>Follow up discussion happened in the 1st round of RAN4#-95e.</a:t>
            </a:r>
          </a:p>
          <a:p>
            <a:r>
              <a:rPr lang="sv-SE" altLang="zh-CN" sz="2000" dirty="0"/>
              <a:t>Misalignments have been noticed on some definition, what objectives should be targeted when setting those parameters.</a:t>
            </a:r>
          </a:p>
          <a:p>
            <a:r>
              <a:rPr lang="sv-SE" altLang="zh-CN" sz="2000" dirty="0"/>
              <a:t>During the 1st round , it was proposed to focus on few key parameters and a compromise was proposed on values for array configuration and elements spacing. But this was not accepted, some companies preferred to stick with their initial proposals.</a:t>
            </a:r>
          </a:p>
          <a:p>
            <a:r>
              <a:rPr lang="sv-SE" altLang="zh-CN" sz="2000" dirty="0"/>
              <a:t>This WF is identifying the observed misalignments and list the different proposals for array configuration and elements spacing for further discussion and possible agreement.</a:t>
            </a:r>
          </a:p>
        </p:txBody>
      </p:sp>
    </p:spTree>
    <p:extLst>
      <p:ext uri="{BB962C8B-B14F-4D97-AF65-F5344CB8AC3E}">
        <p14:creationId xmlns:p14="http://schemas.microsoft.com/office/powerpoint/2010/main" val="321107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71DD9-1B4A-4161-82E8-19E625076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Sub-arrays - vertical element spacing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BEC2-63B2-4D2D-A7F6-5BB6869A3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795320" cy="2332856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Antenna model should consider sub-arrays</a:t>
            </a:r>
          </a:p>
          <a:p>
            <a:r>
              <a:rPr lang="sv-SE" dirty="0"/>
              <a:t>Definition of vertical element spacing d</a:t>
            </a:r>
            <a:r>
              <a:rPr lang="sv-SE" baseline="-25000" dirty="0"/>
              <a:t>v</a:t>
            </a:r>
            <a:r>
              <a:rPr lang="sv-SE" dirty="0"/>
              <a:t>:</a:t>
            </a:r>
          </a:p>
          <a:p>
            <a:pPr lvl="1"/>
            <a:r>
              <a:rPr lang="sv-SE" dirty="0"/>
              <a:t>Without sub-array: distance between 2 elements.</a:t>
            </a:r>
          </a:p>
          <a:p>
            <a:pPr lvl="1"/>
            <a:r>
              <a:rPr lang="sv-SE" dirty="0"/>
              <a:t>For 2x1 sub-array, elements are grouped 2 by 2, the vertical element spacing becomes twice the distance in between individual element, as shown below:</a:t>
            </a:r>
          </a:p>
        </p:txBody>
      </p:sp>
      <p:pic>
        <p:nvPicPr>
          <p:cNvPr id="1026" name="Picture 1" descr="image002">
            <a:extLst>
              <a:ext uri="{FF2B5EF4-FFF2-40B4-BE49-F238E27FC236}">
                <a16:creationId xmlns:a16="http://schemas.microsoft.com/office/drawing/2014/main" id="{7E0A2FBF-67E7-44D3-8C8C-460DBDE03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3573016"/>
            <a:ext cx="6712176" cy="328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611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97A3F-2759-4994-90B7-23B1E25B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highlight>
                  <a:srgbClr val="00FF00"/>
                </a:highlight>
              </a:rPr>
              <a:t>Objective (Agreed)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895F2-D88F-407C-B6A2-1E7D94A7F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First priority when selecting the antenna parameters communicated to ITU-R :</a:t>
            </a:r>
          </a:p>
          <a:p>
            <a:pPr lvl="1"/>
            <a:r>
              <a:rPr lang="sv-SE" dirty="0"/>
              <a:t>Parameters need to be representative of deployed or future products.</a:t>
            </a:r>
          </a:p>
          <a:p>
            <a:pPr lvl="1"/>
            <a:r>
              <a:rPr lang="sv-SE" dirty="0"/>
              <a:t>In addition, further optimization on beamforming properties can be discussed and agreed on.</a:t>
            </a:r>
          </a:p>
          <a:p>
            <a:pPr lvl="2"/>
            <a:r>
              <a:rPr lang="sv-SE" dirty="0"/>
              <a:t>Optimization may be different for different frequency ranges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0396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66DA5-8701-4B94-8C54-E8DBD011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General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06C4E-7824-4921-A31B-D761E0F4B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9073008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Should we present different sets of parameters:</a:t>
            </a:r>
          </a:p>
          <a:p>
            <a:pPr lvl="1"/>
            <a:r>
              <a:rPr lang="sv-SE" dirty="0"/>
              <a:t>For each scenario (e.g rural, ..)</a:t>
            </a:r>
          </a:p>
          <a:p>
            <a:pPr lvl="3"/>
            <a:r>
              <a:rPr lang="sv-SE" dirty="0"/>
              <a:t>Yes / No</a:t>
            </a:r>
          </a:p>
          <a:p>
            <a:pPr lvl="1"/>
            <a:r>
              <a:rPr lang="sv-SE" dirty="0"/>
              <a:t>For a subset of scenario (e.g. All macro based scenarios: macro urban and macro sub-urban)</a:t>
            </a:r>
          </a:p>
          <a:p>
            <a:pPr lvl="3"/>
            <a:r>
              <a:rPr lang="sv-SE" dirty="0"/>
              <a:t>Yes / No</a:t>
            </a:r>
          </a:p>
          <a:p>
            <a:pPr lvl="1"/>
            <a:r>
              <a:rPr lang="sv-SE" dirty="0"/>
              <a:t>For different frequency ranges (e.g. &lt;2.5GHz, 2.5-5GHz, &gt;6GHz)</a:t>
            </a:r>
          </a:p>
          <a:p>
            <a:pPr lvl="3"/>
            <a:r>
              <a:rPr lang="sv-SE" dirty="0"/>
              <a:t>Yes / No</a:t>
            </a:r>
          </a:p>
          <a:p>
            <a:pPr lvl="1"/>
            <a:r>
              <a:rPr lang="sv-SE" dirty="0"/>
              <a:t>For the same scenario, should we consider parameters for antenna with sub-arrays and antenna without sub-array?</a:t>
            </a:r>
          </a:p>
          <a:p>
            <a:pPr lvl="3"/>
            <a:r>
              <a:rPr lang="sv-SE" dirty="0"/>
              <a:t>Yes / No</a:t>
            </a:r>
          </a:p>
          <a:p>
            <a:pPr lvl="3"/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589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15E37-78AC-44B3-8C22-E90446FBE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1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dirty="0"/>
              <a:t>Antenna Array configuration  &lt; 5GHz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C99B625-703B-4674-80C6-E4629F0939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439375"/>
              </p:ext>
            </p:extLst>
          </p:nvPr>
        </p:nvGraphicFramePr>
        <p:xfrm>
          <a:off x="899592" y="1052736"/>
          <a:ext cx="7560837" cy="4896544"/>
        </p:xfrm>
        <a:graphic>
          <a:graphicData uri="http://schemas.openxmlformats.org/drawingml/2006/table">
            <a:tbl>
              <a:tblPr/>
              <a:tblGrid>
                <a:gridCol w="1139079">
                  <a:extLst>
                    <a:ext uri="{9D8B030D-6E8A-4147-A177-3AD203B41FA5}">
                      <a16:colId xmlns:a16="http://schemas.microsoft.com/office/drawing/2014/main" val="2555585149"/>
                    </a:ext>
                  </a:extLst>
                </a:gridCol>
                <a:gridCol w="874944">
                  <a:extLst>
                    <a:ext uri="{9D8B030D-6E8A-4147-A177-3AD203B41FA5}">
                      <a16:colId xmlns:a16="http://schemas.microsoft.com/office/drawing/2014/main" val="4159127986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1342928562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4056767767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676699516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2276278584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1702984857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1859632391"/>
                    </a:ext>
                  </a:extLst>
                </a:gridCol>
                <a:gridCol w="792402">
                  <a:extLst>
                    <a:ext uri="{9D8B030D-6E8A-4147-A177-3AD203B41FA5}">
                      <a16:colId xmlns:a16="http://schemas.microsoft.com/office/drawing/2014/main" val="1258497996"/>
                    </a:ext>
                  </a:extLst>
                </a:gridCol>
              </a:tblGrid>
              <a:tr h="779867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Indoor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546172"/>
                  </a:ext>
                </a:extLst>
              </a:tr>
              <a:tr h="767083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Antenna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array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configuration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183991"/>
                  </a:ext>
                </a:extLst>
              </a:tr>
              <a:tr h="43468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897581"/>
                  </a:ext>
                </a:extLst>
              </a:tr>
              <a:tr h="43468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405716"/>
                  </a:ext>
                </a:extLst>
              </a:tr>
              <a:tr h="43468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467527"/>
                  </a:ext>
                </a:extLst>
              </a:tr>
              <a:tr h="43468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&lt;2.5GHz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408179"/>
                  </a:ext>
                </a:extLst>
              </a:tr>
              <a:tr h="26847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&gt;2.5GHz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325524"/>
                  </a:ext>
                </a:extLst>
              </a:tr>
              <a:tr h="4474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compromise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958980"/>
                  </a:ext>
                </a:extLst>
              </a:tr>
              <a:tr h="4474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 received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8x8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1198010"/>
                  </a:ext>
                </a:extLst>
              </a:tr>
              <a:tr h="44746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Potential agreement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8x8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43422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5DA48A8-22D4-400F-B3F9-5BB3A567ED61}"/>
              </a:ext>
            </a:extLst>
          </p:cNvPr>
          <p:cNvSpPr txBox="1"/>
          <p:nvPr/>
        </p:nvSpPr>
        <p:spPr>
          <a:xfrm>
            <a:off x="323527" y="6021288"/>
            <a:ext cx="8568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potential agreement, 8x8 means there are 8 vertical and 8 horizontal radiating elements. In the sub-array case, one implementation is 2 vertical radiating elements are combined in a 2x1 sub-array. FFS if Rural is only considered for &lt;3GHz </a:t>
            </a:r>
          </a:p>
        </p:txBody>
      </p:sp>
    </p:spTree>
    <p:extLst>
      <p:ext uri="{BB962C8B-B14F-4D97-AF65-F5344CB8AC3E}">
        <p14:creationId xmlns:p14="http://schemas.microsoft.com/office/powerpoint/2010/main" val="372655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F98FC-AC79-4EA1-AE1D-1B54CED5D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Radiated elements separation &lt;5GHz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D57EA64-4634-4433-9AE8-2C2C91AC2A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916951"/>
              </p:ext>
            </p:extLst>
          </p:nvPr>
        </p:nvGraphicFramePr>
        <p:xfrm>
          <a:off x="611560" y="1628800"/>
          <a:ext cx="7776863" cy="4464497"/>
        </p:xfrm>
        <a:graphic>
          <a:graphicData uri="http://schemas.openxmlformats.org/drawingml/2006/table">
            <a:tbl>
              <a:tblPr/>
              <a:tblGrid>
                <a:gridCol w="1308789">
                  <a:extLst>
                    <a:ext uri="{9D8B030D-6E8A-4147-A177-3AD203B41FA5}">
                      <a16:colId xmlns:a16="http://schemas.microsoft.com/office/drawing/2014/main" val="1142400793"/>
                    </a:ext>
                  </a:extLst>
                </a:gridCol>
                <a:gridCol w="1005302">
                  <a:extLst>
                    <a:ext uri="{9D8B030D-6E8A-4147-A177-3AD203B41FA5}">
                      <a16:colId xmlns:a16="http://schemas.microsoft.com/office/drawing/2014/main" val="2631617768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2756473809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3970436935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4191937065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997389510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1607711570"/>
                    </a:ext>
                  </a:extLst>
                </a:gridCol>
                <a:gridCol w="910462">
                  <a:extLst>
                    <a:ext uri="{9D8B030D-6E8A-4147-A177-3AD203B41FA5}">
                      <a16:colId xmlns:a16="http://schemas.microsoft.com/office/drawing/2014/main" val="534166027"/>
                    </a:ext>
                  </a:extLst>
                </a:gridCol>
              </a:tblGrid>
              <a:tr h="791209"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Indoor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396949"/>
                  </a:ext>
                </a:extLst>
              </a:tr>
              <a:tr h="518826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Radiating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Element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spacing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516211"/>
                  </a:ext>
                </a:extLst>
              </a:tr>
              <a:tr h="44100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551632"/>
                  </a:ext>
                </a:extLst>
              </a:tr>
              <a:tr h="44100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1.4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141328"/>
                  </a:ext>
                </a:extLst>
              </a:tr>
              <a:tr h="44100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56411"/>
                  </a:ext>
                </a:extLst>
              </a:tr>
              <a:tr h="45397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292804"/>
                  </a:ext>
                </a:extLst>
              </a:tr>
              <a:tr h="46953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compromise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079330"/>
                  </a:ext>
                </a:extLst>
              </a:tr>
              <a:tr h="45397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 received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064949"/>
                  </a:ext>
                </a:extLst>
              </a:tr>
              <a:tr h="45397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potential agreement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H: 0.5 λ</a:t>
                      </a:r>
                      <a:b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V: 0.9 λ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H: 0.5 λ</a:t>
                      </a:r>
                      <a:b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V: 0.7 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H: 0.5 λ</a:t>
                      </a:r>
                      <a:b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</a:br>
                      <a:r>
                        <a:rPr lang="pt-B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266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224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35216-515B-457C-8C8C-E45338BC2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Antenna Array configuration  &gt;6GHz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004EC9F-ADB2-40C2-B8B4-3C06426C67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9601724"/>
              </p:ext>
            </p:extLst>
          </p:nvPr>
        </p:nvGraphicFramePr>
        <p:xfrm>
          <a:off x="1077362" y="1196752"/>
          <a:ext cx="6879015" cy="4625376"/>
        </p:xfrm>
        <a:graphic>
          <a:graphicData uri="http://schemas.openxmlformats.org/drawingml/2006/table">
            <a:tbl>
              <a:tblPr/>
              <a:tblGrid>
                <a:gridCol w="1357210">
                  <a:extLst>
                    <a:ext uri="{9D8B030D-6E8A-4147-A177-3AD203B41FA5}">
                      <a16:colId xmlns:a16="http://schemas.microsoft.com/office/drawing/2014/main" val="1099394674"/>
                    </a:ext>
                  </a:extLst>
                </a:gridCol>
                <a:gridCol w="1059740">
                  <a:extLst>
                    <a:ext uri="{9D8B030D-6E8A-4147-A177-3AD203B41FA5}">
                      <a16:colId xmlns:a16="http://schemas.microsoft.com/office/drawing/2014/main" val="1134405093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381031979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3019843066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752479335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4233817231"/>
                    </a:ext>
                  </a:extLst>
                </a:gridCol>
                <a:gridCol w="892413">
                  <a:extLst>
                    <a:ext uri="{9D8B030D-6E8A-4147-A177-3AD203B41FA5}">
                      <a16:colId xmlns:a16="http://schemas.microsoft.com/office/drawing/2014/main" val="1138094710"/>
                    </a:ext>
                  </a:extLst>
                </a:gridCol>
              </a:tblGrid>
              <a:tr h="822589"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Suburban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Indoor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183263"/>
                  </a:ext>
                </a:extLst>
              </a:tr>
              <a:tr h="458492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Antenna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array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configuration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708128"/>
                  </a:ext>
                </a:extLst>
              </a:tr>
              <a:tr h="45849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234889"/>
                  </a:ext>
                </a:extLst>
              </a:tr>
              <a:tr h="45849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3107098"/>
                  </a:ext>
                </a:extLst>
              </a:tr>
              <a:tr h="539403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12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12</a:t>
                      </a:r>
                      <a:b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12</a:t>
                      </a:r>
                      <a:b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03000"/>
                  </a:ext>
                </a:extLst>
              </a:tr>
              <a:tr h="47197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9379570"/>
                  </a:ext>
                </a:extLst>
              </a:tr>
              <a:tr h="47197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compromise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x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389938"/>
                  </a:ext>
                </a:extLst>
              </a:tr>
              <a:tr h="47197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 received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303206"/>
                  </a:ext>
                </a:extLst>
              </a:tr>
              <a:tr h="471977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Potential agreement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8x16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8x16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8 x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95047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DE3BF7E-E3B8-434D-9AA6-5955DC6F4954}"/>
              </a:ext>
            </a:extLst>
          </p:cNvPr>
          <p:cNvSpPr txBox="1"/>
          <p:nvPr/>
        </p:nvSpPr>
        <p:spPr>
          <a:xfrm>
            <a:off x="323527" y="5949280"/>
            <a:ext cx="8568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potential agreement, sub-array implementation is allowed</a:t>
            </a:r>
          </a:p>
        </p:txBody>
      </p:sp>
    </p:spTree>
    <p:extLst>
      <p:ext uri="{BB962C8B-B14F-4D97-AF65-F5344CB8AC3E}">
        <p14:creationId xmlns:p14="http://schemas.microsoft.com/office/powerpoint/2010/main" val="1251291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6C83D-5832-48B9-8FD5-4F3F5CE4E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342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dirty="0"/>
              <a:t>Radiated elements separation &gt;6GHz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34BC721-79DF-4215-95D5-0F59C24CC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42617"/>
              </p:ext>
            </p:extLst>
          </p:nvPr>
        </p:nvGraphicFramePr>
        <p:xfrm>
          <a:off x="683568" y="1124744"/>
          <a:ext cx="7632846" cy="5035699"/>
        </p:xfrm>
        <a:graphic>
          <a:graphicData uri="http://schemas.openxmlformats.org/drawingml/2006/table">
            <a:tbl>
              <a:tblPr/>
              <a:tblGrid>
                <a:gridCol w="1505940">
                  <a:extLst>
                    <a:ext uri="{9D8B030D-6E8A-4147-A177-3AD203B41FA5}">
                      <a16:colId xmlns:a16="http://schemas.microsoft.com/office/drawing/2014/main" val="587014368"/>
                    </a:ext>
                  </a:extLst>
                </a:gridCol>
                <a:gridCol w="1175871">
                  <a:extLst>
                    <a:ext uri="{9D8B030D-6E8A-4147-A177-3AD203B41FA5}">
                      <a16:colId xmlns:a16="http://schemas.microsoft.com/office/drawing/2014/main" val="1579220580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384242085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1948734914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128016054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2885585652"/>
                    </a:ext>
                  </a:extLst>
                </a:gridCol>
                <a:gridCol w="990207">
                  <a:extLst>
                    <a:ext uri="{9D8B030D-6E8A-4147-A177-3AD203B41FA5}">
                      <a16:colId xmlns:a16="http://schemas.microsoft.com/office/drawing/2014/main" val="3440835725"/>
                    </a:ext>
                  </a:extLst>
                </a:gridCol>
              </a:tblGrid>
              <a:tr h="825746"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Suburban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Macro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 </a:t>
                      </a:r>
                      <a:b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Indoor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76694"/>
                  </a:ext>
                </a:extLst>
              </a:tr>
              <a:tr h="460252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Radiating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Element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spacing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</a:t>
                      </a:r>
                      <a:b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Nokia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3556213"/>
                  </a:ext>
                </a:extLst>
              </a:tr>
              <a:tr h="46025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1116877"/>
                  </a:ext>
                </a:extLst>
              </a:tr>
              <a:tr h="46025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923655"/>
                  </a:ext>
                </a:extLst>
              </a:tr>
              <a:tr h="46025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399450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348820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compromise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0.9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174440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 received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8333668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437413"/>
                  </a:ext>
                </a:extLst>
              </a:tr>
              <a:tr h="4737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potential agreement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V: 0.7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H: 0.5 λ</a:t>
                      </a:r>
                      <a:b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</a:b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V: 0.5 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25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47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AEAC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AEAC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6115</TotalTime>
  <Words>937</Words>
  <Application>Microsoft Office PowerPoint</Application>
  <PresentationFormat>On-screen Show (4:3)</PresentationFormat>
  <Paragraphs>231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主题​​</vt:lpstr>
      <vt:lpstr>Status and WF on BS antenna parameters in response to ITU-R LS [138] FS_6425_10500_MHz</vt:lpstr>
      <vt:lpstr>Background</vt:lpstr>
      <vt:lpstr>Sub-arrays - vertical element spacing</vt:lpstr>
      <vt:lpstr>Objective (Agreed)</vt:lpstr>
      <vt:lpstr>General questions</vt:lpstr>
      <vt:lpstr>Antenna Array configuration  &lt; 5GHz</vt:lpstr>
      <vt:lpstr>Radiated elements separation &lt;5GHz</vt:lpstr>
      <vt:lpstr>Antenna Array configuration  &gt;6GHz</vt:lpstr>
      <vt:lpstr>Radiated elements separation &gt;6GHz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switching and interruption time for MIMO layer adaption for power saving</dc:title>
  <dc:creator>Dominique Everaere</dc:creator>
  <cp:lastModifiedBy>Steven Chen</cp:lastModifiedBy>
  <cp:revision>329</cp:revision>
  <dcterms:created xsi:type="dcterms:W3CDTF">2019-05-14T22:47:31Z</dcterms:created>
  <dcterms:modified xsi:type="dcterms:W3CDTF">2020-05-29T16:33:23Z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(2)VvgSx70hdhxpEfhLEBMrlfWGLkdcKBMzb/qKuS9fIb4L6ez1bepkTcDS0mghrj5UrClJjXjx
iCSaW1vI+Un1g/Rpj4zdQAED6AKX3ELJy1j6YQ77eM8SPI400QA9sjmLUgfHCZsYxIkSvG/1
oJsitggpsAW54SmOL6Kjr30/ZTMGbeRdBx9zpc5toIwol+c6adpvXygQc+wnxTR7nnmxN+SX
IbLHxqOZCXw7T0qA/L</vt:lpwstr>
  </property>
  <property fmtid="{D5CDD505-2E9C-101B-9397-08002B2CF9AE}" pid="3" name="_2015_ms_pID_7253431">
    <vt:lpwstr>+IvlcIrOZXw0OGYDwZF0wA+MlETxRMHeHbdOMlUxRzFl32BNDstx2U
4Ae8fwAF43jZf+vbEWm4RhHvYympebi55x3LS532N+ojtQxw5l/gfDiYmb8jlTINb8OWgSMc
JWFA4qp16CCjYyE8ZnZnLnoTHcHj4Vfolb/2XfUO9pqarZSCnogKDsaxWwe4hAIH9rmW/IiQ
llhQ2L92I3QewRPv</vt:lpwstr>
  </property>
</Properties>
</file>