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1">
  <p:sldMasterIdLst>
    <p:sldMasterId id="2147483648" r:id="rId4"/>
    <p:sldMasterId id="2147483660" r:id="rId5"/>
  </p:sldMasterIdLst>
  <p:notesMasterIdLst>
    <p:notesMasterId r:id="rId11"/>
  </p:notesMasterIdLst>
  <p:sldIdLst>
    <p:sldId id="280" r:id="rId6"/>
    <p:sldId id="287" r:id="rId7"/>
    <p:sldId id="304" r:id="rId8"/>
    <p:sldId id="305" r:id="rId9"/>
    <p:sldId id="30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9858E7-70AF-46BA-BA6F-82E24B44931A}" v="1" dt="2020-06-03T21:46:26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5" autoAdjust="0"/>
    <p:restoredTop sz="90158" autoAdjust="0"/>
  </p:normalViewPr>
  <p:slideViewPr>
    <p:cSldViewPr snapToGrid="0">
      <p:cViewPr varScale="1">
        <p:scale>
          <a:sx n="120" d="100"/>
          <a:sy n="120" d="100"/>
        </p:scale>
        <p:origin x="24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vodian, Bill [CTO]" userId="24ddce14-b8f7-4f54-af74-631294b67ab0" providerId="ADAL" clId="{5C9858E7-70AF-46BA-BA6F-82E24B44931A}"/>
    <pc:docChg chg="modSld">
      <pc:chgData name="Shvodian, Bill [CTO]" userId="24ddce14-b8f7-4f54-af74-631294b67ab0" providerId="ADAL" clId="{5C9858E7-70AF-46BA-BA6F-82E24B44931A}" dt="2020-06-03T21:46:26.149" v="38" actId="207"/>
      <pc:docMkLst>
        <pc:docMk/>
      </pc:docMkLst>
      <pc:sldChg chg="modSp">
        <pc:chgData name="Shvodian, Bill [CTO]" userId="24ddce14-b8f7-4f54-af74-631294b67ab0" providerId="ADAL" clId="{5C9858E7-70AF-46BA-BA6F-82E24B44931A}" dt="2020-06-03T21:46:26.149" v="38" actId="207"/>
        <pc:sldMkLst>
          <pc:docMk/>
          <pc:sldMk cId="3840951985" sldId="305"/>
        </pc:sldMkLst>
        <pc:spChg chg="mod">
          <ac:chgData name="Shvodian, Bill [CTO]" userId="24ddce14-b8f7-4f54-af74-631294b67ab0" providerId="ADAL" clId="{5C9858E7-70AF-46BA-BA6F-82E24B44931A}" dt="2020-06-03T21:46:26.149" v="38" actId="207"/>
          <ac:spMkLst>
            <pc:docMk/>
            <pc:sldMk cId="3840951985" sldId="305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2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008577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3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799631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4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129860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5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692348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503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054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638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00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216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738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036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6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414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437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6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9647D-FB41-448B-8166-164518DC9D43}" type="datetimeFigureOut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31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altLang="ko-KR" b="1" dirty="0"/>
              <a:t>WF on NR bands to UL MIMO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/>
              <a:t>Samsung, Skyworks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36087" y="218661"/>
            <a:ext cx="1520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R4-2008895</a:t>
            </a:r>
            <a:endParaRPr lang="en-US" b="1" dirty="0"/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07504" y="188639"/>
            <a:ext cx="43072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 WG4 Meeting #95-e</a:t>
            </a:r>
          </a:p>
          <a:p>
            <a:r>
              <a:rPr lang="en-GB" altLang="ko-KR" b="1" dirty="0"/>
              <a:t>Electronic Meeting, May 25</a:t>
            </a:r>
            <a:r>
              <a:rPr lang="en-GB" altLang="ko-KR" b="1" baseline="30000" dirty="0"/>
              <a:t>th</a:t>
            </a:r>
            <a:r>
              <a:rPr lang="en-GB" altLang="ko-KR" b="1" dirty="0"/>
              <a:t> – Jun 5</a:t>
            </a:r>
            <a:r>
              <a:rPr lang="en-GB" altLang="ko-KR" b="1" baseline="30000" dirty="0"/>
              <a:t>th</a:t>
            </a:r>
            <a:r>
              <a:rPr lang="en-GB" altLang="ko-KR" b="1" dirty="0"/>
              <a:t> 2020</a:t>
            </a:r>
            <a:endParaRPr lang="en-GB" b="1" dirty="0"/>
          </a:p>
          <a:p>
            <a:r>
              <a:rPr lang="en-GB" b="1" dirty="0"/>
              <a:t>Agenda: 6.21.2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71600" y="1341477"/>
            <a:ext cx="112464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ko-KR" dirty="0"/>
              <a:t>In RAN4 #94Bis-e, a way forward was approved for </a:t>
            </a:r>
            <a:r>
              <a:rPr lang="en-US" altLang="ko-KR" dirty="0"/>
              <a:t>newly proposed NR operating bands </a:t>
            </a:r>
            <a:r>
              <a:rPr lang="en-US" altLang="ko-KR" sz="2400" dirty="0"/>
              <a:t>(n1, n2, </a:t>
            </a:r>
            <a:r>
              <a:rPr lang="en-GB" altLang="ko-KR" sz="2400" dirty="0"/>
              <a:t>n3, n7, n30, n34, n38, n39, n40, n48 and n66, n70)</a:t>
            </a:r>
            <a:r>
              <a:rPr lang="en-US" altLang="ko-KR" sz="2400" dirty="0"/>
              <a:t> </a:t>
            </a:r>
            <a:r>
              <a:rPr lang="en-US" altLang="ko-KR" dirty="0"/>
              <a:t>for UL MIMO in UE PC3 power class </a:t>
            </a:r>
            <a:r>
              <a:rPr lang="en-GB" altLang="ko-KR" dirty="0"/>
              <a:t>[1]</a:t>
            </a:r>
          </a:p>
          <a:p>
            <a:pPr lvl="1"/>
            <a:r>
              <a:rPr lang="en-US" altLang="ko-KR" dirty="0"/>
              <a:t>Accompanied draft CR was also endorsed with the proposed bands [2]</a:t>
            </a:r>
          </a:p>
          <a:p>
            <a:pPr lvl="1"/>
            <a:r>
              <a:rPr lang="en-US" altLang="ko-KR" dirty="0"/>
              <a:t>MPR/A-MPR impacts to the new band for UL-MIMO is agreed to study in RAN4</a:t>
            </a:r>
          </a:p>
          <a:p>
            <a:r>
              <a:rPr lang="en-US" altLang="ko-KR" dirty="0"/>
              <a:t>CR is submitted to RAN4 #95-e with agreed changes and some editorial modifications. In addition, both n25 and n71 are added in the table of operating bands for UL MIMO which were not covered under [2]</a:t>
            </a:r>
          </a:p>
          <a:p>
            <a:r>
              <a:rPr lang="en-US" altLang="ko-KR" dirty="0"/>
              <a:t>No CR/</a:t>
            </a:r>
            <a:r>
              <a:rPr lang="en-US" altLang="ko-KR" dirty="0" err="1"/>
              <a:t>Tdoc</a:t>
            </a:r>
            <a:r>
              <a:rPr lang="en-US" altLang="ko-KR" dirty="0"/>
              <a:t> on addressing the release independence and A-MPR/MPR study is submitted to this meeting</a:t>
            </a:r>
          </a:p>
          <a:p>
            <a:endParaRPr lang="ko-KR" altLang="ko-K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1277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686322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71600" y="1341477"/>
            <a:ext cx="112464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RAN4 agrees the proposed CR to introduce an operating band list and NR bands to UL MIMO configuration [3]</a:t>
            </a:r>
          </a:p>
          <a:p>
            <a:pPr lvl="1"/>
            <a:r>
              <a:rPr lang="en-US" altLang="ko-KR" dirty="0"/>
              <a:t>n71 is added only for FWA form factor UEs as NOTE 2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2224" y="1341477"/>
            <a:ext cx="6397703" cy="528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0515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WF: Proposed NR Bands to UL MIMO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334721"/>
              </p:ext>
            </p:extLst>
          </p:nvPr>
        </p:nvGraphicFramePr>
        <p:xfrm>
          <a:off x="4525963" y="2769599"/>
          <a:ext cx="3140075" cy="3017520"/>
        </p:xfrm>
        <a:graphic>
          <a:graphicData uri="http://schemas.openxmlformats.org/drawingml/2006/table">
            <a:tbl>
              <a:tblPr firstRow="1" firstCol="1" bandRow="1"/>
              <a:tblGrid>
                <a:gridCol w="3140075">
                  <a:extLst>
                    <a:ext uri="{9D8B030D-6E8A-4147-A177-3AD203B41FA5}">
                      <a16:colId xmlns:a16="http://schemas.microsoft.com/office/drawing/2014/main" val="1606202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NR operating band</a:t>
                      </a:r>
                      <a:endParaRPr lang="ko-KR" sz="900" b="1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4597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n1</a:t>
                      </a:r>
                      <a:endParaRPr lang="ko-KR" sz="900" b="1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350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n2</a:t>
                      </a:r>
                      <a:endParaRPr lang="ko-KR" sz="900" b="1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819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7314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9509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n25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934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n30</a:t>
                      </a:r>
                      <a:r>
                        <a:rPr lang="en-GB" sz="900" u="sng" baseline="3000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1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47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n34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55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n38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721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n39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4039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n40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317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n41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4505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n48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8163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n66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88755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n70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5168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n71</a:t>
                      </a:r>
                      <a:r>
                        <a:rPr lang="en-GB" sz="900" u="sng" baseline="3000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2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972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n77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1476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n78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9842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n79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055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40385" indent="-540385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NOTE 1:	Uplink transmission is not allowed at this band for UE with external vehicle-mounted antennas.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  <a:p>
                      <a:pPr marL="540385" indent="-540385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NOTE 2:	UL MIMO is targeted for FWA form factor.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358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241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71600" y="1341477"/>
            <a:ext cx="112464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Study on MPR/A-MPR impacts to the </a:t>
            </a:r>
            <a:r>
              <a:rPr lang="en-GB" altLang="ko-KR" dirty="0"/>
              <a:t>NR bands for UL MIMO </a:t>
            </a:r>
            <a:r>
              <a:rPr lang="en-US" altLang="ko-KR" dirty="0"/>
              <a:t>will be continued with following simulation assumptions</a:t>
            </a:r>
            <a:endParaRPr lang="en-GB" altLang="ko-KR" dirty="0"/>
          </a:p>
          <a:p>
            <a:pPr lvl="1"/>
            <a:r>
              <a:rPr lang="en-US" altLang="ko-KR" dirty="0"/>
              <a:t>Focus on OOBE, spurious emissions, and ACLR</a:t>
            </a:r>
          </a:p>
          <a:p>
            <a:pPr lvl="1"/>
            <a:r>
              <a:rPr lang="en-US" altLang="ko-KR" dirty="0"/>
              <a:t>15 kHz SCS as 1</a:t>
            </a:r>
            <a:r>
              <a:rPr lang="en-US" altLang="ko-KR" baseline="30000" dirty="0"/>
              <a:t>st</a:t>
            </a:r>
            <a:r>
              <a:rPr lang="en-US" altLang="ko-KR" dirty="0"/>
              <a:t> priority, other SCS secondary</a:t>
            </a:r>
          </a:p>
          <a:p>
            <a:pPr lvl="1"/>
            <a:r>
              <a:rPr lang="en-US" altLang="ko-KR" dirty="0"/>
              <a:t>MIMO mode: 2x2 non-coherent UL MIMO </a:t>
            </a:r>
          </a:p>
          <a:p>
            <a:pPr lvl="1"/>
            <a:r>
              <a:rPr lang="en-GB" altLang="ko-KR" dirty="0" smtClean="0"/>
              <a:t>Use </a:t>
            </a:r>
            <a:r>
              <a:rPr lang="en-GB" altLang="ko-KR" dirty="0"/>
              <a:t>cases</a:t>
            </a:r>
          </a:p>
          <a:p>
            <a:pPr lvl="2"/>
            <a:r>
              <a:rPr lang="en-US" altLang="ko-KR" dirty="0"/>
              <a:t>PC3 with 23+23dBm </a:t>
            </a:r>
          </a:p>
          <a:p>
            <a:pPr lvl="2"/>
            <a:r>
              <a:rPr lang="en-US" altLang="ko-KR" dirty="0"/>
              <a:t>PC2 with </a:t>
            </a:r>
            <a:r>
              <a:rPr lang="en-US" altLang="ko-KR" dirty="0" smtClean="0"/>
              <a:t>23+23dBm (Rel-15)</a:t>
            </a:r>
            <a:endParaRPr lang="en-US" altLang="ko-KR" dirty="0"/>
          </a:p>
          <a:p>
            <a:pPr lvl="2"/>
            <a:r>
              <a:rPr lang="en-US" altLang="ko-KR" dirty="0"/>
              <a:t>PC2 with </a:t>
            </a:r>
            <a:r>
              <a:rPr lang="en-US" altLang="ko-KR" dirty="0" smtClean="0"/>
              <a:t>23+26dBm (Rel-15)</a:t>
            </a:r>
            <a:endParaRPr lang="en-US" altLang="ko-KR" dirty="0"/>
          </a:p>
          <a:p>
            <a:pPr lvl="2"/>
            <a:r>
              <a:rPr lang="en-US" altLang="ko-KR" dirty="0" smtClean="0"/>
              <a:t>PC2 </a:t>
            </a:r>
            <a:r>
              <a:rPr lang="en-US" altLang="ko-KR" dirty="0"/>
              <a:t>with </a:t>
            </a:r>
            <a:r>
              <a:rPr lang="en-US" altLang="ko-KR" dirty="0" smtClean="0"/>
              <a:t>26+26dBm (Rel-15)</a:t>
            </a:r>
          </a:p>
          <a:p>
            <a:pPr lvl="2"/>
            <a:r>
              <a:rPr lang="en-US" altLang="ko-KR" dirty="0" smtClean="0"/>
              <a:t>PC1.5 </a:t>
            </a:r>
            <a:r>
              <a:rPr lang="en-US" altLang="ko-KR" dirty="0"/>
              <a:t>with 26+26dBm (Rel-16</a:t>
            </a:r>
            <a:r>
              <a:rPr lang="en-US" altLang="ko-KR" dirty="0" smtClean="0"/>
              <a:t>) is covered </a:t>
            </a:r>
            <a:r>
              <a:rPr lang="en-US" altLang="ko-KR" dirty="0"/>
              <a:t>in the 29dBm WI, see R4-2008902 </a:t>
            </a:r>
          </a:p>
          <a:p>
            <a:pPr lvl="1"/>
            <a:r>
              <a:rPr lang="en-US" altLang="ko-KR" dirty="0"/>
              <a:t>Antenna isolation: 10dB for all band &gt;1GHz and also for n71 for FWA UE</a:t>
            </a:r>
            <a:endParaRPr lang="en-GB" altLang="ko-KR" dirty="0"/>
          </a:p>
          <a:p>
            <a:r>
              <a:rPr lang="en-US" altLang="ko-KR" dirty="0"/>
              <a:t>Companies are also encouraged to provide the input evaluated by measurements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2224" y="1341477"/>
            <a:ext cx="6397703" cy="528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0515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WF: MPR/A-MPR Impacts</a:t>
            </a:r>
          </a:p>
        </p:txBody>
      </p:sp>
    </p:spTree>
    <p:extLst>
      <p:ext uri="{BB962C8B-B14F-4D97-AF65-F5344CB8AC3E}">
        <p14:creationId xmlns:p14="http://schemas.microsoft.com/office/powerpoint/2010/main" val="3840951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500610"/>
              </p:ext>
            </p:extLst>
          </p:nvPr>
        </p:nvGraphicFramePr>
        <p:xfrm>
          <a:off x="472224" y="1341477"/>
          <a:ext cx="11247552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4326">
                  <a:extLst>
                    <a:ext uri="{9D8B030D-6E8A-4147-A177-3AD203B41FA5}">
                      <a16:colId xmlns:a16="http://schemas.microsoft.com/office/drawing/2014/main" val="2152485044"/>
                    </a:ext>
                  </a:extLst>
                </a:gridCol>
                <a:gridCol w="1979874">
                  <a:extLst>
                    <a:ext uri="{9D8B030D-6E8A-4147-A177-3AD203B41FA5}">
                      <a16:colId xmlns:a16="http://schemas.microsoft.com/office/drawing/2014/main" val="3677271991"/>
                    </a:ext>
                  </a:extLst>
                </a:gridCol>
                <a:gridCol w="6074797">
                  <a:extLst>
                    <a:ext uri="{9D8B030D-6E8A-4147-A177-3AD203B41FA5}">
                      <a16:colId xmlns:a16="http://schemas.microsoft.com/office/drawing/2014/main" val="1072862838"/>
                    </a:ext>
                  </a:extLst>
                </a:gridCol>
                <a:gridCol w="2448555">
                  <a:extLst>
                    <a:ext uri="{9D8B030D-6E8A-4147-A177-3AD203B41FA5}">
                      <a16:colId xmlns:a16="http://schemas.microsoft.com/office/drawing/2014/main" val="38740232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[1]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2400" dirty="0"/>
                        <a:t>R4-2005654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WF on additional bands for UL-MIMO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9950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[2]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R4-2005653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err="1"/>
                        <a:t>dCR</a:t>
                      </a:r>
                      <a:r>
                        <a:rPr lang="en-US" altLang="ko-KR" sz="2400" dirty="0"/>
                        <a:t> to 38.101-1: Introduce an operating band list and NR bands to UL MIMO configuration 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9438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[3]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R4-2008894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CR to 38.101-1: Introduce an operating band list and NR bands to UL MIMO configuration 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335668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0515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>
                <a:solidFill>
                  <a:prstClr val="black"/>
                </a:solidFill>
              </a:rPr>
              <a:t>References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72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1FAAE6814C364684C4BC789BD59661" ma:contentTypeVersion="13" ma:contentTypeDescription="Create a new document." ma:contentTypeScope="" ma:versionID="7f2c1b65590ef6578cf14c997615eaf2">
  <xsd:schema xmlns:xsd="http://www.w3.org/2001/XMLSchema" xmlns:xs="http://www.w3.org/2001/XMLSchema" xmlns:p="http://schemas.microsoft.com/office/2006/metadata/properties" xmlns:ns3="c4fa469f-ce49-4478-b78d-20ea4b41f7ac" xmlns:ns4="39f302ae-3cba-490f-b808-bc39829e1aca" targetNamespace="http://schemas.microsoft.com/office/2006/metadata/properties" ma:root="true" ma:fieldsID="1dd66610b82d171a0e137dbdb7c84f83" ns3:_="" ns4:_="">
    <xsd:import namespace="c4fa469f-ce49-4478-b78d-20ea4b41f7ac"/>
    <xsd:import namespace="39f302ae-3cba-490f-b808-bc39829e1a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fa469f-ce49-4478-b78d-20ea4b41f7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302ae-3cba-490f-b808-bc39829e1ac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2A8950-8BF2-4C9A-93B5-194412E7BCB9}">
  <ds:schemaRefs>
    <ds:schemaRef ds:uri="c4fa469f-ce49-4478-b78d-20ea4b41f7ac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39f302ae-3cba-490f-b808-bc39829e1ac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C41C2B9-B415-47DB-93F1-2266961FE8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7EA688-C4B5-4701-BB1B-824F229390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fa469f-ce49-4478-b78d-20ea4b41f7ac"/>
    <ds:schemaRef ds:uri="39f302ae-3cba-490f-b808-bc39829e1a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26751</TotalTime>
  <Words>427</Words>
  <Application>Microsoft Office PowerPoint</Application>
  <PresentationFormat>와이드스크린</PresentationFormat>
  <Paragraphs>63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5</vt:i4>
      </vt:variant>
    </vt:vector>
  </HeadingPairs>
  <TitlesOfParts>
    <vt:vector size="15" baseType="lpstr">
      <vt:lpstr>MS Mincho</vt:lpstr>
      <vt:lpstr>ＭＳ Ｐゴシック</vt:lpstr>
      <vt:lpstr>PMingLiU</vt:lpstr>
      <vt:lpstr>맑은 고딕</vt:lpstr>
      <vt:lpstr>Arial</vt:lpstr>
      <vt:lpstr>Calibri</vt:lpstr>
      <vt:lpstr>Calibri Light</vt:lpstr>
      <vt:lpstr>Times New Roman</vt:lpstr>
      <vt:lpstr>Office Theme</vt:lpstr>
      <vt:lpstr>1_Office Theme</vt:lpstr>
      <vt:lpstr>WF on NR bands to UL MIMO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spherical coverage improvements</dc:title>
  <dc:creator>Taekhoon KIM</dc:creator>
  <cp:lastModifiedBy>Samsung</cp:lastModifiedBy>
  <cp:revision>513</cp:revision>
  <dcterms:created xsi:type="dcterms:W3CDTF">2017-05-16T04:27:47Z</dcterms:created>
  <dcterms:modified xsi:type="dcterms:W3CDTF">2020-06-04T03:44:33Z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4061daba-1ed1-4b4f-93f7-4ae66b4e0742</vt:lpwstr>
  </property>
  <property fmtid="{D5CDD505-2E9C-101B-9397-08002B2CF9AE}" pid="3" name="CTP_TimeStamp">
    <vt:lpwstr>2017-10-13 08:45:58Z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CTP_PUBLIC</vt:lpwstr>
  </property>
  <property fmtid="{D5CDD505-2E9C-101B-9397-08002B2CF9AE}" pid="8" name="_NewReviewCycle">
    <vt:lpwstr/>
  </property>
  <property fmtid="{D5CDD505-2E9C-101B-9397-08002B2CF9AE}" pid="9" name="NSCPROP_SA">
    <vt:lpwstr>C:\Users\kuhn.kim\AppData\Local\Temp\Temp1_R4-1801202.zip\R4-1801202_WF on EIRP CDF for spherical coverage.pptx</vt:lpwstr>
  </property>
  <property fmtid="{D5CDD505-2E9C-101B-9397-08002B2CF9AE}" pid="10" name="ContentTypeId">
    <vt:lpwstr>0x010100121FAAE6814C364684C4BC789BD59661</vt:lpwstr>
  </property>
</Properties>
</file>