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1">
  <p:sldMasterIdLst>
    <p:sldMasterId id="2147483648" r:id="rId1"/>
    <p:sldMasterId id="2147483660" r:id="rId2"/>
  </p:sldMasterIdLst>
  <p:notesMasterIdLst>
    <p:notesMasterId r:id="rId8"/>
  </p:notesMasterIdLst>
  <p:sldIdLst>
    <p:sldId id="280" r:id="rId3"/>
    <p:sldId id="287" r:id="rId4"/>
    <p:sldId id="304" r:id="rId5"/>
    <p:sldId id="305" r:id="rId6"/>
    <p:sldId id="303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DAEEF3"/>
    <a:srgbClr val="DAEE7B"/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765" autoAdjust="0"/>
    <p:restoredTop sz="90158" autoAdjust="0"/>
  </p:normalViewPr>
  <p:slideViewPr>
    <p:cSldViewPr snapToGrid="0">
      <p:cViewPr varScale="1">
        <p:scale>
          <a:sx n="120" d="100"/>
          <a:sy n="120" d="100"/>
        </p:scale>
        <p:origin x="246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95D01E2-2095-48A3-B9B4-79A54BB34598}" type="datetimeFigureOut">
              <a:rPr lang="en-US" smtClean="0"/>
              <a:t>6/2/2020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4B52189-F625-4389-8581-FC4FE6283C0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42034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4B52189-F625-4389-8581-FC4FE6283C09}" type="slidenum">
              <a:rPr lang="en-US" smtClean="0">
                <a:solidFill>
                  <a:prstClr val="black"/>
                </a:solidFill>
                <a:latin typeface="맑은 고딕"/>
              </a:rPr>
              <a:pPr/>
              <a:t>2</a:t>
            </a:fld>
            <a:endParaRPr lang="en-US" dirty="0">
              <a:solidFill>
                <a:prstClr val="black"/>
              </a:solidFill>
              <a:latin typeface="맑은 고딕"/>
            </a:endParaRPr>
          </a:p>
        </p:txBody>
      </p:sp>
    </p:spTree>
    <p:extLst>
      <p:ext uri="{BB962C8B-B14F-4D97-AF65-F5344CB8AC3E}">
        <p14:creationId xmlns:p14="http://schemas.microsoft.com/office/powerpoint/2010/main" val="200857714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4B52189-F625-4389-8581-FC4FE6283C09}" type="slidenum">
              <a:rPr lang="en-US" smtClean="0">
                <a:solidFill>
                  <a:prstClr val="black"/>
                </a:solidFill>
                <a:latin typeface="맑은 고딕"/>
              </a:rPr>
              <a:pPr/>
              <a:t>3</a:t>
            </a:fld>
            <a:endParaRPr lang="en-US" dirty="0">
              <a:solidFill>
                <a:prstClr val="black"/>
              </a:solidFill>
              <a:latin typeface="맑은 고딕"/>
            </a:endParaRPr>
          </a:p>
        </p:txBody>
      </p:sp>
    </p:spTree>
    <p:extLst>
      <p:ext uri="{BB962C8B-B14F-4D97-AF65-F5344CB8AC3E}">
        <p14:creationId xmlns:p14="http://schemas.microsoft.com/office/powerpoint/2010/main" val="379963187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4B52189-F625-4389-8581-FC4FE6283C09}" type="slidenum">
              <a:rPr lang="en-US" smtClean="0">
                <a:solidFill>
                  <a:prstClr val="black"/>
                </a:solidFill>
                <a:latin typeface="맑은 고딕"/>
              </a:rPr>
              <a:pPr/>
              <a:t>4</a:t>
            </a:fld>
            <a:endParaRPr lang="en-US" dirty="0">
              <a:solidFill>
                <a:prstClr val="black"/>
              </a:solidFill>
              <a:latin typeface="맑은 고딕"/>
            </a:endParaRPr>
          </a:p>
        </p:txBody>
      </p:sp>
    </p:spTree>
    <p:extLst>
      <p:ext uri="{BB962C8B-B14F-4D97-AF65-F5344CB8AC3E}">
        <p14:creationId xmlns:p14="http://schemas.microsoft.com/office/powerpoint/2010/main" val="212986015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4B52189-F625-4389-8581-FC4FE6283C09}" type="slidenum">
              <a:rPr lang="en-US" smtClean="0">
                <a:solidFill>
                  <a:prstClr val="black"/>
                </a:solidFill>
                <a:latin typeface="맑은 고딕"/>
              </a:rPr>
              <a:pPr/>
              <a:t>5</a:t>
            </a:fld>
            <a:endParaRPr lang="en-US" dirty="0">
              <a:solidFill>
                <a:prstClr val="black"/>
              </a:solidFill>
              <a:latin typeface="맑은 고딕"/>
            </a:endParaRPr>
          </a:p>
        </p:txBody>
      </p:sp>
    </p:spTree>
    <p:extLst>
      <p:ext uri="{BB962C8B-B14F-4D97-AF65-F5344CB8AC3E}">
        <p14:creationId xmlns:p14="http://schemas.microsoft.com/office/powerpoint/2010/main" val="6923484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09647D-FB41-448B-8166-164518DC9D43}" type="datetimeFigureOut">
              <a:rPr lang="en-US" smtClean="0"/>
              <a:t>6/2/2020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D926F-61E7-4178-9856-62CA148A80C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12386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09647D-FB41-448B-8166-164518DC9D43}" type="datetimeFigureOut">
              <a:rPr lang="en-US" smtClean="0"/>
              <a:t>6/2/2020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D926F-61E7-4178-9856-62CA148A80C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74321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09647D-FB41-448B-8166-164518DC9D43}" type="datetimeFigureOut">
              <a:rPr lang="en-US" smtClean="0"/>
              <a:t>6/2/2020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D926F-61E7-4178-9856-62CA148A80C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659769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09647D-FB41-448B-8166-164518DC9D4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6/2/2020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D926F-61E7-4178-9856-62CA148A80C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2850358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09647D-FB41-448B-8166-164518DC9D4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6/2/2020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D926F-61E7-4178-9856-62CA148A80C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8905484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09647D-FB41-448B-8166-164518DC9D4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6/2/2020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D926F-61E7-4178-9856-62CA148A80C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063858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09647D-FB41-448B-8166-164518DC9D4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6/2/2020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D926F-61E7-4178-9856-62CA148A80C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90071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09647D-FB41-448B-8166-164518DC9D4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6/2/2020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D926F-61E7-4178-9856-62CA148A80C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1821630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09647D-FB41-448B-8166-164518DC9D4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6/2/2020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D926F-61E7-4178-9856-62CA148A80C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6673890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09647D-FB41-448B-8166-164518DC9D4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6/2/2020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D926F-61E7-4178-9856-62CA148A80C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403676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09647D-FB41-448B-8166-164518DC9D4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6/2/2020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D926F-61E7-4178-9856-62CA148A80C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637678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09647D-FB41-448B-8166-164518DC9D43}" type="datetimeFigureOut">
              <a:rPr lang="en-US" smtClean="0"/>
              <a:t>6/2/2020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D926F-61E7-4178-9856-62CA148A80C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668048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09647D-FB41-448B-8166-164518DC9D4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6/2/2020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D926F-61E7-4178-9856-62CA148A80C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541441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09647D-FB41-448B-8166-164518DC9D4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6/2/2020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D926F-61E7-4178-9856-62CA148A80C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644378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09647D-FB41-448B-8166-164518DC9D4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6/2/2020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D926F-61E7-4178-9856-62CA148A80C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609626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09647D-FB41-448B-8166-164518DC9D43}" type="datetimeFigureOut">
              <a:rPr lang="en-US" smtClean="0"/>
              <a:t>6/2/2020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D926F-61E7-4178-9856-62CA148A80C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38762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09647D-FB41-448B-8166-164518DC9D43}" type="datetimeFigureOut">
              <a:rPr lang="en-US" smtClean="0"/>
              <a:t>6/2/2020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D926F-61E7-4178-9856-62CA148A80C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14206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09647D-FB41-448B-8166-164518DC9D43}" type="datetimeFigureOut">
              <a:rPr lang="en-US" smtClean="0"/>
              <a:t>6/2/2020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D926F-61E7-4178-9856-62CA148A80C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88748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09647D-FB41-448B-8166-164518DC9D43}" type="datetimeFigureOut">
              <a:rPr lang="en-US" smtClean="0"/>
              <a:t>6/2/2020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D926F-61E7-4178-9856-62CA148A80C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07519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09647D-FB41-448B-8166-164518DC9D43}" type="datetimeFigureOut">
              <a:rPr lang="en-US" smtClean="0"/>
              <a:t>6/2/2020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D926F-61E7-4178-9856-62CA148A80C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60384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09647D-FB41-448B-8166-164518DC9D43}" type="datetimeFigureOut">
              <a:rPr lang="en-US" smtClean="0"/>
              <a:t>6/2/2020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D926F-61E7-4178-9856-62CA148A80C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40072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09647D-FB41-448B-8166-164518DC9D43}" type="datetimeFigureOut">
              <a:rPr lang="en-US" smtClean="0"/>
              <a:t>6/2/2020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D926F-61E7-4178-9856-62CA148A80C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68209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09647D-FB41-448B-8166-164518DC9D43}" type="datetimeFigureOut">
              <a:rPr lang="en-US" smtClean="0"/>
              <a:t>6/2/2020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5D926F-61E7-4178-9856-62CA148A80C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41388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09647D-FB41-448B-8166-164518DC9D4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6/2/2020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5D926F-61E7-4178-9856-62CA148A80C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33169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46313" y="1122363"/>
            <a:ext cx="11386457" cy="2387600"/>
          </a:xfrm>
        </p:spPr>
        <p:txBody>
          <a:bodyPr>
            <a:normAutofit/>
          </a:bodyPr>
          <a:lstStyle/>
          <a:p>
            <a:r>
              <a:rPr lang="en-US" altLang="ko-KR" b="1" dirty="0"/>
              <a:t>WF on NR bands to UL MIMO</a:t>
            </a:r>
            <a:endParaRPr lang="en-US" sz="4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30369" y="4800599"/>
            <a:ext cx="9144000" cy="1369945"/>
          </a:xfrm>
        </p:spPr>
        <p:txBody>
          <a:bodyPr>
            <a:normAutofit/>
          </a:bodyPr>
          <a:lstStyle/>
          <a:p>
            <a:r>
              <a:rPr lang="en-US" sz="2800" dirty="0" smtClean="0"/>
              <a:t>Samsung, </a:t>
            </a:r>
            <a:endParaRPr lang="en-US" sz="2800" dirty="0"/>
          </a:p>
        </p:txBody>
      </p:sp>
      <p:sp>
        <p:nvSpPr>
          <p:cNvPr id="4" name="TextBox 3"/>
          <p:cNvSpPr txBox="1"/>
          <p:nvPr/>
        </p:nvSpPr>
        <p:spPr>
          <a:xfrm>
            <a:off x="10436087" y="218661"/>
            <a:ext cx="15206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R4-20xxxxx</a:t>
            </a:r>
            <a:endParaRPr lang="en-US" b="1" dirty="0"/>
          </a:p>
        </p:txBody>
      </p:sp>
      <p:sp>
        <p:nvSpPr>
          <p:cNvPr id="5" name="テキスト ボックス 3"/>
          <p:cNvSpPr txBox="1"/>
          <p:nvPr/>
        </p:nvSpPr>
        <p:spPr>
          <a:xfrm>
            <a:off x="107504" y="188639"/>
            <a:ext cx="430720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b="1" dirty="0"/>
              <a:t>3GPP TSG-RAN WG4 Meeting #</a:t>
            </a:r>
            <a:r>
              <a:rPr lang="en-GB" b="1" dirty="0" smtClean="0"/>
              <a:t>95-e</a:t>
            </a:r>
            <a:endParaRPr lang="en-GB" b="1" dirty="0"/>
          </a:p>
          <a:p>
            <a:r>
              <a:rPr lang="en-GB" altLang="ko-KR" b="1" dirty="0"/>
              <a:t>Electronic Meeting, </a:t>
            </a:r>
            <a:r>
              <a:rPr lang="en-GB" altLang="ko-KR" b="1" dirty="0" smtClean="0"/>
              <a:t>May 25</a:t>
            </a:r>
            <a:r>
              <a:rPr lang="en-GB" altLang="ko-KR" b="1" baseline="30000" dirty="0" smtClean="0"/>
              <a:t>th</a:t>
            </a:r>
            <a:r>
              <a:rPr lang="en-GB" altLang="ko-KR" b="1" dirty="0" smtClean="0"/>
              <a:t> </a:t>
            </a:r>
            <a:r>
              <a:rPr lang="en-GB" altLang="ko-KR" b="1" dirty="0"/>
              <a:t>– </a:t>
            </a:r>
            <a:r>
              <a:rPr lang="en-GB" altLang="ko-KR" b="1" dirty="0" smtClean="0"/>
              <a:t>Jun 5</a:t>
            </a:r>
            <a:r>
              <a:rPr lang="en-GB" altLang="ko-KR" b="1" baseline="30000" dirty="0" smtClean="0"/>
              <a:t>th</a:t>
            </a:r>
            <a:r>
              <a:rPr lang="en-GB" altLang="ko-KR" b="1" dirty="0" smtClean="0"/>
              <a:t> </a:t>
            </a:r>
            <a:r>
              <a:rPr lang="en-GB" altLang="ko-KR" b="1" dirty="0"/>
              <a:t>2020</a:t>
            </a:r>
            <a:endParaRPr lang="en-GB" b="1" dirty="0"/>
          </a:p>
          <a:p>
            <a:r>
              <a:rPr lang="en-GB" b="1" dirty="0"/>
              <a:t>Agenda: </a:t>
            </a:r>
            <a:r>
              <a:rPr lang="en-GB" b="1" dirty="0" smtClean="0"/>
              <a:t>6.21.2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0721065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2"/>
          <p:cNvSpPr txBox="1">
            <a:spLocks/>
          </p:cNvSpPr>
          <p:nvPr/>
        </p:nvSpPr>
        <p:spPr>
          <a:xfrm>
            <a:off x="471600" y="1341477"/>
            <a:ext cx="11246400" cy="5400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altLang="ko-KR" dirty="0" smtClean="0"/>
              <a:t>In </a:t>
            </a:r>
            <a:r>
              <a:rPr lang="en-GB" altLang="ko-KR" dirty="0"/>
              <a:t>RAN4 #</a:t>
            </a:r>
            <a:r>
              <a:rPr lang="en-GB" altLang="ko-KR" dirty="0" smtClean="0"/>
              <a:t>94Bis-e, </a:t>
            </a:r>
            <a:r>
              <a:rPr lang="en-GB" altLang="ko-KR" dirty="0"/>
              <a:t>a way forward was approved </a:t>
            </a:r>
            <a:r>
              <a:rPr lang="en-GB" altLang="ko-KR" dirty="0" smtClean="0"/>
              <a:t>for </a:t>
            </a:r>
            <a:r>
              <a:rPr lang="en-US" altLang="ko-KR" dirty="0" smtClean="0"/>
              <a:t>newly </a:t>
            </a:r>
            <a:r>
              <a:rPr lang="en-US" altLang="ko-KR" dirty="0"/>
              <a:t>proposed NR operating bands </a:t>
            </a:r>
            <a:r>
              <a:rPr lang="en-US" altLang="ko-KR" sz="2400" dirty="0"/>
              <a:t>(n1, n2, </a:t>
            </a:r>
            <a:r>
              <a:rPr lang="en-GB" altLang="ko-KR" sz="2400" dirty="0"/>
              <a:t>n3, n7, n30, 34, n38, n39, n40, n48 and n66, n70)</a:t>
            </a:r>
            <a:r>
              <a:rPr lang="en-US" altLang="ko-KR" sz="2400" dirty="0"/>
              <a:t> </a:t>
            </a:r>
            <a:r>
              <a:rPr lang="en-US" altLang="ko-KR" dirty="0"/>
              <a:t>for UL MIMO in UE PC3 power </a:t>
            </a:r>
            <a:r>
              <a:rPr lang="en-US" altLang="ko-KR" dirty="0" smtClean="0"/>
              <a:t>class </a:t>
            </a:r>
            <a:r>
              <a:rPr lang="en-GB" altLang="ko-KR" dirty="0" smtClean="0"/>
              <a:t>[</a:t>
            </a:r>
            <a:r>
              <a:rPr lang="en-GB" altLang="ko-KR" dirty="0"/>
              <a:t>1</a:t>
            </a:r>
            <a:r>
              <a:rPr lang="en-GB" altLang="ko-KR" dirty="0" smtClean="0"/>
              <a:t>]</a:t>
            </a:r>
          </a:p>
          <a:p>
            <a:pPr lvl="1"/>
            <a:r>
              <a:rPr lang="en-US" altLang="ko-KR" dirty="0" smtClean="0">
                <a:solidFill>
                  <a:prstClr val="black"/>
                </a:solidFill>
              </a:rPr>
              <a:t>Accompanied draft CR was also endorsed with the proposed bands [2]</a:t>
            </a:r>
          </a:p>
          <a:p>
            <a:pPr lvl="1"/>
            <a:r>
              <a:rPr lang="en-US" altLang="ko-KR" dirty="0" smtClean="0"/>
              <a:t>MPR/A-MPR impacts to the new band for UL-MIMO is agreed to study in RAN4</a:t>
            </a:r>
          </a:p>
          <a:p>
            <a:r>
              <a:rPr lang="en-US" altLang="ko-KR" dirty="0" smtClean="0"/>
              <a:t>CR is submitted to RAN4 #95-e with </a:t>
            </a:r>
            <a:r>
              <a:rPr lang="en-US" altLang="ko-KR" dirty="0"/>
              <a:t>agreed changes and some editorial modifications. In addition, both n25 and n71 are added in the table of operating bands for UL </a:t>
            </a:r>
            <a:r>
              <a:rPr lang="en-US" altLang="ko-KR" dirty="0" smtClean="0"/>
              <a:t>MIMO which were not </a:t>
            </a:r>
            <a:r>
              <a:rPr lang="en-US" altLang="ko-KR" dirty="0"/>
              <a:t>covered under </a:t>
            </a:r>
            <a:r>
              <a:rPr lang="en-US" altLang="ko-KR" dirty="0" smtClean="0"/>
              <a:t>[2]</a:t>
            </a:r>
          </a:p>
          <a:p>
            <a:r>
              <a:rPr lang="en-US" altLang="ko-KR" dirty="0" smtClean="0"/>
              <a:t>No CR/</a:t>
            </a:r>
            <a:r>
              <a:rPr lang="en-US" altLang="ko-KR" dirty="0" err="1" smtClean="0"/>
              <a:t>Tdoc</a:t>
            </a:r>
            <a:r>
              <a:rPr lang="en-US" altLang="ko-KR" dirty="0"/>
              <a:t> on addressing the release independence and A-MPR/MPR study </a:t>
            </a:r>
            <a:r>
              <a:rPr lang="en-US" altLang="ko-KR" dirty="0" smtClean="0"/>
              <a:t>is submitted to this meeting</a:t>
            </a:r>
          </a:p>
          <a:p>
            <a:endParaRPr lang="ko-KR" altLang="ko-KR" dirty="0" smtClean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838200" y="229442"/>
            <a:ext cx="11277600" cy="746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>
                <a:solidFill>
                  <a:prstClr val="black"/>
                </a:solidFill>
              </a:rPr>
              <a:t>Background</a:t>
            </a:r>
          </a:p>
        </p:txBody>
      </p:sp>
    </p:spTree>
    <p:extLst>
      <p:ext uri="{BB962C8B-B14F-4D97-AF65-F5344CB8AC3E}">
        <p14:creationId xmlns:p14="http://schemas.microsoft.com/office/powerpoint/2010/main" val="6863226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tent Placeholder 2"/>
          <p:cNvSpPr txBox="1">
            <a:spLocks/>
          </p:cNvSpPr>
          <p:nvPr/>
        </p:nvSpPr>
        <p:spPr>
          <a:xfrm>
            <a:off x="471600" y="1341477"/>
            <a:ext cx="11246400" cy="5400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ko-KR" dirty="0" smtClean="0"/>
              <a:t>Proposed CR is </a:t>
            </a:r>
            <a:r>
              <a:rPr lang="en-US" altLang="ko-KR" dirty="0"/>
              <a:t>agreed </a:t>
            </a:r>
            <a:r>
              <a:rPr lang="en-US" altLang="ko-KR" dirty="0" smtClean="0"/>
              <a:t>to introduce </a:t>
            </a:r>
            <a:r>
              <a:rPr lang="en-US" altLang="ko-KR" dirty="0"/>
              <a:t>an operating band list and NR bands to UL MIMO </a:t>
            </a:r>
            <a:r>
              <a:rPr lang="en-US" altLang="ko-KR" dirty="0" smtClean="0"/>
              <a:t>configuration [3]</a:t>
            </a:r>
          </a:p>
          <a:p>
            <a:pPr lvl="1"/>
            <a:endParaRPr lang="en-US" altLang="ko-KR" dirty="0" smtClean="0"/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472224" y="1341477"/>
            <a:ext cx="6397703" cy="52819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altLang="ko-KR" dirty="0" smtClean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838200" y="229442"/>
            <a:ext cx="10515600" cy="746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>
                <a:solidFill>
                  <a:prstClr val="black"/>
                </a:solidFill>
              </a:rPr>
              <a:t>WF: </a:t>
            </a:r>
            <a:r>
              <a:rPr lang="en-US" dirty="0" smtClean="0">
                <a:solidFill>
                  <a:prstClr val="black"/>
                </a:solidFill>
              </a:rPr>
              <a:t>Proposed NR Bands to UL MIMO</a:t>
            </a:r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382413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tent Placeholder 2"/>
          <p:cNvSpPr txBox="1">
            <a:spLocks/>
          </p:cNvSpPr>
          <p:nvPr/>
        </p:nvSpPr>
        <p:spPr>
          <a:xfrm>
            <a:off x="471600" y="1341477"/>
            <a:ext cx="11246400" cy="5400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ko-KR" dirty="0"/>
              <a:t>Study on MPR/A-MPR impacts to the </a:t>
            </a:r>
            <a:r>
              <a:rPr lang="en-GB" altLang="ko-KR" dirty="0"/>
              <a:t>NR </a:t>
            </a:r>
            <a:r>
              <a:rPr lang="en-GB" altLang="ko-KR" dirty="0" smtClean="0"/>
              <a:t>bands </a:t>
            </a:r>
            <a:r>
              <a:rPr lang="en-GB" altLang="ko-KR" dirty="0"/>
              <a:t>for UL MIMO </a:t>
            </a:r>
            <a:r>
              <a:rPr lang="en-US" altLang="ko-KR" dirty="0"/>
              <a:t>will be </a:t>
            </a:r>
            <a:r>
              <a:rPr lang="en-US" altLang="ko-KR" dirty="0" smtClean="0"/>
              <a:t>continued with following simulation assumptions</a:t>
            </a:r>
            <a:endParaRPr lang="en-GB" altLang="ko-KR" dirty="0"/>
          </a:p>
          <a:p>
            <a:pPr lvl="1"/>
            <a:r>
              <a:rPr lang="en-US" altLang="ko-KR" dirty="0" smtClean="0"/>
              <a:t>MIMO mode: </a:t>
            </a:r>
            <a:r>
              <a:rPr lang="en-US" altLang="ko-KR" dirty="0"/>
              <a:t>2x2 coherent UL MIMO </a:t>
            </a:r>
            <a:endParaRPr lang="en-US" altLang="ko-KR" dirty="0" smtClean="0"/>
          </a:p>
          <a:p>
            <a:pPr lvl="1"/>
            <a:r>
              <a:rPr lang="en-GB" altLang="ko-KR" dirty="0" smtClean="0"/>
              <a:t>Use cases</a:t>
            </a:r>
          </a:p>
          <a:p>
            <a:pPr lvl="2"/>
            <a:r>
              <a:rPr lang="en-US" altLang="ko-KR" dirty="0"/>
              <a:t>PC2 with 23+23dBm </a:t>
            </a:r>
            <a:r>
              <a:rPr lang="en-US" altLang="ko-KR" dirty="0" smtClean="0"/>
              <a:t>(Rel</a:t>
            </a:r>
            <a:r>
              <a:rPr lang="en-US" altLang="ko-KR" dirty="0"/>
              <a:t>-</a:t>
            </a:r>
            <a:r>
              <a:rPr lang="en-US" altLang="ko-KR" dirty="0" smtClean="0"/>
              <a:t>15</a:t>
            </a:r>
            <a:r>
              <a:rPr lang="en-US" altLang="ko-KR" dirty="0"/>
              <a:t>)</a:t>
            </a:r>
          </a:p>
          <a:p>
            <a:pPr lvl="2"/>
            <a:r>
              <a:rPr lang="en-US" altLang="ko-KR" dirty="0" smtClean="0"/>
              <a:t>PC1.5 </a:t>
            </a:r>
            <a:r>
              <a:rPr lang="en-US" altLang="ko-KR" dirty="0"/>
              <a:t>with 26+26dBm </a:t>
            </a:r>
            <a:r>
              <a:rPr lang="en-US" altLang="ko-KR" dirty="0" smtClean="0"/>
              <a:t>(Rel-16</a:t>
            </a:r>
            <a:r>
              <a:rPr lang="en-US" altLang="ko-KR" dirty="0"/>
              <a:t>}</a:t>
            </a:r>
          </a:p>
          <a:p>
            <a:pPr lvl="2"/>
            <a:r>
              <a:rPr lang="en-US" altLang="ko-KR" dirty="0"/>
              <a:t>PC3 with </a:t>
            </a:r>
            <a:r>
              <a:rPr lang="en-US" altLang="ko-KR"/>
              <a:t>23+23dBm </a:t>
            </a:r>
            <a:endParaRPr lang="en-GB" altLang="ko-KR" dirty="0" smtClean="0"/>
          </a:p>
          <a:p>
            <a:r>
              <a:rPr lang="en-US" altLang="ko-KR" dirty="0" smtClean="0"/>
              <a:t>Companies are also encouraged to provide the input </a:t>
            </a:r>
            <a:r>
              <a:rPr lang="en-US" altLang="ko-KR" dirty="0"/>
              <a:t>evaluated by </a:t>
            </a:r>
            <a:r>
              <a:rPr lang="en-US" altLang="ko-KR" dirty="0" smtClean="0"/>
              <a:t>measurements </a:t>
            </a:r>
            <a:endParaRPr lang="en-US" altLang="ko-KR" dirty="0"/>
          </a:p>
          <a:p>
            <a:endParaRPr lang="en-GB" altLang="ko-KR" dirty="0" smtClean="0"/>
          </a:p>
          <a:p>
            <a:pPr lvl="1"/>
            <a:endParaRPr lang="en-GB" altLang="ko-KR" dirty="0" smtClean="0"/>
          </a:p>
          <a:p>
            <a:endParaRPr lang="en-GB" altLang="ko-KR" dirty="0" smtClean="0"/>
          </a:p>
          <a:p>
            <a:endParaRPr lang="en-US" altLang="ko-KR" dirty="0" smtClean="0"/>
          </a:p>
          <a:p>
            <a:endParaRPr lang="en-US" altLang="ko-KR" dirty="0" smtClean="0"/>
          </a:p>
          <a:p>
            <a:endParaRPr lang="en-US" altLang="ko-KR" dirty="0"/>
          </a:p>
          <a:p>
            <a:endParaRPr lang="en-US" altLang="ko-KR" dirty="0" smtClean="0"/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472224" y="1341477"/>
            <a:ext cx="6397703" cy="52819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altLang="ko-KR" dirty="0" smtClean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838200" y="229442"/>
            <a:ext cx="10515600" cy="746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>
                <a:solidFill>
                  <a:prstClr val="black"/>
                </a:solidFill>
              </a:rPr>
              <a:t>WF: MPR/A-MPR impacts</a:t>
            </a:r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09519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표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22436810"/>
              </p:ext>
            </p:extLst>
          </p:nvPr>
        </p:nvGraphicFramePr>
        <p:xfrm>
          <a:off x="472224" y="1341477"/>
          <a:ext cx="11247552" cy="17373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44326">
                  <a:extLst>
                    <a:ext uri="{9D8B030D-6E8A-4147-A177-3AD203B41FA5}">
                      <a16:colId xmlns:a16="http://schemas.microsoft.com/office/drawing/2014/main" val="2152485044"/>
                    </a:ext>
                  </a:extLst>
                </a:gridCol>
                <a:gridCol w="1979874">
                  <a:extLst>
                    <a:ext uri="{9D8B030D-6E8A-4147-A177-3AD203B41FA5}">
                      <a16:colId xmlns:a16="http://schemas.microsoft.com/office/drawing/2014/main" val="3677271991"/>
                    </a:ext>
                  </a:extLst>
                </a:gridCol>
                <a:gridCol w="6074797">
                  <a:extLst>
                    <a:ext uri="{9D8B030D-6E8A-4147-A177-3AD203B41FA5}">
                      <a16:colId xmlns:a16="http://schemas.microsoft.com/office/drawing/2014/main" val="1072862838"/>
                    </a:ext>
                  </a:extLst>
                </a:gridCol>
                <a:gridCol w="2448555">
                  <a:extLst>
                    <a:ext uri="{9D8B030D-6E8A-4147-A177-3AD203B41FA5}">
                      <a16:colId xmlns:a16="http://schemas.microsoft.com/office/drawing/2014/main" val="387402328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2400" dirty="0" smtClean="0"/>
                        <a:t>[1]</a:t>
                      </a:r>
                      <a:endParaRPr lang="ko-KR" altLang="en-US" sz="24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ko-KR" sz="2400" dirty="0" smtClean="0"/>
                        <a:t>R4-2005654</a:t>
                      </a:r>
                      <a:endParaRPr lang="ko-KR" altLang="en-US" sz="24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2400" dirty="0" smtClean="0"/>
                        <a:t>WF on additional bands for UL-MIMO</a:t>
                      </a:r>
                      <a:endParaRPr lang="ko-KR" altLang="en-US" sz="24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24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90995085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2400" dirty="0" smtClean="0"/>
                        <a:t>[2]</a:t>
                      </a:r>
                      <a:endParaRPr lang="ko-KR" altLang="en-US" sz="24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2400" dirty="0" smtClean="0"/>
                        <a:t>R4-2005653</a:t>
                      </a:r>
                      <a:endParaRPr lang="ko-KR" altLang="en-US" sz="24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2400" dirty="0" err="1" smtClean="0"/>
                        <a:t>dCR</a:t>
                      </a:r>
                      <a:r>
                        <a:rPr lang="en-US" altLang="ko-KR" sz="2400" dirty="0" smtClean="0"/>
                        <a:t> to 38.101-1: Introduce an operating band list and NR bands to UL MIMO configuration </a:t>
                      </a:r>
                      <a:endParaRPr lang="ko-KR" altLang="en-US" sz="24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24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9394389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2400" dirty="0" smtClean="0"/>
                        <a:t>[3]</a:t>
                      </a:r>
                      <a:endParaRPr lang="ko-KR" altLang="en-US" sz="24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2400" dirty="0" smtClean="0"/>
                        <a:t>R4-20xxxxx</a:t>
                      </a:r>
                      <a:endParaRPr lang="ko-KR" altLang="en-US" sz="24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24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24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97335668"/>
                  </a:ext>
                </a:extLst>
              </a:tr>
            </a:tbl>
          </a:graphicData>
        </a:graphic>
      </p:graphicFrame>
      <p:sp>
        <p:nvSpPr>
          <p:cNvPr id="5" name="Title 1"/>
          <p:cNvSpPr txBox="1">
            <a:spLocks/>
          </p:cNvSpPr>
          <p:nvPr/>
        </p:nvSpPr>
        <p:spPr>
          <a:xfrm>
            <a:off x="838200" y="229442"/>
            <a:ext cx="10515600" cy="746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dirty="0">
                <a:solidFill>
                  <a:prstClr val="black"/>
                </a:solidFill>
              </a:rPr>
              <a:t>References</a:t>
            </a:r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57247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25895</TotalTime>
  <Words>288</Words>
  <Application>Microsoft Office PowerPoint</Application>
  <PresentationFormat>와이드스크린</PresentationFormat>
  <Paragraphs>40</Paragraphs>
  <Slides>5</Slides>
  <Notes>4</Notes>
  <HiddenSlides>0</HiddenSlides>
  <MMClips>0</MMClips>
  <ScaleCrop>false</ScaleCrop>
  <HeadingPairs>
    <vt:vector size="6" baseType="variant">
      <vt:variant>
        <vt:lpstr>사용한 글꼴</vt:lpstr>
      </vt:variant>
      <vt:variant>
        <vt:i4>5</vt:i4>
      </vt:variant>
      <vt:variant>
        <vt:lpstr>테마</vt:lpstr>
      </vt:variant>
      <vt:variant>
        <vt:i4>2</vt:i4>
      </vt:variant>
      <vt:variant>
        <vt:lpstr>슬라이드 제목</vt:lpstr>
      </vt:variant>
      <vt:variant>
        <vt:i4>5</vt:i4>
      </vt:variant>
    </vt:vector>
  </HeadingPairs>
  <TitlesOfParts>
    <vt:vector size="12" baseType="lpstr">
      <vt:lpstr>ＭＳ Ｐゴシック</vt:lpstr>
      <vt:lpstr>맑은 고딕</vt:lpstr>
      <vt:lpstr>Arial</vt:lpstr>
      <vt:lpstr>Calibri</vt:lpstr>
      <vt:lpstr>Calibri Light</vt:lpstr>
      <vt:lpstr>Office Theme</vt:lpstr>
      <vt:lpstr>1_Office Theme</vt:lpstr>
      <vt:lpstr>WF on NR bands to UL MIMO</vt:lpstr>
      <vt:lpstr>PowerPoint 프레젠테이션</vt:lpstr>
      <vt:lpstr>PowerPoint 프레젠테이션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WF on spherical coverage improvements</dc:title>
  <dc:creator>Taekhoon KIM</dc:creator>
  <cp:lastModifiedBy>Samsung</cp:lastModifiedBy>
  <cp:revision>495</cp:revision>
  <dcterms:created xsi:type="dcterms:W3CDTF">2017-05-16T04:27:47Z</dcterms:created>
  <dcterms:modified xsi:type="dcterms:W3CDTF">2020-06-02T00:47:49Z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itusGUID">
    <vt:lpwstr>4061daba-1ed1-4b4f-93f7-4ae66b4e0742</vt:lpwstr>
  </property>
  <property fmtid="{D5CDD505-2E9C-101B-9397-08002B2CF9AE}" pid="3" name="CTP_TimeStamp">
    <vt:lpwstr>2017-10-13 08:45:58Z</vt:lpwstr>
  </property>
  <property fmtid="{D5CDD505-2E9C-101B-9397-08002B2CF9AE}" pid="4" name="CTP_BU">
    <vt:lpwstr>NA</vt:lpwstr>
  </property>
  <property fmtid="{D5CDD505-2E9C-101B-9397-08002B2CF9AE}" pid="5" name="CTP_IDSID">
    <vt:lpwstr>NA</vt:lpwstr>
  </property>
  <property fmtid="{D5CDD505-2E9C-101B-9397-08002B2CF9AE}" pid="6" name="CTP_WWID">
    <vt:lpwstr>NA</vt:lpwstr>
  </property>
  <property fmtid="{D5CDD505-2E9C-101B-9397-08002B2CF9AE}" pid="7" name="CTPClassification">
    <vt:lpwstr>CTP_PUBLIC</vt:lpwstr>
  </property>
  <property fmtid="{D5CDD505-2E9C-101B-9397-08002B2CF9AE}" pid="8" name="_NewReviewCycle">
    <vt:lpwstr/>
  </property>
  <property fmtid="{D5CDD505-2E9C-101B-9397-08002B2CF9AE}" pid="9" name="NSCPROP_SA">
    <vt:lpwstr>C:\Users\kuhn.kim\AppData\Local\Temp\Temp1_R4-1801202.zip\R4-1801202_WF on EIRP CDF for spherical coverage.pptx</vt:lpwstr>
  </property>
</Properties>
</file>