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9" r:id="rId7"/>
    <p:sldId id="273" r:id="rId8"/>
    <p:sldId id="275" r:id="rId9"/>
    <p:sldId id="277" r:id="rId10"/>
    <p:sldId id="278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5865" autoAdjust="0"/>
  </p:normalViewPr>
  <p:slideViewPr>
    <p:cSldViewPr snapToGrid="0">
      <p:cViewPr varScale="1">
        <p:scale>
          <a:sx n="83" d="100"/>
          <a:sy n="83" d="100"/>
        </p:scale>
        <p:origin x="701" y="-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0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16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7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97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47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2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921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9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98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13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44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58E2-F610-4667-A12C-24A78E7740AE}" type="datetimeFigureOut">
              <a:rPr lang="zh-CN" altLang="en-US" smtClean="0"/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69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WF on MPE enhancements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OPPO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0723" y="313487"/>
            <a:ext cx="11402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altLang="zh-CN" sz="2400" b="1" dirty="0">
                <a:latin typeface="Arial" panose="020B0604020202020204" pitchFamily="34" charset="0"/>
              </a:rPr>
              <a:t>3GPP TSG-RAN WG4 Meeting #</a:t>
            </a:r>
            <a:r>
              <a:rPr lang="en-GB" altLang="zh-CN" sz="2400" b="1" dirty="0" smtClean="0">
                <a:latin typeface="Arial" panose="020B0604020202020204" pitchFamily="34" charset="0"/>
              </a:rPr>
              <a:t>95-e</a:t>
            </a:r>
            <a:r>
              <a:rPr lang="en-GB" altLang="zh-CN" sz="2400" b="1" dirty="0">
                <a:latin typeface="Arial" panose="020B0604020202020204" pitchFamily="34" charset="0"/>
              </a:rPr>
              <a:t>	                         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Draft </a:t>
            </a:r>
            <a:r>
              <a:rPr lang="en-GB" altLang="zh-CN" sz="2400" b="1" dirty="0" smtClean="0">
                <a:latin typeface="Arial" panose="020B0604020202020204" pitchFamily="34" charset="0"/>
              </a:rPr>
              <a:t>R4-2008479 Electronic </a:t>
            </a:r>
            <a:r>
              <a:rPr lang="en-GB" altLang="zh-CN" sz="2400" b="1" dirty="0">
                <a:latin typeface="Arial" panose="020B0604020202020204" pitchFamily="34" charset="0"/>
              </a:rPr>
              <a:t>Meeting</a:t>
            </a:r>
            <a:r>
              <a:rPr lang="en-GB" altLang="zh-CN" sz="2400" b="1" dirty="0">
                <a:latin typeface="Arial" panose="020B0604020202020204" pitchFamily="34" charset="0"/>
                <a:ea typeface="MS Mincho" panose="02020609040205080304" pitchFamily="49" charset="-128"/>
              </a:rPr>
              <a:t>, </a:t>
            </a:r>
            <a:r>
              <a:rPr lang="en-GB" altLang="zh-CN" sz="2400" b="1" dirty="0">
                <a:latin typeface="Arial" panose="020B0604020202020204" pitchFamily="34" charset="0"/>
              </a:rPr>
              <a:t>May 25-June 5, 2020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8173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225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PMPR </a:t>
            </a:r>
            <a:r>
              <a:rPr lang="en-US" altLang="zh-CN" sz="3600" dirty="0" smtClean="0">
                <a:latin typeface="Calibri" panose="020F0502020204030204" pitchFamily="34" charset="0"/>
              </a:rPr>
              <a:t>reporting values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199" y="1583025"/>
            <a:ext cx="10428215" cy="4928986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 smtClean="0">
                <a:latin typeface="Calibri" panose="020F0502020204030204" pitchFamily="34" charset="0"/>
              </a:rPr>
              <a:t>Four </a:t>
            </a:r>
            <a:r>
              <a:rPr lang="en-US" altLang="zh-CN" sz="2400" dirty="0">
                <a:latin typeface="Calibri" panose="020F0502020204030204" pitchFamily="34" charset="0"/>
              </a:rPr>
              <a:t>options have been provided in this meeting and merged into two options after 1</a:t>
            </a:r>
            <a:r>
              <a:rPr lang="en-US" altLang="zh-CN" sz="2400" baseline="30000" dirty="0">
                <a:latin typeface="Calibri" panose="020F0502020204030204" pitchFamily="34" charset="0"/>
              </a:rPr>
              <a:t>st</a:t>
            </a:r>
            <a:r>
              <a:rPr lang="en-US" altLang="zh-CN" sz="2400" dirty="0">
                <a:latin typeface="Calibri" panose="020F0502020204030204" pitchFamily="34" charset="0"/>
              </a:rPr>
              <a:t> round. Further down selection is discussed in 2</a:t>
            </a:r>
            <a:r>
              <a:rPr lang="en-US" altLang="zh-CN" sz="2400" baseline="30000" dirty="0">
                <a:latin typeface="Calibri" panose="020F0502020204030204" pitchFamily="34" charset="0"/>
              </a:rPr>
              <a:t>nd</a:t>
            </a:r>
            <a:r>
              <a:rPr lang="en-US" altLang="zh-CN" sz="2400" dirty="0">
                <a:latin typeface="Calibri" panose="020F0502020204030204" pitchFamily="34" charset="0"/>
              </a:rPr>
              <a:t> round.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A: 2 bits (4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 </a:t>
            </a:r>
          </a:p>
          <a:p>
            <a:pPr lvl="2" algn="just"/>
            <a:r>
              <a:rPr lang="en-US" altLang="zh-CN" sz="1600" dirty="0" smtClean="0">
                <a:latin typeface="Calibri" panose="020F0502020204030204" pitchFamily="34" charset="0"/>
              </a:rPr>
              <a:t>example </a:t>
            </a:r>
            <a:r>
              <a:rPr lang="en-US" altLang="zh-CN" sz="1600" dirty="0">
                <a:latin typeface="Calibri" panose="020F0502020204030204" pitchFamily="34" charset="0"/>
              </a:rPr>
              <a:t>value {3 ≤ P-MPR &lt; 6, 6 ≤ P-MPR &lt; 9, 9 ≤ P-MPR &lt; 12, P-MPR  ≥  12}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B: 3-bits (8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</a:t>
            </a:r>
          </a:p>
          <a:p>
            <a:pPr lvl="2" algn="just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</a:rPr>
              <a:t>example </a:t>
            </a:r>
            <a:r>
              <a:rPr lang="en-US" altLang="zh-CN" sz="1600" dirty="0" smtClean="0">
                <a:latin typeface="Calibri" panose="020F0502020204030204" pitchFamily="34" charset="0"/>
              </a:rPr>
              <a:t>value {1</a:t>
            </a:r>
            <a:r>
              <a:rPr lang="en-US" altLang="zh-CN" sz="1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600" dirty="0">
                <a:latin typeface="Calibri" panose="020F0502020204030204" pitchFamily="34" charset="0"/>
              </a:rPr>
              <a:t>≤ P-MPR&lt; 2, 2 ≤ P-MPR&lt; 3, 3 ≤ P-MPR&lt; 4, 5 ≤ P-MPR&lt; 8, 8 ≤ P-MPR&lt; 12, 12 ≤ P-MPR&lt; 16, 16 ≤ P-MPR&lt; 20, 20 ≤ P-MPR}</a:t>
            </a: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altLang="zh-CN" sz="24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Both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options are equally supported and no conclusion can be reached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047761"/>
              </p:ext>
            </p:extLst>
          </p:nvPr>
        </p:nvGraphicFramePr>
        <p:xfrm>
          <a:off x="1421278" y="4047518"/>
          <a:ext cx="89973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406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3103418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48693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altLang="zh-CN" sz="18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round </a:t>
                      </a:r>
                      <a:r>
                        <a:rPr lang="en-US" altLang="zh-CN" sz="18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status</a:t>
                      </a:r>
                      <a:endParaRPr lang="zh-CN" altLang="en-US" sz="18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Option1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Option2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144084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u="none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  <a:endParaRPr lang="zh-CN" altLang="en-US" sz="18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8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</a:rPr>
              <a:t>Relative </a:t>
            </a:r>
            <a:r>
              <a:rPr lang="en-US" altLang="zh-CN" sz="3600" dirty="0">
                <a:latin typeface="Calibri" panose="020F0502020204030204" pitchFamily="34" charset="0"/>
              </a:rPr>
              <a:t>PMPR report trigger threshold 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62511"/>
          </a:xfrm>
        </p:spPr>
        <p:txBody>
          <a:bodyPr>
            <a:noAutofit/>
          </a:bodyPr>
          <a:lstStyle/>
          <a:p>
            <a:pPr algn="just"/>
            <a:r>
              <a:rPr lang="en-US" altLang="zh-CN" sz="1800" dirty="0" smtClean="0">
                <a:latin typeface="Calibri" panose="020F0502020204030204" pitchFamily="34" charset="0"/>
              </a:rPr>
              <a:t>In 1</a:t>
            </a:r>
            <a:r>
              <a:rPr lang="en-US" altLang="zh-CN" sz="1800" baseline="30000" dirty="0" smtClean="0">
                <a:latin typeface="Calibri" panose="020F0502020204030204" pitchFamily="34" charset="0"/>
              </a:rPr>
              <a:t>st</a:t>
            </a:r>
            <a:r>
              <a:rPr lang="en-US" altLang="zh-CN" sz="1800" dirty="0" smtClean="0">
                <a:latin typeface="Calibri" panose="020F0502020204030204" pitchFamily="34" charset="0"/>
              </a:rPr>
              <a:t> round, regarding whether relative PMPR threshold is needed in addition to already agreed absolute PMPR threshold, the status is as below.</a:t>
            </a:r>
          </a:p>
          <a:p>
            <a:pPr marL="0" indent="0" algn="just">
              <a:buNone/>
            </a:pPr>
            <a:endParaRPr lang="en-US" altLang="zh-CN" sz="18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18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 algn="just">
              <a:buFont typeface="Symbol" panose="05050102010706020507" pitchFamily="18" charset="2"/>
              <a:buChar char="Þ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: Relative PMPR threshold is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introduced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as an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additional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complimentary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to the previously agreed absolute P-MPR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threshold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lvl="1" algn="just">
              <a:buFont typeface="Symbol" panose="05050102010706020507" pitchFamily="18" charset="2"/>
              <a:buChar char="Þ"/>
            </a:pP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FFS </a:t>
            </a:r>
            <a:r>
              <a:rPr lang="en-US" altLang="zh-CN" sz="1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on the remaining issues related to relative PMPR threshold, e.g. the values, relation to the absolute PMPR threshold, how relative PMPR threshold works below absolute PMPR threshold, etc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en-US" altLang="zh-CN" sz="1800" dirty="0" smtClean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en-US" altLang="zh-CN" sz="1800" dirty="0" smtClean="0">
                <a:latin typeface="Calibri" panose="020F0502020204030204" pitchFamily="34" charset="0"/>
              </a:rPr>
              <a:t>In 2</a:t>
            </a:r>
            <a:r>
              <a:rPr lang="en-US" altLang="zh-CN" sz="1800" baseline="30000" dirty="0" smtClean="0">
                <a:latin typeface="Calibri" panose="020F0502020204030204" pitchFamily="34" charset="0"/>
              </a:rPr>
              <a:t>nd</a:t>
            </a:r>
            <a:r>
              <a:rPr lang="en-US" altLang="zh-CN" sz="1800" dirty="0" smtClean="0">
                <a:latin typeface="Calibri" panose="020F0502020204030204" pitchFamily="34" charset="0"/>
              </a:rPr>
              <a:t> round, whether relative threshold can works below the absolute PMPR threshold is discussed, and the outcome is:</a:t>
            </a:r>
          </a:p>
          <a:p>
            <a:pPr lvl="1" algn="just"/>
            <a:endParaRPr lang="en-US" altLang="zh-CN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 algn="just"/>
            <a:endParaRPr lang="en-US" altLang="zh-CN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457200" lvl="1" indent="0" algn="just">
              <a:buNone/>
            </a:pPr>
            <a:endParaRPr lang="en-US" altLang="zh-CN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457200" lvl="1" indent="0" algn="just">
              <a:buNone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Agreement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Relative PMPR trigger threshold can work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below 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and above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the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absolute PMPR threshold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altLang="zh-CN" sz="1800" strike="sngStrike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=&gt; </a:t>
            </a:r>
            <a:r>
              <a:rPr lang="en-US" altLang="zh-CN" sz="1800" strike="sngStrike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1800" strike="sngStrike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1800" strike="sngStrike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Only </a:t>
            </a:r>
            <a:r>
              <a:rPr lang="en-US" altLang="zh-CN" sz="1800" strike="sngStrike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absolute PMPR need to be reported</a:t>
            </a:r>
            <a:r>
              <a:rPr lang="en-US" altLang="zh-CN" sz="1800" strike="sngStrike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altLang="zh-CN" sz="1800" dirty="0">
                <a:solidFill>
                  <a:srgbClr val="FF0000"/>
                </a:solidFill>
                <a:latin typeface="Calibri" panose="020F0502020204030204" pitchFamily="34" charset="0"/>
              </a:rPr>
              <a:t> =&gt; </a:t>
            </a:r>
            <a:r>
              <a:rPr lang="en-US" altLang="zh-CN" sz="1800" strike="sngStrike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Whether </a:t>
            </a:r>
            <a:r>
              <a:rPr lang="en-US" altLang="zh-CN" sz="1800" strike="sngStrike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only relative PMPR threshold is used after the first absolute P-MPR threshold based P-MPR </a:t>
            </a:r>
            <a:r>
              <a:rPr lang="en-US" altLang="zh-CN" sz="1800" strike="sngStrike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report can be further discussed. 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Signaling details are left for RAN2 to discuss and decide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altLang="zh-CN" sz="1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Note: The “relative PMPR threshold” 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means </a:t>
            </a:r>
            <a:r>
              <a:rPr lang="en-US" altLang="zh-CN" sz="18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PMPR reporting will be triggered when the PMPR changes applied by UE is larger than the “relative PMPR threshold” configured by NW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692030"/>
              </p:ext>
            </p:extLst>
          </p:nvPr>
        </p:nvGraphicFramePr>
        <p:xfrm>
          <a:off x="1381173" y="2296715"/>
          <a:ext cx="899734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406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3103418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83279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altLang="zh-CN" sz="1400" b="0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altLang="zh-CN" sz="14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round status</a:t>
                      </a:r>
                      <a:endParaRPr lang="zh-CN" altLang="en-US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Option1 (Needed)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Option2 (Not needed)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283279">
                <a:tc>
                  <a:txBody>
                    <a:bodyPr/>
                    <a:lstStyle/>
                    <a:p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u="none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  <a:endParaRPr lang="zh-CN" altLang="en-US" sz="14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527984"/>
              </p:ext>
            </p:extLst>
          </p:nvPr>
        </p:nvGraphicFramePr>
        <p:xfrm>
          <a:off x="1381173" y="4739878"/>
          <a:ext cx="899734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847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387922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2188126">
                  <a:extLst>
                    <a:ext uri="{9D8B030D-6E8A-4147-A177-3AD203B41FA5}">
                      <a16:colId xmlns:a16="http://schemas.microsoft.com/office/drawing/2014/main" val="1051876541"/>
                    </a:ext>
                  </a:extLst>
                </a:gridCol>
                <a:gridCol w="2371445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43606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altLang="zh-CN" sz="1400" b="0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CN" sz="14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round status</a:t>
                      </a:r>
                      <a:endParaRPr lang="zh-CN" altLang="en-US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A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(Yes)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B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(No)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Concern on relative threshold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188880">
                <a:tc>
                  <a:txBody>
                    <a:bodyPr/>
                    <a:lstStyle/>
                    <a:p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companies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companies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en-US" altLang="zh-CN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companies</a:t>
                      </a:r>
                      <a:endParaRPr lang="zh-CN" altLang="zh-CN" sz="1400" b="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98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6976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Whether UE needs to report P-MPR = 0dB upon returning to normal operation?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1939634"/>
            <a:ext cx="10515600" cy="1191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Agreement: There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is beneficial for NW to know UE return to normal operation, but no explicit PMPR=0 reporting is needed. This UE status can be derived implicitly like via P-bit in PHR or relative PMPR reporting, and it is up to implementation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38200" y="37499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UE needs to avoid triggering PMPR report when this PMPR is only temporarily as in current PHR report?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38200" y="4973924"/>
            <a:ext cx="10515600" cy="618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Agreement: The handling of temporary PMPR is up to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280106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762288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Whether it is enough for BS to solve RLF by the reported PMPR itself or need to combine with PHR report?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087851"/>
            <a:ext cx="10515600" cy="849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To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solve RLF, PHR information is needed in addition to PMPR and this is limited to FR2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38200" y="3833091"/>
            <a:ext cx="10515600" cy="693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periodic reporting is needed?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38200" y="4645891"/>
            <a:ext cx="10515600" cy="544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Agreement: Periodic PMPR reporting is not introduced.</a:t>
            </a:r>
          </a:p>
        </p:txBody>
      </p:sp>
    </p:spTree>
    <p:extLst>
      <p:ext uri="{BB962C8B-B14F-4D97-AF65-F5344CB8AC3E}">
        <p14:creationId xmlns:p14="http://schemas.microsoft.com/office/powerpoint/2010/main" val="1307612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7436" y="3491346"/>
            <a:ext cx="10515600" cy="767052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Where to capture P-MPR report value mapping table?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47436" y="4304146"/>
            <a:ext cx="10515600" cy="16717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P-MPR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report value mapping table will be introduced in TS38.133.</a:t>
            </a:r>
          </a:p>
          <a:p>
            <a:pPr marL="0" indent="0" algn="just">
              <a:buNone/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Further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discuss what other aspects need to be captured in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38.101-2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next meeting.</a:t>
            </a:r>
          </a:p>
          <a:p>
            <a:pPr marL="0" indent="0" algn="just">
              <a:buNone/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CRs will be provided in next meeting.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47436" y="6052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RAN4 needs to request RAN2 extending/enhance current PHR report to accommodate PMPR reporting?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47436" y="1930833"/>
            <a:ext cx="10515600" cy="895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greement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: Whether or not extend/enhance current PHR report to accommodate PMPR reporting is RAN2 issue and will not be discussed in RAN4.</a:t>
            </a:r>
            <a:endParaRPr lang="en-US" altLang="zh-CN" sz="24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424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838200" y="392834"/>
            <a:ext cx="10515600" cy="1325563"/>
          </a:xfrm>
        </p:spPr>
        <p:txBody>
          <a:bodyPr/>
          <a:lstStyle/>
          <a:p>
            <a:r>
              <a:rPr lang="en-US" altLang="zh-CN" dirty="0" smtClean="0">
                <a:latin typeface="Calibri" panose="020F0502020204030204" pitchFamily="34" charset="0"/>
              </a:rPr>
              <a:t>Appendix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“relative 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PMPR 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threshold” in Page 2 means PMPR reporting will be triggered when the PMPR changes applied by UE is larger than the “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relative PMPR threshold</a:t>
            </a:r>
            <a:r>
              <a:rPr lang="en-US" altLang="zh-CN" dirty="0" smtClean="0">
                <a:latin typeface="Calibri" panose="020F0502020204030204" pitchFamily="34" charset="0"/>
                <a:cs typeface="Calibri" panose="020F0502020204030204" pitchFamily="34" charset="0"/>
              </a:rPr>
              <a:t>” configured by NW.</a:t>
            </a:r>
            <a:endParaRPr lang="zh-CN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68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338246765304586B529685CF8719E" ma:contentTypeVersion="9" ma:contentTypeDescription="Create a new document." ma:contentTypeScope="" ma:versionID="d3089654cd769657ee8c0c1043ce5a25">
  <xsd:schema xmlns:xsd="http://www.w3.org/2001/XMLSchema" xmlns:xs="http://www.w3.org/2001/XMLSchema" xmlns:p="http://schemas.microsoft.com/office/2006/metadata/properties" xmlns:ns3="60883a3d-d9ca-4df6-acbe-7b30e0af9c96" targetNamespace="http://schemas.microsoft.com/office/2006/metadata/properties" ma:root="true" ma:fieldsID="449c5950cbf0da90ac14c14f6ca9499e" ns3:_="">
    <xsd:import namespace="60883a3d-d9ca-4df6-acbe-7b30e0af9c9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83a3d-d9ca-4df6-acbe-7b30e0af9c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C1440B-01E9-494E-A009-2779B18DCD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E9A726-D3FC-4410-89C5-A31EED03578A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0883a3d-d9ca-4df6-acbe-7b30e0af9c96"/>
  </ds:schemaRefs>
</ds:datastoreItem>
</file>

<file path=customXml/itemProps3.xml><?xml version="1.0" encoding="utf-8"?>
<ds:datastoreItem xmlns:ds="http://schemas.openxmlformats.org/officeDocument/2006/customXml" ds:itemID="{C83E483B-2047-43AB-8640-7197B0E988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83a3d-d9ca-4df6-acbe-7b30e0af9c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2062</TotalTime>
  <Words>689</Words>
  <Application>Microsoft Office PowerPoint</Application>
  <PresentationFormat>宽屏</PresentationFormat>
  <Paragraphs>63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MS Mincho</vt:lpstr>
      <vt:lpstr>等线</vt:lpstr>
      <vt:lpstr>等线 Light</vt:lpstr>
      <vt:lpstr>Arial</vt:lpstr>
      <vt:lpstr>Calibri</vt:lpstr>
      <vt:lpstr>Symbol</vt:lpstr>
      <vt:lpstr>Office 主题​​</vt:lpstr>
      <vt:lpstr>WF on MPE enhancements</vt:lpstr>
      <vt:lpstr>PMPR reporting values</vt:lpstr>
      <vt:lpstr>Relative PMPR report trigger threshold </vt:lpstr>
      <vt:lpstr>Whether UE needs to report P-MPR = 0dB upon returning to normal operation?</vt:lpstr>
      <vt:lpstr>Whether it is enough for BS to solve RLF by the reported PMPR itself or need to combine with PHR report?</vt:lpstr>
      <vt:lpstr>Where to capture P-MPR report value mapping table?</vt:lpstr>
      <vt:lpstr>Appendix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MPE solutions</dc:title>
  <dc:creator>OPPO Jinqiang</dc:creator>
  <cp:lastModifiedBy>OPPO</cp:lastModifiedBy>
  <cp:revision>138</cp:revision>
  <dcterms:created xsi:type="dcterms:W3CDTF">2020-02-29T10:18:11Z</dcterms:created>
  <dcterms:modified xsi:type="dcterms:W3CDTF">2020-06-04T11:57:12Z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0x010100B17338246765304586B529685CF8719E</vt:lpwstr>
  </property>
</Properties>
</file>