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65" r:id="rId5"/>
    <p:sldId id="269"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2" d="100"/>
          <a:sy n="112" d="100"/>
        </p:scale>
        <p:origin x="55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17350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23716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894380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740171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242415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28445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0222500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350890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9177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112462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6936158-C93E-4C60-BD2E-E0FD4C159F8B}"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46090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936158-C93E-4C60-BD2E-E0FD4C159F8B}" type="datetimeFigureOut">
              <a:rPr lang="zh-CN" altLang="en-US" smtClean="0"/>
              <a:t>2020/6/3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ED1A10-FDDA-4E7B-95D6-5A93CB0F58BA}" type="slidenum">
              <a:rPr lang="zh-CN" altLang="en-US" smtClean="0"/>
              <a:t>‹#›</a:t>
            </a:fld>
            <a:endParaRPr lang="zh-CN" altLang="en-US"/>
          </a:p>
        </p:txBody>
      </p:sp>
    </p:spTree>
    <p:extLst>
      <p:ext uri="{BB962C8B-B14F-4D97-AF65-F5344CB8AC3E}">
        <p14:creationId xmlns:p14="http://schemas.microsoft.com/office/powerpoint/2010/main" val="777586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32841FB5-6394-4B61-AD7A-9926A8D96033}"/>
              </a:ext>
            </a:extLst>
          </p:cNvPr>
          <p:cNvSpPr>
            <a:spLocks noGrp="1"/>
          </p:cNvSpPr>
          <p:nvPr>
            <p:ph type="ctrTitle"/>
          </p:nvPr>
        </p:nvSpPr>
        <p:spPr>
          <a:xfrm>
            <a:off x="119643" y="1122363"/>
            <a:ext cx="12039685" cy="2387600"/>
          </a:xfrm>
        </p:spPr>
        <p:txBody>
          <a:bodyPr>
            <a:normAutofit/>
          </a:bodyPr>
          <a:lstStyle/>
          <a:p>
            <a:r>
              <a:rPr lang="en-US" dirty="0"/>
              <a:t>WF on </a:t>
            </a:r>
            <a:r>
              <a:rPr lang="en-US" dirty="0" smtClean="0"/>
              <a:t>intra-band UL </a:t>
            </a:r>
            <a:r>
              <a:rPr lang="en-US" dirty="0" smtClean="0"/>
              <a:t>non-contiguous </a:t>
            </a:r>
            <a:r>
              <a:rPr lang="en-US" dirty="0" smtClean="0"/>
              <a:t>CA </a:t>
            </a:r>
            <a:r>
              <a:rPr lang="en-US" dirty="0" smtClean="0"/>
              <a:t>UE capability</a:t>
            </a:r>
            <a:endParaRPr lang="en-US" dirty="0"/>
          </a:p>
        </p:txBody>
      </p:sp>
      <p:sp>
        <p:nvSpPr>
          <p:cNvPr id="5" name="Subtitle 2">
            <a:extLst>
              <a:ext uri="{FF2B5EF4-FFF2-40B4-BE49-F238E27FC236}">
                <a16:creationId xmlns:a16="http://schemas.microsoft.com/office/drawing/2014/main" xmlns="" id="{8677E230-623E-4B23-8128-061E597F1AF1}"/>
              </a:ext>
            </a:extLst>
          </p:cNvPr>
          <p:cNvSpPr>
            <a:spLocks noGrp="1"/>
          </p:cNvSpPr>
          <p:nvPr>
            <p:ph type="subTitle" idx="1"/>
          </p:nvPr>
        </p:nvSpPr>
        <p:spPr>
          <a:xfrm>
            <a:off x="1524000" y="3602038"/>
            <a:ext cx="9144000" cy="1655762"/>
          </a:xfrm>
        </p:spPr>
        <p:txBody>
          <a:bodyPr/>
          <a:lstStyle/>
          <a:p>
            <a:r>
              <a:rPr lang="en-US" dirty="0" smtClean="0"/>
              <a:t>Huawei, </a:t>
            </a:r>
            <a:r>
              <a:rPr lang="en-US" dirty="0" err="1" smtClean="0"/>
              <a:t>HiSilicon</a:t>
            </a:r>
            <a:r>
              <a:rPr lang="en-US" dirty="0" smtClean="0"/>
              <a:t>, [ </a:t>
            </a:r>
            <a:r>
              <a:rPr lang="en-US" dirty="0" smtClean="0"/>
              <a:t>]</a:t>
            </a:r>
            <a:endParaRPr lang="en-US" dirty="0"/>
          </a:p>
        </p:txBody>
      </p:sp>
      <p:sp>
        <p:nvSpPr>
          <p:cNvPr id="6" name="TextBox 3">
            <a:extLst>
              <a:ext uri="{FF2B5EF4-FFF2-40B4-BE49-F238E27FC236}">
                <a16:creationId xmlns:a16="http://schemas.microsoft.com/office/drawing/2014/main" xmlns="" id="{5BB3C6A5-B872-4979-A917-7B860739811B}"/>
              </a:ext>
            </a:extLst>
          </p:cNvPr>
          <p:cNvSpPr txBox="1"/>
          <p:nvPr/>
        </p:nvSpPr>
        <p:spPr>
          <a:xfrm>
            <a:off x="9425569" y="151162"/>
            <a:ext cx="2483556" cy="369332"/>
          </a:xfrm>
          <a:prstGeom prst="rect">
            <a:avLst/>
          </a:prstGeom>
          <a:noFill/>
        </p:spPr>
        <p:txBody>
          <a:bodyPr wrap="square" rtlCol="0">
            <a:spAutoFit/>
          </a:bodyPr>
          <a:lstStyle/>
          <a:p>
            <a:pPr algn="r"/>
            <a:r>
              <a:rPr lang="en-GB" altLang="zh-CN" b="1" dirty="0" smtClean="0"/>
              <a:t>R4-2008467</a:t>
            </a:r>
            <a:endParaRPr lang="en-US" b="1" dirty="0"/>
          </a:p>
        </p:txBody>
      </p:sp>
      <p:sp>
        <p:nvSpPr>
          <p:cNvPr id="7" name="TextBox 4">
            <a:extLst>
              <a:ext uri="{FF2B5EF4-FFF2-40B4-BE49-F238E27FC236}">
                <a16:creationId xmlns:a16="http://schemas.microsoft.com/office/drawing/2014/main" xmlns="" id="{961EBA95-7131-4683-B8EE-049359931A13}"/>
              </a:ext>
            </a:extLst>
          </p:cNvPr>
          <p:cNvSpPr txBox="1"/>
          <p:nvPr/>
        </p:nvSpPr>
        <p:spPr>
          <a:xfrm>
            <a:off x="98439" y="-28284"/>
            <a:ext cx="4135809" cy="923330"/>
          </a:xfrm>
          <a:prstGeom prst="rect">
            <a:avLst/>
          </a:prstGeom>
          <a:noFill/>
        </p:spPr>
        <p:txBody>
          <a:bodyPr wrap="square" rtlCol="0">
            <a:spAutoFit/>
          </a:bodyPr>
          <a:lstStyle/>
          <a:p>
            <a:r>
              <a:rPr lang="en-US" b="1" dirty="0"/>
              <a:t>3GPP TSG-RAN WG4 #</a:t>
            </a:r>
            <a:r>
              <a:rPr lang="en-US" b="1" dirty="0" smtClean="0"/>
              <a:t>95-e</a:t>
            </a:r>
            <a:endParaRPr lang="en-US" b="1" dirty="0"/>
          </a:p>
          <a:p>
            <a:r>
              <a:rPr lang="en-US" b="1" dirty="0" smtClean="0"/>
              <a:t>May 25</a:t>
            </a:r>
            <a:r>
              <a:rPr lang="en-US" b="1" baseline="30000" dirty="0" smtClean="0"/>
              <a:t>th</a:t>
            </a:r>
            <a:r>
              <a:rPr lang="en-US" b="1" dirty="0" smtClean="0"/>
              <a:t> </a:t>
            </a:r>
            <a:r>
              <a:rPr lang="en-US" b="1" dirty="0" smtClean="0"/>
              <a:t>– </a:t>
            </a:r>
            <a:r>
              <a:rPr lang="en-US" b="1" dirty="0" smtClean="0"/>
              <a:t>June 5</a:t>
            </a:r>
            <a:r>
              <a:rPr lang="en-US" b="1" baseline="30000" dirty="0" smtClean="0"/>
              <a:t>th</a:t>
            </a:r>
            <a:r>
              <a:rPr lang="en-US" b="1" dirty="0"/>
              <a:t>, </a:t>
            </a:r>
            <a:r>
              <a:rPr lang="en-US" b="1" dirty="0" smtClean="0"/>
              <a:t>2020</a:t>
            </a:r>
            <a:endParaRPr lang="en-US" b="1" dirty="0"/>
          </a:p>
          <a:p>
            <a:r>
              <a:rPr lang="en-US" b="1" dirty="0" smtClean="0"/>
              <a:t>Electronic meeting</a:t>
            </a:r>
            <a:endParaRPr lang="en-US" b="1" dirty="0"/>
          </a:p>
        </p:txBody>
      </p:sp>
    </p:spTree>
    <p:extLst>
      <p:ext uri="{BB962C8B-B14F-4D97-AF65-F5344CB8AC3E}">
        <p14:creationId xmlns:p14="http://schemas.microsoft.com/office/powerpoint/2010/main" val="14443377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45" y="-5808"/>
            <a:ext cx="10515600" cy="557900"/>
          </a:xfrm>
        </p:spPr>
        <p:txBody>
          <a:bodyPr>
            <a:noAutofit/>
          </a:bodyPr>
          <a:lstStyle/>
          <a:p>
            <a:r>
              <a:rPr lang="en-US" altLang="zh-CN" sz="3600" b="1" dirty="0" smtClean="0">
                <a:latin typeface="+mn-lt"/>
              </a:rPr>
              <a:t>Background</a:t>
            </a:r>
            <a:endParaRPr lang="zh-CN" altLang="en-US" sz="3600" b="1" dirty="0">
              <a:latin typeface="+mn-lt"/>
            </a:endParaRPr>
          </a:p>
        </p:txBody>
      </p:sp>
      <p:sp>
        <p:nvSpPr>
          <p:cNvPr id="3" name="文本框 2"/>
          <p:cNvSpPr txBox="1"/>
          <p:nvPr/>
        </p:nvSpPr>
        <p:spPr>
          <a:xfrm>
            <a:off x="57664" y="617455"/>
            <a:ext cx="11911914" cy="3416320"/>
          </a:xfrm>
          <a:prstGeom prst="rect">
            <a:avLst/>
          </a:prstGeom>
          <a:noFill/>
        </p:spPr>
        <p:txBody>
          <a:bodyPr wrap="square" rtlCol="0">
            <a:spAutoFit/>
          </a:bodyPr>
          <a:lstStyle/>
          <a:p>
            <a:pPr marL="285750" indent="-285750">
              <a:lnSpc>
                <a:spcPct val="150000"/>
              </a:lnSpc>
              <a:buFont typeface="Wingdings" panose="05000000000000000000" pitchFamily="2" charset="2"/>
              <a:buChar char="l"/>
            </a:pPr>
            <a:r>
              <a:rPr lang="en-US" altLang="zh-CN" b="1" dirty="0" smtClean="0"/>
              <a:t>Why the current CA signaling is not sufficient for Rel-16 UL NC CA</a:t>
            </a:r>
          </a:p>
          <a:p>
            <a:pPr marL="285750" indent="-285750">
              <a:lnSpc>
                <a:spcPct val="150000"/>
              </a:lnSpc>
              <a:buFont typeface="Arial" panose="020B0604020202020204" pitchFamily="34" charset="0"/>
              <a:buChar char="•"/>
            </a:pPr>
            <a:r>
              <a:rPr lang="en-US" altLang="zh-CN" b="1" dirty="0" smtClean="0"/>
              <a:t>NR intra-band UL NC CA can be supported by 1PA or 2PA architecture which is depending on the frequency separation. The UE may support the UL NC CA with different frequency separation with different PA architecture</a:t>
            </a:r>
          </a:p>
          <a:p>
            <a:pPr marL="742950" lvl="1" indent="-285750">
              <a:lnSpc>
                <a:spcPct val="150000"/>
              </a:lnSpc>
              <a:buFont typeface="Arial" panose="020B0604020202020204" pitchFamily="34" charset="0"/>
              <a:buChar char="•"/>
            </a:pPr>
            <a:r>
              <a:rPr lang="en-US" altLang="zh-CN" dirty="0" smtClean="0"/>
              <a:t>Frequency separation: the maximum bandwidth including CCs and the gap between CCs</a:t>
            </a:r>
          </a:p>
          <a:p>
            <a:pPr marL="285750" indent="-285750">
              <a:lnSpc>
                <a:spcPct val="150000"/>
              </a:lnSpc>
              <a:buFont typeface="Arial" panose="020B0604020202020204" pitchFamily="34" charset="0"/>
              <a:buChar char="•"/>
            </a:pPr>
            <a:r>
              <a:rPr lang="en-US" altLang="zh-CN" dirty="0" smtClean="0"/>
              <a:t>UE need to report the max MIMO UE capability for 1PA architecture and 2PA architecture resp</a:t>
            </a:r>
            <a:r>
              <a:rPr lang="en-US" altLang="zh-CN" dirty="0" smtClean="0"/>
              <a:t>ectively</a:t>
            </a:r>
          </a:p>
          <a:p>
            <a:pPr marL="742950" lvl="1" indent="-285750">
              <a:lnSpc>
                <a:spcPct val="150000"/>
              </a:lnSpc>
              <a:buFont typeface="Arial" panose="020B0604020202020204" pitchFamily="34" charset="0"/>
              <a:buChar char="•"/>
            </a:pPr>
            <a:r>
              <a:rPr lang="en-US" altLang="zh-CN" dirty="0" smtClean="0"/>
              <a:t>When PA architecture capability changes for different frequency separation, the max MIMO capability maybe changed</a:t>
            </a:r>
          </a:p>
          <a:p>
            <a:pPr marL="1200150" lvl="2" indent="-285750">
              <a:lnSpc>
                <a:spcPct val="150000"/>
              </a:lnSpc>
              <a:buFont typeface="Arial" panose="020B0604020202020204" pitchFamily="34" charset="0"/>
              <a:buChar char="•"/>
            </a:pPr>
            <a:r>
              <a:rPr lang="en-US" altLang="zh-CN" dirty="0" smtClean="0"/>
              <a:t>For 1PA architecture on CA support, UE need to have 2PA/</a:t>
            </a:r>
            <a:r>
              <a:rPr lang="en-US" altLang="zh-CN" dirty="0" err="1" smtClean="0"/>
              <a:t>Tx</a:t>
            </a:r>
            <a:r>
              <a:rPr lang="en-US" altLang="zh-CN" dirty="0" smtClean="0"/>
              <a:t> chain to support UL MIMO.</a:t>
            </a:r>
          </a:p>
          <a:p>
            <a:pPr marL="1200150" lvl="2" indent="-285750">
              <a:lnSpc>
                <a:spcPct val="150000"/>
              </a:lnSpc>
              <a:buFont typeface="Arial" panose="020B0604020202020204" pitchFamily="34" charset="0"/>
              <a:buChar char="•"/>
            </a:pPr>
            <a:r>
              <a:rPr lang="en-US" altLang="zh-CN" dirty="0" smtClean="0"/>
              <a:t>For 2PA architecture on CA support, UE need to have 4PA/</a:t>
            </a:r>
            <a:r>
              <a:rPr lang="en-US" altLang="zh-CN" dirty="0" err="1" smtClean="0"/>
              <a:t>Tx</a:t>
            </a:r>
            <a:r>
              <a:rPr lang="en-US" altLang="zh-CN" dirty="0" smtClean="0"/>
              <a:t> chain to support UL MIMO.</a:t>
            </a:r>
            <a:endParaRPr lang="en-US" altLang="zh-CN" dirty="0" smtClean="0"/>
          </a:p>
        </p:txBody>
      </p:sp>
    </p:spTree>
    <p:extLst>
      <p:ext uri="{BB962C8B-B14F-4D97-AF65-F5344CB8AC3E}">
        <p14:creationId xmlns:p14="http://schemas.microsoft.com/office/powerpoint/2010/main" val="265667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140" y="33013"/>
            <a:ext cx="11824686" cy="649859"/>
          </a:xfrm>
        </p:spPr>
        <p:txBody>
          <a:bodyPr>
            <a:normAutofit/>
          </a:bodyPr>
          <a:lstStyle/>
          <a:p>
            <a:r>
              <a:rPr lang="en-US" altLang="zh-CN" sz="3600" b="1" dirty="0" smtClean="0">
                <a:latin typeface="Calibri" panose="020F0502020204030204" pitchFamily="34" charset="0"/>
                <a:cs typeface="Calibri" panose="020F0502020204030204" pitchFamily="34" charset="0"/>
              </a:rPr>
              <a:t>WF on Signaling on UL NC CA</a:t>
            </a:r>
            <a:endParaRPr lang="zh-CN" altLang="en-US" sz="3600" b="1" baseline="-25000" dirty="0">
              <a:latin typeface="Calibri" panose="020F0502020204030204" pitchFamily="34" charset="0"/>
              <a:cs typeface="Calibri" panose="020F0502020204030204" pitchFamily="34" charset="0"/>
            </a:endParaRPr>
          </a:p>
        </p:txBody>
      </p:sp>
      <p:sp>
        <p:nvSpPr>
          <p:cNvPr id="11" name="Rectangle 6"/>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文本框 2"/>
          <p:cNvSpPr txBox="1"/>
          <p:nvPr/>
        </p:nvSpPr>
        <p:spPr>
          <a:xfrm>
            <a:off x="51274" y="623841"/>
            <a:ext cx="11400089" cy="3083921"/>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dirty="0" smtClean="0"/>
              <a:t>Intra-band UL NC CA signaling </a:t>
            </a:r>
          </a:p>
          <a:p>
            <a:pPr marL="742950" lvl="1" indent="-285750">
              <a:lnSpc>
                <a:spcPct val="120000"/>
              </a:lnSpc>
              <a:buFont typeface="Arial" panose="020B0604020202020204" pitchFamily="34" charset="0"/>
              <a:buChar char="•"/>
            </a:pPr>
            <a:r>
              <a:rPr lang="en-US" altLang="zh-CN" dirty="0" smtClean="0"/>
              <a:t>Component 1:  Maximum UL frequency separation</a:t>
            </a:r>
          </a:p>
          <a:p>
            <a:pPr marL="1200150" lvl="2" indent="-285750">
              <a:lnSpc>
                <a:spcPct val="120000"/>
              </a:lnSpc>
              <a:buFont typeface="Arial" panose="020B0604020202020204" pitchFamily="34" charset="0"/>
              <a:buChar char="•"/>
            </a:pPr>
            <a:r>
              <a:rPr lang="en-US" altLang="zh-CN" dirty="0" smtClean="0"/>
              <a:t>Candidate frequency separation class: {100MHz, 200MHz, &gt;200MHz}</a:t>
            </a:r>
          </a:p>
          <a:p>
            <a:pPr marL="1200150" lvl="2" indent="-285750">
              <a:lnSpc>
                <a:spcPct val="120000"/>
              </a:lnSpc>
              <a:buFont typeface="Arial" panose="020B0604020202020204" pitchFamily="34" charset="0"/>
              <a:buChar char="•"/>
            </a:pPr>
            <a:r>
              <a:rPr lang="en-US" altLang="zh-CN" dirty="0" smtClean="0"/>
              <a:t>Whether more bit number need to reserved for frequency separation class FFS.</a:t>
            </a:r>
          </a:p>
          <a:p>
            <a:pPr marL="742950" lvl="1" indent="-285750">
              <a:lnSpc>
                <a:spcPct val="120000"/>
              </a:lnSpc>
              <a:buFont typeface="Arial" panose="020B0604020202020204" pitchFamily="34" charset="0"/>
              <a:buChar char="•"/>
            </a:pPr>
            <a:r>
              <a:rPr lang="en-US" altLang="zh-CN" dirty="0" smtClean="0"/>
              <a:t>Component 2:  PA architecture</a:t>
            </a:r>
          </a:p>
          <a:p>
            <a:pPr marL="1200150" lvl="2" indent="-285750">
              <a:lnSpc>
                <a:spcPct val="120000"/>
              </a:lnSpc>
              <a:buFont typeface="Arial" panose="020B0604020202020204" pitchFamily="34" charset="0"/>
              <a:buChar char="•"/>
            </a:pPr>
            <a:r>
              <a:rPr lang="en-GB" altLang="zh-CN" dirty="0" smtClean="0"/>
              <a:t>On </a:t>
            </a:r>
            <a:r>
              <a:rPr lang="en-GB" altLang="zh-CN" dirty="0"/>
              <a:t>the condition that component 1 is indicated, indicate the PA architecture, </a:t>
            </a:r>
            <a:r>
              <a:rPr lang="en-GB" altLang="zh-CN" dirty="0" err="1"/>
              <a:t>i.e</a:t>
            </a:r>
            <a:r>
              <a:rPr lang="en-GB" altLang="zh-CN" dirty="0"/>
              <a:t>, 1PA or 2PA</a:t>
            </a:r>
            <a:endParaRPr lang="zh-CN" altLang="zh-CN" dirty="0"/>
          </a:p>
          <a:p>
            <a:pPr marL="742950" lvl="1" indent="-285750">
              <a:lnSpc>
                <a:spcPct val="120000"/>
              </a:lnSpc>
              <a:buFont typeface="Arial" panose="020B0604020202020204" pitchFamily="34" charset="0"/>
              <a:buChar char="•"/>
            </a:pPr>
            <a:r>
              <a:rPr lang="en-US" altLang="zh-CN" dirty="0" smtClean="0"/>
              <a:t>Component 3:  max UL MIMO layer</a:t>
            </a:r>
          </a:p>
          <a:p>
            <a:pPr marL="1200150" lvl="2" indent="-285750">
              <a:lnSpc>
                <a:spcPct val="120000"/>
              </a:lnSpc>
              <a:buFont typeface="Arial" panose="020B0604020202020204" pitchFamily="34" charset="0"/>
              <a:buChar char="•"/>
            </a:pPr>
            <a:r>
              <a:rPr lang="en-GB" altLang="zh-CN" dirty="0"/>
              <a:t>On the condition that component 1 and component 2 are indicated, indicate the MIMO layer number for each UL CC </a:t>
            </a:r>
            <a:r>
              <a:rPr lang="en-GB" altLang="zh-CN" dirty="0" smtClean="0"/>
              <a:t>separately</a:t>
            </a:r>
            <a:endParaRPr lang="zh-CN" altLang="zh-CN" dirty="0"/>
          </a:p>
        </p:txBody>
      </p:sp>
      <p:sp>
        <p:nvSpPr>
          <p:cNvPr id="4" name="矩形 3"/>
          <p:cNvSpPr/>
          <p:nvPr/>
        </p:nvSpPr>
        <p:spPr>
          <a:xfrm>
            <a:off x="1555334" y="3741946"/>
            <a:ext cx="8947447" cy="4454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CA configuration: 20MHz+20MHz</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2198651724"/>
              </p:ext>
            </p:extLst>
          </p:nvPr>
        </p:nvGraphicFramePr>
        <p:xfrm>
          <a:off x="1570528" y="4281442"/>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100MHz</a:t>
                      </a:r>
                      <a:endParaRPr lang="zh-CN" altLang="en-US" sz="1600" dirty="0"/>
                    </a:p>
                  </a:txBody>
                  <a:tcPr/>
                </a:tc>
              </a:tr>
            </a:tbl>
          </a:graphicData>
        </a:graphic>
      </p:graphicFrame>
      <p:graphicFrame>
        <p:nvGraphicFramePr>
          <p:cNvPr id="9" name="表格 8"/>
          <p:cNvGraphicFramePr>
            <a:graphicFrameLocks noGrp="1"/>
          </p:cNvGraphicFramePr>
          <p:nvPr>
            <p:extLst>
              <p:ext uri="{D42A27DB-BD31-4B8C-83A1-F6EECF244321}">
                <p14:modId xmlns:p14="http://schemas.microsoft.com/office/powerpoint/2010/main" val="3592445986"/>
              </p:ext>
            </p:extLst>
          </p:nvPr>
        </p:nvGraphicFramePr>
        <p:xfrm>
          <a:off x="1570528" y="4721263"/>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1PA</a:t>
                      </a:r>
                      <a:endParaRPr lang="zh-CN" altLang="en-US" sz="1600" dirty="0"/>
                    </a:p>
                  </a:txBody>
                  <a:tcP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2600864918"/>
              </p:ext>
            </p:extLst>
          </p:nvPr>
        </p:nvGraphicFramePr>
        <p:xfrm>
          <a:off x="1570527" y="5155672"/>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 2</a:t>
                      </a:r>
                      <a:r>
                        <a:rPr lang="en-US" altLang="zh-CN" sz="1600" baseline="0" dirty="0" smtClean="0"/>
                        <a:t> layer</a:t>
                      </a:r>
                      <a:endParaRPr lang="zh-CN" altLang="en-US" sz="1600" dirty="0"/>
                    </a:p>
                  </a:txBody>
                  <a:tcPr/>
                </a:tc>
              </a:tr>
            </a:tbl>
          </a:graphicData>
        </a:graphic>
      </p:graphicFrame>
      <p:graphicFrame>
        <p:nvGraphicFramePr>
          <p:cNvPr id="13" name="表格 12"/>
          <p:cNvGraphicFramePr>
            <a:graphicFrameLocks noGrp="1"/>
          </p:cNvGraphicFramePr>
          <p:nvPr>
            <p:extLst>
              <p:ext uri="{D42A27DB-BD31-4B8C-83A1-F6EECF244321}">
                <p14:modId xmlns:p14="http://schemas.microsoft.com/office/powerpoint/2010/main" val="2258772560"/>
              </p:ext>
            </p:extLst>
          </p:nvPr>
        </p:nvGraphicFramePr>
        <p:xfrm>
          <a:off x="4585770" y="4280016"/>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200MHz</a:t>
                      </a:r>
                      <a:endParaRPr lang="zh-CN" altLang="en-US" sz="1600" dirty="0"/>
                    </a:p>
                  </a:txBody>
                  <a:tcPr/>
                </a:tc>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1127903404"/>
              </p:ext>
            </p:extLst>
          </p:nvPr>
        </p:nvGraphicFramePr>
        <p:xfrm>
          <a:off x="4585770" y="4719837"/>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5" name="表格 14"/>
          <p:cNvGraphicFramePr>
            <a:graphicFrameLocks noGrp="1"/>
          </p:cNvGraphicFramePr>
          <p:nvPr>
            <p:extLst>
              <p:ext uri="{D42A27DB-BD31-4B8C-83A1-F6EECF244321}">
                <p14:modId xmlns:p14="http://schemas.microsoft.com/office/powerpoint/2010/main" val="1992023067"/>
              </p:ext>
            </p:extLst>
          </p:nvPr>
        </p:nvGraphicFramePr>
        <p:xfrm>
          <a:off x="4585769" y="5154246"/>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graphicFrame>
        <p:nvGraphicFramePr>
          <p:cNvPr id="16" name="表格 15"/>
          <p:cNvGraphicFramePr>
            <a:graphicFrameLocks noGrp="1"/>
          </p:cNvGraphicFramePr>
          <p:nvPr>
            <p:extLst>
              <p:ext uri="{D42A27DB-BD31-4B8C-83A1-F6EECF244321}">
                <p14:modId xmlns:p14="http://schemas.microsoft.com/office/powerpoint/2010/main" val="3642774879"/>
              </p:ext>
            </p:extLst>
          </p:nvPr>
        </p:nvGraphicFramePr>
        <p:xfrm>
          <a:off x="7524101" y="4278592"/>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&gt;200MHz</a:t>
                      </a:r>
                      <a:endParaRPr lang="zh-CN" altLang="en-US" sz="1600" dirty="0"/>
                    </a:p>
                  </a:txBody>
                  <a:tcPr/>
                </a:tc>
              </a:tr>
            </a:tbl>
          </a:graphicData>
        </a:graphic>
      </p:graphicFrame>
      <p:graphicFrame>
        <p:nvGraphicFramePr>
          <p:cNvPr id="17" name="表格 16"/>
          <p:cNvGraphicFramePr>
            <a:graphicFrameLocks noGrp="1"/>
          </p:cNvGraphicFramePr>
          <p:nvPr>
            <p:extLst>
              <p:ext uri="{D42A27DB-BD31-4B8C-83A1-F6EECF244321}">
                <p14:modId xmlns:p14="http://schemas.microsoft.com/office/powerpoint/2010/main" val="3652856284"/>
              </p:ext>
            </p:extLst>
          </p:nvPr>
        </p:nvGraphicFramePr>
        <p:xfrm>
          <a:off x="7524101" y="4718413"/>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8" name="表格 17"/>
          <p:cNvGraphicFramePr>
            <a:graphicFrameLocks noGrp="1"/>
          </p:cNvGraphicFramePr>
          <p:nvPr>
            <p:extLst>
              <p:ext uri="{D42A27DB-BD31-4B8C-83A1-F6EECF244321}">
                <p14:modId xmlns:p14="http://schemas.microsoft.com/office/powerpoint/2010/main" val="3660410061"/>
              </p:ext>
            </p:extLst>
          </p:nvPr>
        </p:nvGraphicFramePr>
        <p:xfrm>
          <a:off x="7524100" y="5152822"/>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sp>
        <p:nvSpPr>
          <p:cNvPr id="8" name="文本框 7"/>
          <p:cNvSpPr txBox="1"/>
          <p:nvPr/>
        </p:nvSpPr>
        <p:spPr>
          <a:xfrm>
            <a:off x="186106" y="5648770"/>
            <a:ext cx="11803644" cy="923330"/>
          </a:xfrm>
          <a:prstGeom prst="rect">
            <a:avLst/>
          </a:prstGeom>
          <a:noFill/>
        </p:spPr>
        <p:txBody>
          <a:bodyPr wrap="square" rtlCol="0">
            <a:spAutoFit/>
          </a:bodyPr>
          <a:lstStyle/>
          <a:p>
            <a:pPr marL="285750" indent="-285750">
              <a:buFont typeface="Wingdings" panose="05000000000000000000" pitchFamily="2" charset="2"/>
              <a:buChar char="l"/>
            </a:pPr>
            <a:r>
              <a:rPr lang="en-US" altLang="zh-CN" dirty="0" smtClean="0"/>
              <a:t>Multiple sets of UE capability on one UL NC CA configuration can be indicated, which can clearly signal the changing UE capability on PA architecture for different frequency separation, and the max UL MIMO layer can be signaled due to different PA architecture.</a:t>
            </a:r>
            <a:endParaRPr lang="zh-CN" altLang="en-US" dirty="0"/>
          </a:p>
        </p:txBody>
      </p:sp>
    </p:spTree>
    <p:extLst>
      <p:ext uri="{BB962C8B-B14F-4D97-AF65-F5344CB8AC3E}">
        <p14:creationId xmlns:p14="http://schemas.microsoft.com/office/powerpoint/2010/main" val="5602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5329" y="758007"/>
            <a:ext cx="11664778" cy="369332"/>
          </a:xfrm>
          <a:prstGeom prst="rect">
            <a:avLst/>
          </a:prstGeom>
        </p:spPr>
        <p:txBody>
          <a:bodyPr wrap="square">
            <a:spAutoFit/>
          </a:bodyPr>
          <a:lstStyle/>
          <a:p>
            <a:pPr marL="285750" indent="-285750" algn="just">
              <a:spcAft>
                <a:spcPts val="600"/>
              </a:spcAft>
              <a:buFont typeface="Wingdings" panose="05000000000000000000" pitchFamily="2" charset="2"/>
              <a:buChar char="l"/>
            </a:pPr>
            <a:r>
              <a:rPr lang="en-GB" altLang="zh-CN" b="1" dirty="0" smtClean="0"/>
              <a:t>The signalling architecture for Intra-band UL NC CA is also applied for intra-band contiguous CA</a:t>
            </a:r>
            <a:endParaRPr lang="en-GB" altLang="zh-CN" b="1" dirty="0" smtClean="0"/>
          </a:p>
        </p:txBody>
      </p:sp>
      <p:sp>
        <p:nvSpPr>
          <p:cNvPr id="5" name="标题 1"/>
          <p:cNvSpPr>
            <a:spLocks noGrp="1"/>
          </p:cNvSpPr>
          <p:nvPr>
            <p:ph type="title"/>
          </p:nvPr>
        </p:nvSpPr>
        <p:spPr>
          <a:xfrm>
            <a:off x="71140" y="33013"/>
            <a:ext cx="11824686" cy="649859"/>
          </a:xfrm>
        </p:spPr>
        <p:txBody>
          <a:bodyPr>
            <a:normAutofit/>
          </a:bodyPr>
          <a:lstStyle/>
          <a:p>
            <a:r>
              <a:rPr lang="en-US" altLang="zh-CN" sz="3600" b="1" dirty="0" smtClean="0">
                <a:latin typeface="Calibri" panose="020F0502020204030204" pitchFamily="34" charset="0"/>
                <a:cs typeface="Calibri" panose="020F0502020204030204" pitchFamily="34" charset="0"/>
              </a:rPr>
              <a:t>WF on Signaling on UL NC CA</a:t>
            </a:r>
            <a:endParaRPr lang="zh-CN" altLang="en-US" sz="3600" b="1" baseline="-25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713923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1140" y="33013"/>
            <a:ext cx="11824686" cy="649859"/>
          </a:xfrm>
        </p:spPr>
        <p:txBody>
          <a:bodyPr>
            <a:normAutofit/>
          </a:bodyPr>
          <a:lstStyle/>
          <a:p>
            <a:r>
              <a:rPr lang="en-US" altLang="zh-CN" sz="3600" b="1" dirty="0" smtClean="0">
                <a:latin typeface="Calibri" panose="020F0502020204030204" pitchFamily="34" charset="0"/>
                <a:cs typeface="Calibri" panose="020F0502020204030204" pitchFamily="34" charset="0"/>
              </a:rPr>
              <a:t>WF on Signaling on UL NC CA-RF requirement related</a:t>
            </a:r>
            <a:endParaRPr lang="zh-CN" altLang="en-US" sz="3600" b="1" baseline="-25000" dirty="0">
              <a:latin typeface="Calibri" panose="020F0502020204030204" pitchFamily="34" charset="0"/>
              <a:cs typeface="Calibri" panose="020F0502020204030204" pitchFamily="34" charset="0"/>
            </a:endParaRPr>
          </a:p>
        </p:txBody>
      </p:sp>
      <p:sp>
        <p:nvSpPr>
          <p:cNvPr id="11" name="Rectangle 6"/>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3" name="文本框 2"/>
          <p:cNvSpPr txBox="1"/>
          <p:nvPr/>
        </p:nvSpPr>
        <p:spPr>
          <a:xfrm>
            <a:off x="51274" y="623841"/>
            <a:ext cx="11400089" cy="1421928"/>
          </a:xfrm>
          <a:prstGeom prst="rect">
            <a:avLst/>
          </a:prstGeom>
          <a:noFill/>
        </p:spPr>
        <p:txBody>
          <a:bodyPr wrap="square" rtlCol="0">
            <a:spAutoFit/>
          </a:bodyPr>
          <a:lstStyle/>
          <a:p>
            <a:pPr marL="285750" indent="-285750">
              <a:lnSpc>
                <a:spcPct val="120000"/>
              </a:lnSpc>
              <a:buFont typeface="Wingdings" panose="05000000000000000000" pitchFamily="2" charset="2"/>
              <a:buChar char="l"/>
            </a:pPr>
            <a:r>
              <a:rPr lang="en-US" altLang="zh-CN" dirty="0" smtClean="0"/>
              <a:t>Intra-band UL NC CA RF requirement signaling </a:t>
            </a:r>
          </a:p>
          <a:p>
            <a:pPr marL="742950" lvl="1" indent="-285750">
              <a:lnSpc>
                <a:spcPct val="120000"/>
              </a:lnSpc>
              <a:buFont typeface="Arial" panose="020B0604020202020204" pitchFamily="34" charset="0"/>
              <a:buChar char="•"/>
            </a:pPr>
            <a:r>
              <a:rPr lang="en-US" altLang="zh-CN" dirty="0" smtClean="0"/>
              <a:t>Component 1:  Indicate whether the in-gap ACLR and/or SEM need to be relaxed </a:t>
            </a:r>
          </a:p>
          <a:p>
            <a:pPr marL="1200150" lvl="2" indent="-285750">
              <a:lnSpc>
                <a:spcPct val="120000"/>
              </a:lnSpc>
              <a:buFont typeface="Arial" panose="020B0604020202020204" pitchFamily="34" charset="0"/>
              <a:buChar char="•"/>
            </a:pPr>
            <a:r>
              <a:rPr lang="en-US" altLang="zh-CN" dirty="0" smtClean="0"/>
              <a:t>Only applicable for 1PA architecture</a:t>
            </a:r>
          </a:p>
          <a:p>
            <a:pPr marL="1200150" lvl="2" indent="-285750">
              <a:lnSpc>
                <a:spcPct val="120000"/>
              </a:lnSpc>
              <a:buFont typeface="Arial" panose="020B0604020202020204" pitchFamily="34" charset="0"/>
              <a:buChar char="•"/>
            </a:pPr>
            <a:r>
              <a:rPr lang="en-US" altLang="zh-CN" dirty="0" smtClean="0"/>
              <a:t>The UE need to fulfill the relaxed RF requirement specified in TS 38.101</a:t>
            </a:r>
          </a:p>
        </p:txBody>
      </p:sp>
      <p:sp>
        <p:nvSpPr>
          <p:cNvPr id="4" name="矩形 3"/>
          <p:cNvSpPr/>
          <p:nvPr/>
        </p:nvSpPr>
        <p:spPr>
          <a:xfrm>
            <a:off x="1153682" y="2348980"/>
            <a:ext cx="8947447" cy="4454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CA configuration: 20MHz+20MHz</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1785071440"/>
              </p:ext>
            </p:extLst>
          </p:nvPr>
        </p:nvGraphicFramePr>
        <p:xfrm>
          <a:off x="1168876" y="2888476"/>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100MHz</a:t>
                      </a:r>
                      <a:endParaRPr lang="zh-CN" altLang="en-US" sz="1600" dirty="0"/>
                    </a:p>
                  </a:txBody>
                  <a:tcPr/>
                </a:tc>
              </a:tr>
            </a:tbl>
          </a:graphicData>
        </a:graphic>
      </p:graphicFrame>
      <p:graphicFrame>
        <p:nvGraphicFramePr>
          <p:cNvPr id="9" name="表格 8"/>
          <p:cNvGraphicFramePr>
            <a:graphicFrameLocks noGrp="1"/>
          </p:cNvGraphicFramePr>
          <p:nvPr>
            <p:extLst>
              <p:ext uri="{D42A27DB-BD31-4B8C-83A1-F6EECF244321}">
                <p14:modId xmlns:p14="http://schemas.microsoft.com/office/powerpoint/2010/main" val="2561895772"/>
              </p:ext>
            </p:extLst>
          </p:nvPr>
        </p:nvGraphicFramePr>
        <p:xfrm>
          <a:off x="1168876" y="3328297"/>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1PA</a:t>
                      </a:r>
                      <a:endParaRPr lang="zh-CN" altLang="en-US" sz="1600" dirty="0"/>
                    </a:p>
                  </a:txBody>
                  <a:tcPr/>
                </a:tc>
              </a:tr>
            </a:tbl>
          </a:graphicData>
        </a:graphic>
      </p:graphicFrame>
      <p:graphicFrame>
        <p:nvGraphicFramePr>
          <p:cNvPr id="10" name="表格 9"/>
          <p:cNvGraphicFramePr>
            <a:graphicFrameLocks noGrp="1"/>
          </p:cNvGraphicFramePr>
          <p:nvPr>
            <p:extLst>
              <p:ext uri="{D42A27DB-BD31-4B8C-83A1-F6EECF244321}">
                <p14:modId xmlns:p14="http://schemas.microsoft.com/office/powerpoint/2010/main" val="2260187719"/>
              </p:ext>
            </p:extLst>
          </p:nvPr>
        </p:nvGraphicFramePr>
        <p:xfrm>
          <a:off x="1168875" y="3762706"/>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 2</a:t>
                      </a:r>
                      <a:r>
                        <a:rPr lang="en-US" altLang="zh-CN" sz="1600" baseline="0" dirty="0" smtClean="0"/>
                        <a:t> layer</a:t>
                      </a:r>
                      <a:endParaRPr lang="zh-CN" altLang="en-US" sz="1600" dirty="0"/>
                    </a:p>
                  </a:txBody>
                  <a:tcPr/>
                </a:tc>
              </a:tr>
            </a:tbl>
          </a:graphicData>
        </a:graphic>
      </p:graphicFrame>
      <p:graphicFrame>
        <p:nvGraphicFramePr>
          <p:cNvPr id="13" name="表格 12"/>
          <p:cNvGraphicFramePr>
            <a:graphicFrameLocks noGrp="1"/>
          </p:cNvGraphicFramePr>
          <p:nvPr>
            <p:extLst>
              <p:ext uri="{D42A27DB-BD31-4B8C-83A1-F6EECF244321}">
                <p14:modId xmlns:p14="http://schemas.microsoft.com/office/powerpoint/2010/main" val="917108634"/>
              </p:ext>
            </p:extLst>
          </p:nvPr>
        </p:nvGraphicFramePr>
        <p:xfrm>
          <a:off x="4184118" y="2887050"/>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200MHz</a:t>
                      </a:r>
                      <a:endParaRPr lang="zh-CN" altLang="en-US" sz="1600" dirty="0"/>
                    </a:p>
                  </a:txBody>
                  <a:tcPr/>
                </a:tc>
              </a:tr>
            </a:tbl>
          </a:graphicData>
        </a:graphic>
      </p:graphicFrame>
      <p:graphicFrame>
        <p:nvGraphicFramePr>
          <p:cNvPr id="14" name="表格 13"/>
          <p:cNvGraphicFramePr>
            <a:graphicFrameLocks noGrp="1"/>
          </p:cNvGraphicFramePr>
          <p:nvPr>
            <p:extLst>
              <p:ext uri="{D42A27DB-BD31-4B8C-83A1-F6EECF244321}">
                <p14:modId xmlns:p14="http://schemas.microsoft.com/office/powerpoint/2010/main" val="59880240"/>
              </p:ext>
            </p:extLst>
          </p:nvPr>
        </p:nvGraphicFramePr>
        <p:xfrm>
          <a:off x="4184118" y="3326871"/>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5" name="表格 14"/>
          <p:cNvGraphicFramePr>
            <a:graphicFrameLocks noGrp="1"/>
          </p:cNvGraphicFramePr>
          <p:nvPr>
            <p:extLst>
              <p:ext uri="{D42A27DB-BD31-4B8C-83A1-F6EECF244321}">
                <p14:modId xmlns:p14="http://schemas.microsoft.com/office/powerpoint/2010/main" val="968491367"/>
              </p:ext>
            </p:extLst>
          </p:nvPr>
        </p:nvGraphicFramePr>
        <p:xfrm>
          <a:off x="4184117" y="3761280"/>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graphicFrame>
        <p:nvGraphicFramePr>
          <p:cNvPr id="16" name="表格 15"/>
          <p:cNvGraphicFramePr>
            <a:graphicFrameLocks noGrp="1"/>
          </p:cNvGraphicFramePr>
          <p:nvPr>
            <p:extLst>
              <p:ext uri="{D42A27DB-BD31-4B8C-83A1-F6EECF244321}">
                <p14:modId xmlns:p14="http://schemas.microsoft.com/office/powerpoint/2010/main" val="501133331"/>
              </p:ext>
            </p:extLst>
          </p:nvPr>
        </p:nvGraphicFramePr>
        <p:xfrm>
          <a:off x="7122449" y="2885626"/>
          <a:ext cx="2762189" cy="335280"/>
        </p:xfrm>
        <a:graphic>
          <a:graphicData uri="http://schemas.openxmlformats.org/drawingml/2006/table">
            <a:tbl>
              <a:tblPr firstRow="1" bandRow="1">
                <a:tableStyleId>{5C22544A-7EE6-4342-B048-85BDC9FD1C3A}</a:tableStyleId>
              </a:tblPr>
              <a:tblGrid>
                <a:gridCol w="2762189"/>
              </a:tblGrid>
              <a:tr h="293191">
                <a:tc>
                  <a:txBody>
                    <a:bodyPr/>
                    <a:lstStyle/>
                    <a:p>
                      <a:r>
                        <a:rPr lang="en-US" altLang="zh-CN" sz="1600" dirty="0" smtClean="0"/>
                        <a:t>Separation class: &gt;200MHz</a:t>
                      </a:r>
                      <a:endParaRPr lang="zh-CN" altLang="en-US" sz="1600" dirty="0"/>
                    </a:p>
                  </a:txBody>
                  <a:tcPr/>
                </a:tc>
              </a:tr>
            </a:tbl>
          </a:graphicData>
        </a:graphic>
      </p:graphicFrame>
      <p:graphicFrame>
        <p:nvGraphicFramePr>
          <p:cNvPr id="17" name="表格 16"/>
          <p:cNvGraphicFramePr>
            <a:graphicFrameLocks noGrp="1"/>
          </p:cNvGraphicFramePr>
          <p:nvPr>
            <p:extLst>
              <p:ext uri="{D42A27DB-BD31-4B8C-83A1-F6EECF244321}">
                <p14:modId xmlns:p14="http://schemas.microsoft.com/office/powerpoint/2010/main" val="341425682"/>
              </p:ext>
            </p:extLst>
          </p:nvPr>
        </p:nvGraphicFramePr>
        <p:xfrm>
          <a:off x="7122449" y="3325447"/>
          <a:ext cx="2326354" cy="335280"/>
        </p:xfrm>
        <a:graphic>
          <a:graphicData uri="http://schemas.openxmlformats.org/drawingml/2006/table">
            <a:tbl>
              <a:tblPr firstRow="1" bandRow="1">
                <a:tableStyleId>{5C22544A-7EE6-4342-B048-85BDC9FD1C3A}</a:tableStyleId>
              </a:tblPr>
              <a:tblGrid>
                <a:gridCol w="2326354"/>
              </a:tblGrid>
              <a:tr h="293191">
                <a:tc>
                  <a:txBody>
                    <a:bodyPr/>
                    <a:lstStyle/>
                    <a:p>
                      <a:r>
                        <a:rPr lang="en-US" altLang="zh-CN" sz="1600" dirty="0" smtClean="0"/>
                        <a:t>PA Archi: 2PA</a:t>
                      </a:r>
                      <a:endParaRPr lang="zh-CN" altLang="en-US" sz="1600" dirty="0"/>
                    </a:p>
                  </a:txBody>
                  <a:tcPr/>
                </a:tc>
              </a:tr>
            </a:tbl>
          </a:graphicData>
        </a:graphic>
      </p:graphicFrame>
      <p:graphicFrame>
        <p:nvGraphicFramePr>
          <p:cNvPr id="18" name="表格 17"/>
          <p:cNvGraphicFramePr>
            <a:graphicFrameLocks noGrp="1"/>
          </p:cNvGraphicFramePr>
          <p:nvPr>
            <p:extLst>
              <p:ext uri="{D42A27DB-BD31-4B8C-83A1-F6EECF244321}">
                <p14:modId xmlns:p14="http://schemas.microsoft.com/office/powerpoint/2010/main" val="2607258924"/>
              </p:ext>
            </p:extLst>
          </p:nvPr>
        </p:nvGraphicFramePr>
        <p:xfrm>
          <a:off x="7122448" y="3759856"/>
          <a:ext cx="2027252" cy="335280"/>
        </p:xfrm>
        <a:graphic>
          <a:graphicData uri="http://schemas.openxmlformats.org/drawingml/2006/table">
            <a:tbl>
              <a:tblPr firstRow="1" bandRow="1">
                <a:tableStyleId>{5C22544A-7EE6-4342-B048-85BDC9FD1C3A}</a:tableStyleId>
              </a:tblPr>
              <a:tblGrid>
                <a:gridCol w="2027252"/>
              </a:tblGrid>
              <a:tr h="293191">
                <a:tc>
                  <a:txBody>
                    <a:bodyPr/>
                    <a:lstStyle/>
                    <a:p>
                      <a:r>
                        <a:rPr lang="en-US" altLang="zh-CN" sz="1600" dirty="0" smtClean="0"/>
                        <a:t>UL</a:t>
                      </a:r>
                      <a:r>
                        <a:rPr lang="en-US" altLang="zh-CN" sz="1600" baseline="0" dirty="0" smtClean="0"/>
                        <a:t> MIMO</a:t>
                      </a:r>
                      <a:r>
                        <a:rPr lang="en-US" altLang="zh-CN" sz="1600" dirty="0" smtClean="0"/>
                        <a:t>: 1</a:t>
                      </a:r>
                      <a:r>
                        <a:rPr lang="en-US" altLang="zh-CN" sz="1600" baseline="0" dirty="0" smtClean="0"/>
                        <a:t> layer</a:t>
                      </a:r>
                      <a:endParaRPr lang="zh-CN" altLang="en-US" sz="1600" dirty="0"/>
                    </a:p>
                  </a:txBody>
                  <a:tcPr/>
                </a:tc>
              </a:tr>
            </a:tbl>
          </a:graphicData>
        </a:graphic>
      </p:graphicFrame>
      <p:graphicFrame>
        <p:nvGraphicFramePr>
          <p:cNvPr id="19" name="表格 18"/>
          <p:cNvGraphicFramePr>
            <a:graphicFrameLocks noGrp="1"/>
          </p:cNvGraphicFramePr>
          <p:nvPr>
            <p:extLst>
              <p:ext uri="{D42A27DB-BD31-4B8C-83A1-F6EECF244321}">
                <p14:modId xmlns:p14="http://schemas.microsoft.com/office/powerpoint/2010/main" val="314212029"/>
              </p:ext>
            </p:extLst>
          </p:nvPr>
        </p:nvGraphicFramePr>
        <p:xfrm>
          <a:off x="1175995" y="4222755"/>
          <a:ext cx="1618480" cy="335280"/>
        </p:xfrm>
        <a:graphic>
          <a:graphicData uri="http://schemas.openxmlformats.org/drawingml/2006/table">
            <a:tbl>
              <a:tblPr firstRow="1" bandRow="1">
                <a:tableStyleId>{5C22544A-7EE6-4342-B048-85BDC9FD1C3A}</a:tableStyleId>
              </a:tblPr>
              <a:tblGrid>
                <a:gridCol w="1618480"/>
              </a:tblGrid>
              <a:tr h="293191">
                <a:tc>
                  <a:txBody>
                    <a:bodyPr/>
                    <a:lstStyle/>
                    <a:p>
                      <a:r>
                        <a:rPr lang="en-US" altLang="zh-CN" sz="1600" dirty="0" smtClean="0"/>
                        <a:t>RF relax: {</a:t>
                      </a:r>
                      <a:r>
                        <a:rPr lang="en-US" altLang="zh-CN" sz="1600" dirty="0" err="1" smtClean="0"/>
                        <a:t>Yes,no</a:t>
                      </a:r>
                      <a:r>
                        <a:rPr lang="en-US" altLang="zh-CN" sz="1600" dirty="0" smtClean="0"/>
                        <a:t>}</a:t>
                      </a:r>
                      <a:endParaRPr lang="zh-CN" altLang="en-US" sz="1600" dirty="0"/>
                    </a:p>
                  </a:txBody>
                  <a:tcPr/>
                </a:tc>
              </a:tr>
            </a:tbl>
          </a:graphicData>
        </a:graphic>
      </p:graphicFrame>
    </p:spTree>
    <p:extLst>
      <p:ext uri="{BB962C8B-B14F-4D97-AF65-F5344CB8AC3E}">
        <p14:creationId xmlns:p14="http://schemas.microsoft.com/office/powerpoint/2010/main" val="731120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3995</TotalTime>
  <Words>469</Words>
  <Application>Microsoft Office PowerPoint</Application>
  <PresentationFormat>宽屏</PresentationFormat>
  <Paragraphs>52</Paragraphs>
  <Slides>5</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vt:i4>
      </vt:variant>
    </vt:vector>
  </HeadingPairs>
  <TitlesOfParts>
    <vt:vector size="11" baseType="lpstr">
      <vt:lpstr>宋体</vt:lpstr>
      <vt:lpstr>Arial</vt:lpstr>
      <vt:lpstr>Calibri</vt:lpstr>
      <vt:lpstr>Calibri Light</vt:lpstr>
      <vt:lpstr>Wingdings</vt:lpstr>
      <vt:lpstr>Office 主题</vt:lpstr>
      <vt:lpstr>WF on intra-band UL non-contiguous CA UE capability</vt:lpstr>
      <vt:lpstr>Background</vt:lpstr>
      <vt:lpstr>WF on Signaling on UL NC CA</vt:lpstr>
      <vt:lpstr>WF on Signaling on UL NC CA</vt:lpstr>
      <vt:lpstr>WF on Signaling on UL NC CA-RF requirement related</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scope of FR1 UE RF</dc:title>
  <dc:creator>Zhangqian (Zq)</dc:creator>
  <cp:lastModifiedBy>Zhangqian (Zq)</cp:lastModifiedBy>
  <cp:revision>150</cp:revision>
  <dcterms:created xsi:type="dcterms:W3CDTF">2019-10-15T22:26:30Z</dcterms:created>
  <dcterms:modified xsi:type="dcterms:W3CDTF">2020-06-03T04:54:34Z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(3)0YUvg/zPWHGRrL3f7AeknRAhhu9lv7WyPHKNr1RFRH7EV3AaEQdhfAPbAM+iEyTAzIE1xfEl
kOwkqnwyKMklxGeICdITf/QcHuuSWz4b7ww+1NXm4NYFvoqPC/X2IOdgCKbaUAgKS4Q/v7Oz
pf1N9/zj0Ch31QntzBiWwgJ8BB0PbKauNmGr2rk8/1l24puVa5rGErjd1gwqzDcFl1A4Yk6a
72vMZviUIKq1FRP66f</vt:lpwstr>
  </property>
  <property fmtid="{D5CDD505-2E9C-101B-9397-08002B2CF9AE}" pid="3" name="_2015_ms_pID_7253431">
    <vt:lpwstr>JENUVei+DaYoQtZoa4B1CjF+3RMtqm+Dv2bogDcvOuBondND+vidRU
4AZoQNLkWY86haBCjQZ0FcWyL9Z0VWNBrXGpBHbnhsXC6MxSxMNbJ3fNSFteGmXfzLPedivj
2+W6heZzrOwx1gLAmxTfnhiat4Q7fGMH7TLgx1BEpe57/T70cNYtZ1FAmayANQS5dLoETlxI
eMhTbcWuwQbf4qJxF6d+5jKtXpkXPnAKCmaQ</vt:lpwstr>
  </property>
  <property fmtid="{D5CDD505-2E9C-101B-9397-08002B2CF9AE}" pid="4" name="_2015_ms_pID_7253432">
    <vt:lpwstr>nhrO0OKrRrecyjy5pp8YDXY=</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1577106026</vt:lpwstr>
  </property>
</Properties>
</file>