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0" r:id="rId4"/>
    <p:sldId id="272" r:id="rId5"/>
    <p:sldId id="273" r:id="rId6"/>
    <p:sldId id="279" r:id="rId7"/>
    <p:sldId id="278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27" autoAdjust="0"/>
    <p:restoredTop sz="95394" autoAdjust="0"/>
  </p:normalViewPr>
  <p:slideViewPr>
    <p:cSldViewPr snapToGrid="0">
      <p:cViewPr varScale="1">
        <p:scale>
          <a:sx n="115" d="100"/>
          <a:sy n="115" d="100"/>
        </p:scale>
        <p:origin x="437" y="72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e Vintola" userId="e42d18e4-a1bf-4bd0-92ba-d7e42de8f0b6" providerId="ADAL" clId="{E9C55254-0C6A-4D8B-80C6-5B6DC5B70F96}"/>
    <pc:docChg chg="custSel modSld">
      <pc:chgData name="Ville Vintola" userId="e42d18e4-a1bf-4bd0-92ba-d7e42de8f0b6" providerId="ADAL" clId="{E9C55254-0C6A-4D8B-80C6-5B6DC5B70F96}" dt="2020-06-03T22:07:37.937" v="200" actId="20577"/>
      <pc:docMkLst>
        <pc:docMk/>
      </pc:docMkLst>
      <pc:sldChg chg="modSp mod">
        <pc:chgData name="Ville Vintola" userId="e42d18e4-a1bf-4bd0-92ba-d7e42de8f0b6" providerId="ADAL" clId="{E9C55254-0C6A-4D8B-80C6-5B6DC5B70F96}" dt="2020-06-03T22:07:37.937" v="200" actId="20577"/>
        <pc:sldMkLst>
          <pc:docMk/>
          <pc:sldMk cId="3054837727" sldId="272"/>
        </pc:sldMkLst>
        <pc:spChg chg="mod">
          <ac:chgData name="Ville Vintola" userId="e42d18e4-a1bf-4bd0-92ba-d7e42de8f0b6" providerId="ADAL" clId="{E9C55254-0C6A-4D8B-80C6-5B6DC5B70F96}" dt="2020-06-03T22:07:37.937" v="200" actId="20577"/>
          <ac:spMkLst>
            <pc:docMk/>
            <pc:sldMk cId="3054837727" sldId="272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03E3-20A9-4D50-BE71-C5D0E0A6570F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B1468-B2A1-4F1F-A5ED-0426202DE1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39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544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28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036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6694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138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B1468-B2A1-4F1F-A5ED-0426202DE1D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3140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BDBA-8D21-4348-B857-FE00F123F87B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76EA3-A195-4EE7-B2F9-C2C63F2A6B6B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5E727-2FC2-4B4E-8A5D-67FEC0B8D3BD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B6377-2916-4244-8450-228613DA8772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3646-EC17-4C2A-92F0-51B23754707C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39A4-2C9C-48AD-A5D6-0DD89912A79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E266-2CAA-4396-ABD9-46560620A4B9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B19F-7C8E-4327-8BBD-46832673B84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86547-5CFC-4DB8-A0CA-4F43A22A605D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161EC-0C3D-4DEC-A01E-DBB7D5C06AF8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F34E-0E53-4C2C-8FD9-5248243230AC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8B3ED-734A-4E60-A3DB-C2DD811B2751}" type="datetime1">
              <a:rPr lang="en-US" smtClean="0"/>
              <a:t>6/4/2020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327" y="2031693"/>
            <a:ext cx="11236037" cy="2387600"/>
          </a:xfrm>
        </p:spPr>
        <p:txBody>
          <a:bodyPr anchor="ctr">
            <a:normAutofit/>
          </a:bodyPr>
          <a:lstStyle/>
          <a:p>
            <a:r>
              <a:rPr lang="en-US" altLang="zh-CN" sz="4800" dirty="0"/>
              <a:t>WF on Uplink Full Power Transmission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/>
              <a:t>Samsung 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/>
              <a:t>#95</a:t>
            </a:r>
            <a:r>
              <a:rPr lang="en-US" altLang="zh-CN" sz="2400" b="1" dirty="0"/>
              <a:t>-e</a:t>
            </a:r>
            <a:r>
              <a:rPr lang="en-US" altLang="sv-SE" sz="2400" b="1" dirty="0">
                <a:cs typeface="Arial" panose="020B0604020202020204" pitchFamily="34" charset="0"/>
              </a:rPr>
              <a:t> Meeting                                                                       R4-2008462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altLang="zh-CN" sz="2400" b="1" dirty="0"/>
              <a:t>Electronic Meeting, 25</a:t>
            </a:r>
            <a:r>
              <a:rPr lang="en-GB" altLang="zh-CN" sz="2400" b="1" baseline="30000" dirty="0"/>
              <a:t>th</a:t>
            </a:r>
            <a:r>
              <a:rPr lang="en-GB" altLang="zh-CN" sz="2400" b="1" dirty="0"/>
              <a:t> May – 5</a:t>
            </a:r>
            <a:r>
              <a:rPr lang="en-GB" altLang="zh-CN" sz="2400" b="1" baseline="30000" dirty="0"/>
              <a:t>th</a:t>
            </a:r>
            <a:r>
              <a:rPr lang="en-GB" altLang="zh-CN" sz="2400" b="1" dirty="0"/>
              <a:t> </a:t>
            </a:r>
            <a:r>
              <a:rPr lang="en-US" altLang="zh-CN" sz="2400" b="1" dirty="0"/>
              <a:t>June</a:t>
            </a:r>
            <a:r>
              <a:rPr lang="en-GB" altLang="zh-CN" sz="2400" b="1" dirty="0"/>
              <a:t>, 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3200" b="1" dirty="0"/>
              <a:t>Issue 2-1-1: For Uplink Full Power Transmission (</a:t>
            </a:r>
            <a:r>
              <a:rPr lang="en-US" altLang="zh-CN" sz="3200" b="1" dirty="0" err="1"/>
              <a:t>ULFPTx</a:t>
            </a:r>
            <a:r>
              <a:rPr lang="en-US" altLang="zh-CN" sz="3200" b="1" dirty="0"/>
              <a:t>) feature in FR2</a:t>
            </a:r>
            <a:endParaRPr lang="en-US" sz="3200" b="1" strike="sngStrike" dirty="0">
              <a:solidFill>
                <a:srgbClr val="FF0000"/>
              </a:solidFill>
            </a:endParaRPr>
          </a:p>
          <a:p>
            <a:pPr lvl="1"/>
            <a:r>
              <a:rPr lang="en-US" sz="2800" dirty="0"/>
              <a:t>UE’s support of full power transmission feature’s mode shall follow RAN1 and RAN2 design;</a:t>
            </a:r>
          </a:p>
          <a:p>
            <a:pPr lvl="1"/>
            <a:r>
              <a:rPr lang="en-US" sz="2800" dirty="0"/>
              <a:t>If UE claim its support of a mode (from mode-1, mode-2 and the other mode), corresponding performance requirement shall be applied.</a:t>
            </a:r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1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3200" b="1" dirty="0"/>
              <a:t>Issue 2-2-1: UE declaring Mode 1 support requirements with DCI 0_0 or single SRS port with DCI 0_1</a:t>
            </a:r>
          </a:p>
          <a:p>
            <a:pPr lvl="1" hangingPunct="0">
              <a:spcBef>
                <a:spcPts val="900"/>
              </a:spcBef>
            </a:pPr>
            <a:r>
              <a:rPr lang="en-US" sz="2800" dirty="0"/>
              <a:t>For Mode-1 UE, UE is mandated to produce declared full power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when it is configured for single SRS port (either with DCI_0_0 or single SRS port with DCI_0_1)</a:t>
            </a:r>
          </a:p>
          <a:p>
            <a:pPr marL="457200" lvl="1" indent="0" hangingPunct="0">
              <a:spcBef>
                <a:spcPts val="900"/>
              </a:spcBef>
              <a:buNone/>
            </a:pPr>
            <a:endParaRPr lang="en-US" sz="2800" dirty="0"/>
          </a:p>
          <a:p>
            <a:pPr hangingPunct="0">
              <a:spcBef>
                <a:spcPts val="1200"/>
              </a:spcBef>
            </a:pPr>
            <a:r>
              <a:rPr lang="en-US" altLang="zh-CN" sz="3200" b="1" dirty="0"/>
              <a:t>Maximum number of TX antenna connectors: </a:t>
            </a:r>
          </a:p>
          <a:p>
            <a:pPr lvl="1" hangingPunct="0">
              <a:spcBef>
                <a:spcPts val="900"/>
              </a:spcBef>
            </a:pPr>
            <a:r>
              <a:rPr lang="en-US" altLang="zh-CN" sz="2800" dirty="0"/>
              <a:t>For Rel-15 and Rel-16 UE (supporting or not supporting </a:t>
            </a:r>
            <a:r>
              <a:rPr lang="en-US" altLang="zh-CN" sz="2800" dirty="0" err="1"/>
              <a:t>ULFPTx</a:t>
            </a:r>
            <a:r>
              <a:rPr lang="en-US" altLang="zh-CN" sz="2800" dirty="0"/>
              <a:t> feature), the maximum number of TX antenna connectors is 2. </a:t>
            </a:r>
          </a:p>
          <a:p>
            <a:pPr lvl="1" hangingPunct="0">
              <a:spcBef>
                <a:spcPts val="900"/>
              </a:spcBef>
            </a:pPr>
            <a:endParaRPr lang="en-US" sz="2800" dirty="0"/>
          </a:p>
          <a:p>
            <a:pPr lvl="1" hangingPunct="0"/>
            <a:endParaRPr lang="en-US" sz="2800" dirty="0"/>
          </a:p>
          <a:p>
            <a:pPr lvl="2"/>
            <a:endParaRPr lang="zh-CN" altLang="zh-CN" sz="18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90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 fontScale="85000" lnSpcReduction="20000"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sz="2400" b="1" dirty="0"/>
              <a:t>For 2 TX antenna connectors with PA1 and PA2, transmit a multi-port SRS resource (i.e., 2TX port) in which both SRS are achieved by PA1+PA2 together:</a:t>
            </a:r>
          </a:p>
          <a:p>
            <a:pPr lvl="1" hangingPunct="0">
              <a:spcBef>
                <a:spcPts val="900"/>
              </a:spcBef>
            </a:pPr>
            <a:r>
              <a:rPr lang="en-GB" dirty="0"/>
              <a:t>Option-1: Not allowed in RAN4 specification</a:t>
            </a:r>
          </a:p>
          <a:p>
            <a:pPr lvl="1" hangingPunct="0">
              <a:spcBef>
                <a:spcPts val="900"/>
              </a:spcBef>
            </a:pPr>
            <a:r>
              <a:rPr lang="en-GB" dirty="0"/>
              <a:t>Option-2: Allowed in RAN4 specification.</a:t>
            </a:r>
          </a:p>
          <a:p>
            <a:pPr lvl="1" hangingPunct="0">
              <a:spcBef>
                <a:spcPts val="900"/>
              </a:spcBef>
            </a:pPr>
            <a:r>
              <a:rPr lang="en-GB" dirty="0">
                <a:solidFill>
                  <a:srgbClr val="FF0000"/>
                </a:solidFill>
              </a:rPr>
              <a:t>Option-3: Dependent on UE implementation, no specification impact</a:t>
            </a:r>
          </a:p>
          <a:p>
            <a:pPr marL="457200" lvl="1" indent="0" hangingPunct="0">
              <a:spcBef>
                <a:spcPts val="900"/>
              </a:spcBef>
              <a:buNone/>
            </a:pPr>
            <a:endParaRPr lang="en-GB" dirty="0"/>
          </a:p>
          <a:p>
            <a:pPr lvl="1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Explanation for the above case: </a:t>
            </a:r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For a UE with 2 PA, called as PA1 and PA2, there are following two proposed methods to achieve the above multi-port SRS </a:t>
            </a:r>
            <a:endParaRPr lang="en-US" dirty="0"/>
          </a:p>
          <a:p>
            <a:pPr lvl="3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Method-1: SRS port-1 maps to PA1, SRS port-2 maps to PA2</a:t>
            </a:r>
            <a:endParaRPr lang="en-US" dirty="0"/>
          </a:p>
          <a:p>
            <a:pPr lvl="3" hangingPunct="0">
              <a:lnSpc>
                <a:spcPct val="100000"/>
              </a:lnSpc>
              <a:spcBef>
                <a:spcPts val="900"/>
              </a:spcBef>
            </a:pPr>
            <a:r>
              <a:rPr lang="en-GB" dirty="0"/>
              <a:t>Method-2: SRS port-1 maps to PA1+PA2, SRS port-2 maps to PA1+PA2</a:t>
            </a:r>
            <a:endParaRPr lang="en-US" dirty="0"/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GB" strike="sngStrike" dirty="0"/>
              <a:t>Method-1 is a straightforward method to be supported, while this question is actually just asking Method-2 can be allowed or not.</a:t>
            </a:r>
            <a:r>
              <a:rPr lang="en-GB" strike="sngStrike" dirty="0">
                <a:solidFill>
                  <a:srgbClr val="FF0000"/>
                </a:solidFill>
              </a:rPr>
              <a:t> Method-1 and Method-2 </a:t>
            </a:r>
            <a:r>
              <a:rPr lang="en-US" altLang="zh-CN" strike="sngStrike" dirty="0">
                <a:solidFill>
                  <a:srgbClr val="FF0000"/>
                </a:solidFill>
              </a:rPr>
              <a:t>are both straightforward ways, and the full connection structure (M-2) and sub-array structure (M-1) are already defined from Rel-13 MIMO in RAN1. These structures are left for UE implementation, thus no need to preclude anything.</a:t>
            </a:r>
          </a:p>
          <a:p>
            <a:pPr lvl="2" hangingPunct="0">
              <a:lnSpc>
                <a:spcPct val="100000"/>
              </a:lnSpc>
              <a:spcBef>
                <a:spcPts val="900"/>
              </a:spcBef>
            </a:pPr>
            <a:r>
              <a:rPr lang="en-US" altLang="zh-CN" dirty="0" smtClean="0">
                <a:solidFill>
                  <a:srgbClr val="0000FF"/>
                </a:solidFill>
              </a:rPr>
              <a:t>The selection of three options above is about whether or not Method-1 and 2 are</a:t>
            </a:r>
            <a:r>
              <a:rPr lang="en-US" altLang="zh-CN" strike="sngStrike" dirty="0" smtClean="0">
                <a:solidFill>
                  <a:srgbClr val="00B0F0"/>
                </a:solidFill>
              </a:rPr>
              <a:t> allowed </a:t>
            </a:r>
            <a:r>
              <a:rPr lang="en-US" altLang="zh-CN" dirty="0" smtClean="0">
                <a:solidFill>
                  <a:srgbClr val="00B0F0"/>
                </a:solidFill>
              </a:rPr>
              <a:t>needed to be reflected </a:t>
            </a:r>
            <a:r>
              <a:rPr lang="en-US" altLang="zh-CN" dirty="0" smtClean="0">
                <a:solidFill>
                  <a:srgbClr val="0000FF"/>
                </a:solidFill>
              </a:rPr>
              <a:t>in RAN4 specification. </a:t>
            </a:r>
            <a:r>
              <a:rPr lang="en-US" altLang="zh-CN" dirty="0" smtClean="0">
                <a:solidFill>
                  <a:srgbClr val="00B0F0"/>
                </a:solidFill>
              </a:rPr>
              <a:t>Send LS to RAN1 </a:t>
            </a:r>
            <a:r>
              <a:rPr lang="en-US" altLang="zh-CN" dirty="0" smtClean="0">
                <a:solidFill>
                  <a:srgbClr val="FF0000"/>
                </a:solidFill>
              </a:rPr>
              <a:t>for this issue. </a:t>
            </a:r>
            <a:r>
              <a:rPr lang="en-US" altLang="zh-CN" strike="sngStrike" dirty="0" smtClean="0">
                <a:solidFill>
                  <a:srgbClr val="00B0F0"/>
                </a:solidFill>
              </a:rPr>
              <a:t>confirmation of RAN4 options and selection. Huawei will provide draft LS in RAN4#95e and if an agreeable text for LS is not possible, the method-1 is chosen as working assumption for next meeting. </a:t>
            </a:r>
            <a:endParaRPr lang="zh-CN" altLang="zh-CN" strike="sngStrike" dirty="0">
              <a:solidFill>
                <a:srgbClr val="0000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83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b="1" dirty="0"/>
              <a:t>Transparent </a:t>
            </a:r>
            <a:r>
              <a:rPr lang="en-US" altLang="zh-CN" b="1" dirty="0" err="1"/>
              <a:t>TxD’s</a:t>
            </a:r>
            <a:r>
              <a:rPr lang="en-US" altLang="zh-CN" b="1" dirty="0"/>
              <a:t> applicability for UEs supporting or not supporting </a:t>
            </a:r>
            <a:r>
              <a:rPr lang="en-US" altLang="zh-CN" b="1" dirty="0" err="1"/>
              <a:t>ULFPTx</a:t>
            </a:r>
            <a:r>
              <a:rPr lang="en-US" altLang="zh-CN" b="1" dirty="0"/>
              <a:t> in Rel-16</a:t>
            </a:r>
          </a:p>
          <a:p>
            <a:pPr lvl="1" hangingPunct="0">
              <a:spcBef>
                <a:spcPts val="900"/>
              </a:spcBef>
            </a:pPr>
            <a:r>
              <a:rPr lang="en-GB" dirty="0">
                <a:solidFill>
                  <a:srgbClr val="0000FF"/>
                </a:solidFill>
              </a:rPr>
              <a:t>[Reconfirm previous agreement]</a:t>
            </a:r>
            <a:r>
              <a:rPr lang="en-GB" dirty="0"/>
              <a:t> “The applicability of Transparent </a:t>
            </a:r>
            <a:r>
              <a:rPr lang="en-GB" dirty="0" err="1"/>
              <a:t>TxD</a:t>
            </a:r>
            <a:r>
              <a:rPr lang="en-GB" dirty="0"/>
              <a:t> is NOT related to UE supporting or not supporting Rel-16 </a:t>
            </a:r>
            <a:r>
              <a:rPr lang="en-GB" dirty="0" err="1"/>
              <a:t>ULFPTx</a:t>
            </a:r>
            <a:r>
              <a:rPr lang="en-GB" dirty="0"/>
              <a:t>”</a:t>
            </a:r>
            <a:endParaRPr lang="en-US" dirty="0"/>
          </a:p>
          <a:p>
            <a:pPr lvl="2" hangingPunct="0">
              <a:spcBef>
                <a:spcPts val="900"/>
              </a:spcBef>
            </a:pPr>
            <a:r>
              <a:rPr lang="en-GB" dirty="0">
                <a:solidFill>
                  <a:srgbClr val="0000FF"/>
                </a:solidFill>
              </a:rPr>
              <a:t>[Newly added]</a:t>
            </a:r>
            <a:r>
              <a:rPr lang="en-GB" dirty="0"/>
              <a:t> In Rel-16, RAN4 </a:t>
            </a:r>
            <a:r>
              <a:rPr lang="en-GB" b="1" dirty="0" err="1">
                <a:solidFill>
                  <a:srgbClr val="FF0000"/>
                </a:solidFill>
              </a:rPr>
              <a:t>ULFPTx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requirement needs to allow UE to use transparent </a:t>
            </a:r>
            <a:r>
              <a:rPr lang="en-GB" dirty="0" err="1"/>
              <a:t>TxD</a:t>
            </a:r>
            <a:r>
              <a:rPr lang="en-GB" dirty="0"/>
              <a:t> to achieve the required transmission power in following cases: </a:t>
            </a:r>
          </a:p>
          <a:p>
            <a:pPr lvl="3" hangingPunct="0">
              <a:spcBef>
                <a:spcPts val="900"/>
              </a:spcBef>
            </a:pPr>
            <a:r>
              <a:rPr lang="en-GB" dirty="0"/>
              <a:t>Mode-1 UE use transparent </a:t>
            </a:r>
            <a:r>
              <a:rPr lang="en-GB" dirty="0" err="1"/>
              <a:t>TxD</a:t>
            </a:r>
            <a:r>
              <a:rPr lang="en-GB" dirty="0"/>
              <a:t> </a:t>
            </a:r>
            <a:r>
              <a:rPr lang="en-US" dirty="0"/>
              <a:t>for single SRS port (either with DCI_0_0 or single SRS port with DCI_0_1)</a:t>
            </a:r>
          </a:p>
          <a:p>
            <a:pPr lvl="3" hangingPunct="0">
              <a:spcBef>
                <a:spcPts val="900"/>
              </a:spcBef>
            </a:pPr>
            <a:r>
              <a:rPr lang="en-US" strike="sngStrike" dirty="0">
                <a:solidFill>
                  <a:srgbClr val="00B0F0"/>
                </a:solidFill>
              </a:rPr>
              <a:t>FFS </a:t>
            </a:r>
            <a:r>
              <a:rPr lang="en-US" strike="sngStrike" dirty="0">
                <a:solidFill>
                  <a:srgbClr val="FF0000"/>
                </a:solidFill>
              </a:rPr>
              <a:t>Mode-21 UE for two SRS ports:</a:t>
            </a:r>
            <a:r>
              <a:rPr lang="en-US" strike="sngStrike" dirty="0"/>
              <a:t> Method-2 (for SRS mapping) in previous page.</a:t>
            </a:r>
          </a:p>
          <a:p>
            <a:pPr lvl="4" hangingPunct="0">
              <a:spcBef>
                <a:spcPts val="900"/>
              </a:spcBef>
            </a:pPr>
            <a:r>
              <a:rPr lang="en-US" strike="sngStrike" dirty="0">
                <a:solidFill>
                  <a:srgbClr val="00B0F0"/>
                </a:solidFill>
              </a:rPr>
              <a:t>Allow or not allow transparent </a:t>
            </a:r>
            <a:r>
              <a:rPr lang="en-US" strike="sngStrike" dirty="0" err="1">
                <a:solidFill>
                  <a:srgbClr val="00B0F0"/>
                </a:solidFill>
              </a:rPr>
              <a:t>TxD</a:t>
            </a:r>
            <a:r>
              <a:rPr lang="en-US" strike="sngStrike" dirty="0">
                <a:solidFill>
                  <a:srgbClr val="00B0F0"/>
                </a:solidFill>
              </a:rPr>
              <a:t> depends on conclusion in previous page. </a:t>
            </a:r>
          </a:p>
          <a:p>
            <a:pPr lvl="3" hangingPunct="0">
              <a:spcBef>
                <a:spcPts val="900"/>
              </a:spcBef>
            </a:pPr>
            <a:r>
              <a:rPr lang="en-US" strike="sngStrike" dirty="0">
                <a:solidFill>
                  <a:srgbClr val="FF0000"/>
                </a:solidFill>
              </a:rPr>
              <a:t>It is noted that there is no stringent mapping relation of </a:t>
            </a:r>
            <a:r>
              <a:rPr lang="en-US" strike="sngStrike" dirty="0" err="1">
                <a:solidFill>
                  <a:srgbClr val="FF0000"/>
                </a:solidFill>
              </a:rPr>
              <a:t>ULFPTx</a:t>
            </a:r>
            <a:r>
              <a:rPr lang="en-US" strike="sngStrike" dirty="0">
                <a:solidFill>
                  <a:srgbClr val="FF0000"/>
                </a:solidFill>
              </a:rPr>
              <a:t> Modes and UE architectures in RAN1, thus transparent </a:t>
            </a:r>
            <a:r>
              <a:rPr lang="en-US" strike="sngStrike" dirty="0" err="1">
                <a:solidFill>
                  <a:srgbClr val="FF0000"/>
                </a:solidFill>
              </a:rPr>
              <a:t>TxD</a:t>
            </a:r>
            <a:r>
              <a:rPr lang="en-US" strike="sngStrike" dirty="0">
                <a:solidFill>
                  <a:srgbClr val="FF0000"/>
                </a:solidFill>
              </a:rPr>
              <a:t> are not limited to the two cases above actually.</a:t>
            </a:r>
          </a:p>
          <a:p>
            <a:pPr lvl="3" hangingPunct="0">
              <a:spcBef>
                <a:spcPts val="900"/>
              </a:spcBef>
            </a:pPr>
            <a:r>
              <a:rPr lang="en-US" dirty="0" smtClean="0">
                <a:solidFill>
                  <a:srgbClr val="00B0F0"/>
                </a:solidFill>
              </a:rPr>
              <a:t>FFS Mode-2 UE use transparent </a:t>
            </a:r>
            <a:r>
              <a:rPr lang="en-US" dirty="0" err="1" smtClean="0">
                <a:solidFill>
                  <a:srgbClr val="00B0F0"/>
                </a:solidFill>
              </a:rPr>
              <a:t>TxD</a:t>
            </a:r>
            <a:r>
              <a:rPr lang="en-US" dirty="0" smtClean="0">
                <a:solidFill>
                  <a:srgbClr val="00B0F0"/>
                </a:solidFill>
              </a:rPr>
              <a:t> for single SRS port. </a:t>
            </a:r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56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03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Way Forward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832"/>
            <a:ext cx="10515600" cy="5254137"/>
          </a:xfrm>
        </p:spPr>
        <p:txBody>
          <a:bodyPr>
            <a:normAutofit/>
          </a:bodyPr>
          <a:lstStyle/>
          <a:p>
            <a:pPr lvl="0" hangingPunct="0">
              <a:spcBef>
                <a:spcPts val="1200"/>
              </a:spcBef>
            </a:pPr>
            <a:r>
              <a:rPr lang="en-US" altLang="zh-CN" b="1" dirty="0"/>
              <a:t>Necessity of new RAN4 UE feature for </a:t>
            </a:r>
            <a:r>
              <a:rPr lang="en-US" altLang="zh-CN" b="1" dirty="0" err="1"/>
              <a:t>ULFPTx</a:t>
            </a:r>
            <a:endParaRPr lang="en-US" altLang="zh-CN" b="1" dirty="0"/>
          </a:p>
          <a:p>
            <a:pPr lvl="1" hangingPunct="0">
              <a:spcBef>
                <a:spcPts val="1200"/>
              </a:spcBef>
            </a:pPr>
            <a:r>
              <a:rPr lang="en-US" dirty="0"/>
              <a:t>RAN4 don’t need to introduce additional UE feature for </a:t>
            </a:r>
            <a:r>
              <a:rPr lang="en-US" dirty="0" err="1"/>
              <a:t>eMIMO</a:t>
            </a:r>
            <a:r>
              <a:rPr lang="en-US" dirty="0"/>
              <a:t> </a:t>
            </a:r>
            <a:r>
              <a:rPr lang="en-US" dirty="0" err="1"/>
              <a:t>ULFPTx</a:t>
            </a:r>
            <a:r>
              <a:rPr lang="en-US" dirty="0"/>
              <a:t>, because the needed UE features have already been introduced or discussed by RAN1.</a:t>
            </a:r>
          </a:p>
          <a:p>
            <a:pPr lvl="3" hangingPunct="0">
              <a:spcBef>
                <a:spcPts val="900"/>
              </a:spcBef>
            </a:pPr>
            <a:endParaRPr lang="en-US" dirty="0"/>
          </a:p>
          <a:p>
            <a:pPr lvl="1"/>
            <a:endParaRPr lang="zh-CN" altLang="zh-CN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62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Contributions List in RAN4#95-e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14081"/>
              </p:ext>
            </p:extLst>
          </p:nvPr>
        </p:nvGraphicFramePr>
        <p:xfrm>
          <a:off x="1914939" y="1479412"/>
          <a:ext cx="8852451" cy="431665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096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786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16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250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T-doc Number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Title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Source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Type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R4-2006494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MPR With PI/2 BPSK DMRS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Nokia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R4-2006822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Pi_2 BPSK DMRS Investigation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R4-2008216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On Pi/2 BPSK DMRS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On UL Full Power Transmission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Apple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 on Uplink Full Power Transmission (ULFPTx)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TS38.101-1 on introduction of Uplink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R4-2006369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TS38.101-2 on introduction of Uplink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Samsung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R4-2006668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[NR_eMIMO] RIMD impact on EVM and MPR for UL MIMO and Tx Diversity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Skyworks Solutions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0328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R4-2006779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CR to clarify UE SRS port configuration for UL tests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Qualcomm Incorporated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Verification of FP modes and relation to Rel-15 requirements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Ericsson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Specification framework for introduction of requirements for the FP modes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Ericsson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other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Further on EN-DC and SA power class (Rel-16)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OPPO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R4-2007079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CR to TS 38.101-3 EN-DC requirement alignment (R16)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OPPO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draftCR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eMIMO FPTX Open items for FR1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Tx diversity open items for Rel-16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R4-2008050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 CR to enable FPULTX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Qualcomm Incorporated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draftCR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R4-2008185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On Release 15 and 16 two Intra-band Transmit Chain Cases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Skyworks Solutions Inc.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R4-2008217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On NR eMIMO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other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75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tR4-2008218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draft CR for TS 38.101-1 eMIMO full power transmission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>
                          <a:effectLst/>
                        </a:rPr>
                        <a:t>Huawei, HiSilicon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draftCR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465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365760"/>
            <a:r>
              <a:rPr lang="en-US" altLang="zh-CN" dirty="0"/>
              <a:t>[1] R4-2008306, “Email discussion summary for [95e][116] </a:t>
            </a:r>
            <a:r>
              <a:rPr lang="en-US" altLang="zh-CN" dirty="0" err="1"/>
              <a:t>NR_eMIMO_UE_RF</a:t>
            </a:r>
            <a:r>
              <a:rPr lang="en-US" altLang="zh-CN" dirty="0"/>
              <a:t>”, Samsung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784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9756</TotalTime>
  <Words>879</Words>
  <Application>Microsoft Office PowerPoint</Application>
  <PresentationFormat>Widescreen</PresentationFormat>
  <Paragraphs>136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宋体</vt:lpstr>
      <vt:lpstr>宋体</vt:lpstr>
      <vt:lpstr>Arial</vt:lpstr>
      <vt:lpstr>Calibri</vt:lpstr>
      <vt:lpstr>Calibri Light</vt:lpstr>
      <vt:lpstr>Office Theme</vt:lpstr>
      <vt:lpstr>WF on Uplink Full Power Transmission</vt:lpstr>
      <vt:lpstr>Way Forward</vt:lpstr>
      <vt:lpstr>Way Forward</vt:lpstr>
      <vt:lpstr>Way Forward</vt:lpstr>
      <vt:lpstr>Way Forward</vt:lpstr>
      <vt:lpstr>Way Forward</vt:lpstr>
      <vt:lpstr>Contributions List in RAN4#95-e</vt:lpstr>
      <vt:lpstr>Reference</vt:lpstr>
    </vt:vector>
  </TitlesOfParts>
  <Company>Mediatek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>He (Jackson) Wang</dc:creator>
  <cp:keywords>CTPClassification=CTP_NT</cp:keywords>
  <cp:lastModifiedBy>He (Jackson) Wang, r2</cp:lastModifiedBy>
  <cp:revision>363</cp:revision>
  <dcterms:created xsi:type="dcterms:W3CDTF">2017-01-18T06:26:21Z</dcterms:created>
  <dcterms:modified xsi:type="dcterms:W3CDTF">2020-06-04T05:55:39Z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f305e1f4-9658-4b8f-877d-c25255ac1f41</vt:lpwstr>
  </property>
  <property fmtid="{D5CDD505-2E9C-101B-9397-08002B2CF9AE}" pid="4" name="CTP_TimeStamp">
    <vt:lpwstr>2019-11-21 00:56:18Z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NSCPROP_SA">
    <vt:lpwstr>C:\Users\h0809.wang\AppData\Local\Packages\Microsoft.MicrosoftEdge_8wekyb3d8bbwe\TempState\Downloads\Draft_R4-20xxxxx_WF on R15 UL MIMO PC_v1 (1).pptx</vt:lpwstr>
  </property>
  <property fmtid="{D5CDD505-2E9C-101B-9397-08002B2CF9AE}" pid="10" name="_2015_ms_pID_725343">
    <vt:lpwstr>(2)k0UOa5PUxpRgs+BXDFdc8F+ADdI/y3kyhOtlPxtmomrPxtCQPkKKGFtPJPDItSL4bhM+m0LK
7XfrqSI1wg2OyfsX+hcpPR3reroc/ji7wSsOMvlOFVrQIuwuFgf7g0vAYxOAOZm1uKy+Fjlz
I6phVKcnj5x4v1y36yWzDhrH8x7Km1M5bwMHj3VrNd1fHPLBvmSjEmgDhJGNF4xaoyrdo3dS
BsTvjKPiFqJQUA16Ua</vt:lpwstr>
  </property>
  <property fmtid="{D5CDD505-2E9C-101B-9397-08002B2CF9AE}" pid="11" name="_2015_ms_pID_7253431">
    <vt:lpwstr>XSKahlaLApGFg69T8rGgOEMXUBNLv9nWcfJp36yhPEYtCE0QOFmQJL
sBocclSI89BPZsO8A2zbW184UmRyMRITWCHdE5lBjA6iy/GDg3hNBBcDr74+GfiEjh0nnMvr
HoxENWSY5tqps9NavMgjGXyMUTHH3bfIeNMcAfhjSDmppy1SwArzXHSnbVetjZMUdjGcoION
ZhXi+3kuxVqog6nn</vt:lpwstr>
  </property>
</Properties>
</file>