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74" r:id="rId3"/>
    <p:sldId id="270" r:id="rId4"/>
    <p:sldId id="272" r:id="rId5"/>
    <p:sldId id="273" r:id="rId6"/>
    <p:sldId id="279" r:id="rId7"/>
    <p:sldId id="278" r:id="rId8"/>
    <p:sldId id="265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427" autoAdjust="0"/>
    <p:restoredTop sz="95394" autoAdjust="0"/>
  </p:normalViewPr>
  <p:slideViewPr>
    <p:cSldViewPr snapToGrid="0">
      <p:cViewPr varScale="1">
        <p:scale>
          <a:sx n="115" d="100"/>
          <a:sy n="115" d="100"/>
        </p:scale>
        <p:origin x="437" y="72"/>
      </p:cViewPr>
      <p:guideLst>
        <p:guide orient="horz" pos="2160"/>
        <p:guide pos="3840"/>
      </p:guideLst>
    </p:cSldViewPr>
  </p:slideViewPr>
  <p:notesTextViewPr>
    <p:cViewPr>
      <p:scale>
        <a:sx n="66" d="100"/>
        <a:sy n="66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E3503E3-20A9-4D50-BE71-C5D0E0A6570F}" type="datetimeFigureOut">
              <a:rPr lang="zh-CN" altLang="en-US" smtClean="0"/>
              <a:t>2020/6/2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D0B1468-B2A1-4F1F-A5ED-0426202DE1D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283935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0B1468-B2A1-4F1F-A5ED-0426202DE1D6}" type="slidenum">
              <a:rPr lang="zh-CN" altLang="en-US" smtClean="0"/>
              <a:t>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1354460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>
              <a:solidFill>
                <a:srgbClr val="FF0000"/>
              </a:solidFill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0B1468-B2A1-4F1F-A5ED-0426202DE1D6}" type="slidenum">
              <a:rPr lang="zh-CN" altLang="en-US" smtClean="0"/>
              <a:t>2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4528593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>
              <a:solidFill>
                <a:srgbClr val="FF0000"/>
              </a:solidFill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0B1468-B2A1-4F1F-A5ED-0426202DE1D6}" type="slidenum">
              <a:rPr lang="zh-CN" altLang="en-US" smtClean="0"/>
              <a:t>3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3403601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>
              <a:solidFill>
                <a:srgbClr val="FF0000"/>
              </a:solidFill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0B1468-B2A1-4F1F-A5ED-0426202DE1D6}" type="slidenum">
              <a:rPr lang="zh-CN" altLang="en-US" smtClean="0"/>
              <a:t>4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61669410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>
              <a:solidFill>
                <a:srgbClr val="FF0000"/>
              </a:solidFill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0B1468-B2A1-4F1F-A5ED-0426202DE1D6}" type="slidenum">
              <a:rPr lang="zh-CN" altLang="en-US" smtClean="0"/>
              <a:t>5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4413853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>
              <a:solidFill>
                <a:srgbClr val="FF0000"/>
              </a:solidFill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0B1468-B2A1-4F1F-A5ED-0426202DE1D6}" type="slidenum">
              <a:rPr lang="zh-CN" altLang="en-US" smtClean="0"/>
              <a:t>6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0631401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B2BDBA-8D21-4348-B857-FE00F123F87B}" type="datetime1">
              <a:rPr lang="en-US" smtClean="0"/>
              <a:t>6/2/2020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761FD-F8E2-4E66-831E-B238338A6D5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33715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76EA3-A195-4EE7-B2F9-C2C63F2A6B6B}" type="datetime1">
              <a:rPr lang="en-US" smtClean="0"/>
              <a:t>6/2/2020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761FD-F8E2-4E66-831E-B238338A6D5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5655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A5E727-2FC2-4B4E-8A5D-67FEC0B8D3BD}" type="datetime1">
              <a:rPr lang="en-US" smtClean="0"/>
              <a:t>6/2/2020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761FD-F8E2-4E66-831E-B238338A6D5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63466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7B6377-2916-4244-8450-228613DA8772}" type="datetime1">
              <a:rPr lang="en-US" smtClean="0"/>
              <a:t>6/2/2020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761FD-F8E2-4E66-831E-B238338A6D5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99403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093646-EC17-4C2A-92F0-51B23754707C}" type="datetime1">
              <a:rPr lang="en-US" smtClean="0"/>
              <a:t>6/2/2020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761FD-F8E2-4E66-831E-B238338A6D5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39954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839A4-2C9C-48AD-A5D6-0DD89912A791}" type="datetime1">
              <a:rPr lang="en-US" smtClean="0"/>
              <a:t>6/2/2020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761FD-F8E2-4E66-831E-B238338A6D5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05411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B3E266-2CAA-4396-ABD9-46560620A4B9}" type="datetime1">
              <a:rPr lang="en-US" smtClean="0"/>
              <a:t>6/2/2020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761FD-F8E2-4E66-831E-B238338A6D5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80830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00B19F-7C8E-4327-8BBD-46832673B841}" type="datetime1">
              <a:rPr lang="en-US" smtClean="0"/>
              <a:t>6/2/2020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761FD-F8E2-4E66-831E-B238338A6D5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17226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B86547-5CFC-4DB8-A0CA-4F43A22A605D}" type="datetime1">
              <a:rPr lang="en-US" smtClean="0"/>
              <a:t>6/2/2020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761FD-F8E2-4E66-831E-B238338A6D5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56298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D161EC-0C3D-4DEC-A01E-DBB7D5C06AF8}" type="datetime1">
              <a:rPr lang="en-US" smtClean="0"/>
              <a:t>6/2/2020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761FD-F8E2-4E66-831E-B238338A6D5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63926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09F34E-0E53-4C2C-8FD9-5248243230AC}" type="datetime1">
              <a:rPr lang="en-US" smtClean="0"/>
              <a:t>6/2/2020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761FD-F8E2-4E66-831E-B238338A6D5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82167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68B3ED-734A-4E60-A3DB-C2DD811B2751}" type="datetime1">
              <a:rPr lang="en-US" smtClean="0"/>
              <a:t>6/2/2020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6761FD-F8E2-4E66-831E-B238338A6D5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80512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40327" y="2031693"/>
            <a:ext cx="11236037" cy="2387600"/>
          </a:xfrm>
        </p:spPr>
        <p:txBody>
          <a:bodyPr anchor="ctr">
            <a:normAutofit/>
          </a:bodyPr>
          <a:lstStyle/>
          <a:p>
            <a:r>
              <a:rPr lang="en-US" altLang="zh-CN" sz="4800" dirty="0"/>
              <a:t>WF on Uplink Full Power Transmission</a:t>
            </a:r>
            <a:endParaRPr lang="en-US" sz="4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2485" y="4660425"/>
            <a:ext cx="9144000" cy="1280160"/>
          </a:xfrm>
        </p:spPr>
        <p:txBody>
          <a:bodyPr anchor="ctr">
            <a:normAutofit/>
          </a:bodyPr>
          <a:lstStyle/>
          <a:p>
            <a:r>
              <a:rPr lang="en-US" altLang="zh-CN" sz="2800" dirty="0" smtClean="0"/>
              <a:t>Samsung </a:t>
            </a:r>
            <a:endParaRPr lang="en-US" sz="2800" dirty="0"/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655320" y="342900"/>
            <a:ext cx="10942320" cy="904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9pPr>
          </a:lstStyle>
          <a:p>
            <a:pPr>
              <a:buNone/>
            </a:pPr>
            <a:r>
              <a:rPr lang="en-US" altLang="sv-SE" sz="2400" b="1" dirty="0">
                <a:cs typeface="Arial" panose="020B0604020202020204" pitchFamily="34" charset="0"/>
              </a:rPr>
              <a:t>3GPP TSG-RAN WG4</a:t>
            </a:r>
            <a:r>
              <a:rPr lang="en-GB" altLang="zh-CN" sz="2400" b="1" dirty="0" smtClean="0"/>
              <a:t>#95</a:t>
            </a:r>
            <a:r>
              <a:rPr lang="en-US" altLang="zh-CN" sz="2400" b="1" dirty="0" smtClean="0"/>
              <a:t>-e</a:t>
            </a:r>
            <a:r>
              <a:rPr lang="en-US" altLang="sv-SE" sz="2400" b="1" dirty="0" smtClean="0">
                <a:cs typeface="Arial" panose="020B0604020202020204" pitchFamily="34" charset="0"/>
              </a:rPr>
              <a:t> Meeting                                                                       R4-2008462</a:t>
            </a:r>
            <a:endParaRPr lang="sv-SE" altLang="sv-SE" sz="2400" b="1" dirty="0">
              <a:cs typeface="Arial" panose="020B0604020202020204" pitchFamily="34" charset="0"/>
            </a:endParaRPr>
          </a:p>
          <a:p>
            <a:pPr>
              <a:buNone/>
            </a:pPr>
            <a:r>
              <a:rPr lang="en-GB" altLang="zh-CN" sz="2400" b="1" dirty="0"/>
              <a:t>Electronic Meeting, </a:t>
            </a:r>
            <a:r>
              <a:rPr lang="en-GB" altLang="zh-CN" sz="2400" b="1" dirty="0" smtClean="0"/>
              <a:t>25</a:t>
            </a:r>
            <a:r>
              <a:rPr lang="en-GB" altLang="zh-CN" sz="2400" b="1" baseline="30000" dirty="0" smtClean="0"/>
              <a:t>th</a:t>
            </a:r>
            <a:r>
              <a:rPr lang="en-GB" altLang="zh-CN" sz="2400" b="1" dirty="0" smtClean="0"/>
              <a:t> May – 5</a:t>
            </a:r>
            <a:r>
              <a:rPr lang="en-GB" altLang="zh-CN" sz="2400" b="1" baseline="30000" dirty="0" smtClean="0"/>
              <a:t>th</a:t>
            </a:r>
            <a:r>
              <a:rPr lang="en-GB" altLang="zh-CN" sz="2400" b="1" dirty="0" smtClean="0"/>
              <a:t> </a:t>
            </a:r>
            <a:r>
              <a:rPr lang="en-US" altLang="zh-CN" sz="2400" b="1" dirty="0" smtClean="0"/>
              <a:t>June</a:t>
            </a:r>
            <a:r>
              <a:rPr lang="en-GB" altLang="zh-CN" sz="2400" b="1" dirty="0" smtClean="0"/>
              <a:t>, </a:t>
            </a:r>
            <a:r>
              <a:rPr lang="en-GB" altLang="zh-CN" sz="2400" b="1" dirty="0"/>
              <a:t>2020</a:t>
            </a:r>
            <a:endParaRPr lang="sv-SE" altLang="sv-SE" sz="2400" b="1" dirty="0">
              <a:cs typeface="Arial" panose="020B0604020202020204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761FD-F8E2-4E66-831E-B238338A6D54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89124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50031"/>
            <a:ext cx="10515600" cy="1325563"/>
          </a:xfrm>
        </p:spPr>
        <p:txBody>
          <a:bodyPr/>
          <a:lstStyle/>
          <a:p>
            <a:pPr algn="ctr"/>
            <a:r>
              <a:rPr lang="en-US" dirty="0"/>
              <a:t>Way </a:t>
            </a:r>
            <a:r>
              <a:rPr lang="en-US" dirty="0" smtClean="0"/>
              <a:t>Forward</a:t>
            </a:r>
            <a:endParaRPr lang="en-US" strike="sngStrike" dirty="0">
              <a:solidFill>
                <a:srgbClr val="FF0000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838200" y="1353832"/>
            <a:ext cx="10515600" cy="5254137"/>
          </a:xfrm>
        </p:spPr>
        <p:txBody>
          <a:bodyPr>
            <a:normAutofit/>
          </a:bodyPr>
          <a:lstStyle/>
          <a:p>
            <a:pPr lvl="0" hangingPunct="0">
              <a:spcBef>
                <a:spcPts val="1200"/>
              </a:spcBef>
            </a:pPr>
            <a:r>
              <a:rPr lang="en-US" altLang="zh-CN" sz="3200" b="1" dirty="0" smtClean="0"/>
              <a:t>Issue 2-1-1: For Uplink Full Power Transmission (</a:t>
            </a:r>
            <a:r>
              <a:rPr lang="en-US" altLang="zh-CN" sz="3200" b="1" dirty="0" err="1" smtClean="0"/>
              <a:t>ULFPTx</a:t>
            </a:r>
            <a:r>
              <a:rPr lang="en-US" altLang="zh-CN" sz="3200" b="1" dirty="0" smtClean="0"/>
              <a:t>) </a:t>
            </a:r>
            <a:r>
              <a:rPr lang="en-US" altLang="zh-CN" sz="3200" b="1" dirty="0"/>
              <a:t>feature in FR2</a:t>
            </a:r>
            <a:endParaRPr lang="en-US" sz="3200" b="1" strike="sngStrike" dirty="0">
              <a:solidFill>
                <a:srgbClr val="FF0000"/>
              </a:solidFill>
            </a:endParaRPr>
          </a:p>
          <a:p>
            <a:pPr lvl="1"/>
            <a:r>
              <a:rPr lang="en-US" sz="2800" dirty="0" smtClean="0"/>
              <a:t>UE’s </a:t>
            </a:r>
            <a:r>
              <a:rPr lang="en-US" sz="2800" dirty="0"/>
              <a:t>support of full power transmission feature’s mode shall follow RAN1 and RAN2 design;</a:t>
            </a:r>
          </a:p>
          <a:p>
            <a:pPr lvl="1"/>
            <a:r>
              <a:rPr lang="en-US" sz="2800" dirty="0" smtClean="0"/>
              <a:t>If </a:t>
            </a:r>
            <a:r>
              <a:rPr lang="en-US" sz="2800" dirty="0"/>
              <a:t>UE claim its support of a mode (from mode-1, mode-2 and the other mode), corresponding performance requirement shall be applied.</a:t>
            </a:r>
          </a:p>
          <a:p>
            <a:pPr lvl="1"/>
            <a:endParaRPr lang="zh-CN" altLang="zh-CN" dirty="0"/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761FD-F8E2-4E66-831E-B238338A6D54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92154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50031"/>
            <a:ext cx="10515600" cy="1325563"/>
          </a:xfrm>
        </p:spPr>
        <p:txBody>
          <a:bodyPr/>
          <a:lstStyle/>
          <a:p>
            <a:pPr algn="ctr"/>
            <a:r>
              <a:rPr lang="en-US" dirty="0"/>
              <a:t>Way </a:t>
            </a:r>
            <a:r>
              <a:rPr lang="en-US" dirty="0" smtClean="0"/>
              <a:t>Forward</a:t>
            </a:r>
            <a:endParaRPr lang="en-US" strike="sngStrike" dirty="0">
              <a:solidFill>
                <a:srgbClr val="FF0000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838200" y="1353832"/>
            <a:ext cx="10515600" cy="5254137"/>
          </a:xfrm>
        </p:spPr>
        <p:txBody>
          <a:bodyPr>
            <a:normAutofit/>
          </a:bodyPr>
          <a:lstStyle/>
          <a:p>
            <a:pPr lvl="0" hangingPunct="0">
              <a:spcBef>
                <a:spcPts val="1200"/>
              </a:spcBef>
            </a:pPr>
            <a:r>
              <a:rPr lang="en-US" altLang="zh-CN" sz="3200" b="1" dirty="0" smtClean="0"/>
              <a:t>Issue 2-2-1: UE </a:t>
            </a:r>
            <a:r>
              <a:rPr lang="en-US" altLang="zh-CN" sz="3200" b="1" dirty="0"/>
              <a:t>declaring Mode 1 support requirements with DCI 0_0 or single SRS port with DCI </a:t>
            </a:r>
            <a:r>
              <a:rPr lang="en-US" altLang="zh-CN" sz="3200" b="1" dirty="0" smtClean="0"/>
              <a:t>0_1</a:t>
            </a:r>
          </a:p>
          <a:p>
            <a:pPr lvl="1" hangingPunct="0">
              <a:spcBef>
                <a:spcPts val="900"/>
              </a:spcBef>
            </a:pPr>
            <a:r>
              <a:rPr lang="en-US" sz="2800" dirty="0"/>
              <a:t>For Mode-1 UE, UE is mandated to produce declared full port when it is configured for single SRS port (either with DCI_0_0 or single SRS port with DCI_0_1</a:t>
            </a:r>
            <a:r>
              <a:rPr lang="en-US" sz="2800" dirty="0" smtClean="0"/>
              <a:t>)</a:t>
            </a:r>
          </a:p>
          <a:p>
            <a:pPr marL="457200" lvl="1" indent="0" hangingPunct="0">
              <a:spcBef>
                <a:spcPts val="900"/>
              </a:spcBef>
              <a:buNone/>
            </a:pPr>
            <a:endParaRPr lang="en-US" sz="2800" dirty="0" smtClean="0"/>
          </a:p>
          <a:p>
            <a:pPr hangingPunct="0">
              <a:spcBef>
                <a:spcPts val="1200"/>
              </a:spcBef>
            </a:pPr>
            <a:r>
              <a:rPr lang="en-US" altLang="zh-CN" sz="3200" b="1" dirty="0"/>
              <a:t>Maximum number of TX antenna connectors: </a:t>
            </a:r>
          </a:p>
          <a:p>
            <a:pPr lvl="1" hangingPunct="0">
              <a:spcBef>
                <a:spcPts val="900"/>
              </a:spcBef>
            </a:pPr>
            <a:r>
              <a:rPr lang="en-US" altLang="zh-CN" sz="2800" dirty="0"/>
              <a:t>For Rel-15 and Rel-16 UE (supporting or not supporting </a:t>
            </a:r>
            <a:r>
              <a:rPr lang="en-US" altLang="zh-CN" sz="2800" dirty="0" err="1"/>
              <a:t>ULFPTx</a:t>
            </a:r>
            <a:r>
              <a:rPr lang="en-US" altLang="zh-CN" sz="2800" dirty="0"/>
              <a:t> feature), the maximum number of TX antenna connectors is 2. </a:t>
            </a:r>
          </a:p>
          <a:p>
            <a:pPr lvl="1" hangingPunct="0">
              <a:spcBef>
                <a:spcPts val="900"/>
              </a:spcBef>
            </a:pPr>
            <a:endParaRPr lang="en-US" sz="2800" dirty="0" smtClean="0"/>
          </a:p>
          <a:p>
            <a:pPr lvl="1" hangingPunct="0"/>
            <a:endParaRPr lang="en-US" sz="2800" dirty="0"/>
          </a:p>
          <a:p>
            <a:pPr lvl="2"/>
            <a:endParaRPr lang="zh-CN" altLang="zh-CN" sz="1800" dirty="0"/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761FD-F8E2-4E66-831E-B238338A6D54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49024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50031"/>
            <a:ext cx="10515600" cy="1325563"/>
          </a:xfrm>
        </p:spPr>
        <p:txBody>
          <a:bodyPr/>
          <a:lstStyle/>
          <a:p>
            <a:pPr algn="ctr"/>
            <a:r>
              <a:rPr lang="en-US" dirty="0"/>
              <a:t>Way </a:t>
            </a:r>
            <a:r>
              <a:rPr lang="en-US" dirty="0" smtClean="0"/>
              <a:t>Forward</a:t>
            </a:r>
            <a:endParaRPr lang="en-US" strike="sngStrike" dirty="0">
              <a:solidFill>
                <a:srgbClr val="FF0000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838200" y="1353832"/>
            <a:ext cx="10515600" cy="5254137"/>
          </a:xfrm>
        </p:spPr>
        <p:txBody>
          <a:bodyPr>
            <a:normAutofit/>
          </a:bodyPr>
          <a:lstStyle/>
          <a:p>
            <a:pPr lvl="0" hangingPunct="0">
              <a:spcBef>
                <a:spcPts val="1200"/>
              </a:spcBef>
            </a:pPr>
            <a:r>
              <a:rPr lang="en-US" altLang="zh-CN" sz="2400" b="1" dirty="0" smtClean="0"/>
              <a:t>For </a:t>
            </a:r>
            <a:r>
              <a:rPr lang="en-US" altLang="zh-CN" sz="2400" b="1" dirty="0"/>
              <a:t>2 TX antenna connectors </a:t>
            </a:r>
            <a:r>
              <a:rPr lang="en-US" altLang="zh-CN" sz="2400" b="1" dirty="0" smtClean="0"/>
              <a:t>with </a:t>
            </a:r>
            <a:r>
              <a:rPr lang="en-US" altLang="zh-CN" sz="2400" b="1" dirty="0"/>
              <a:t>PA1 and </a:t>
            </a:r>
            <a:r>
              <a:rPr lang="en-US" altLang="zh-CN" sz="2400" b="1" dirty="0" smtClean="0"/>
              <a:t>PA2, transmit </a:t>
            </a:r>
            <a:r>
              <a:rPr lang="en-US" altLang="zh-CN" sz="2400" b="1" dirty="0"/>
              <a:t>a multi-port SRS resource </a:t>
            </a:r>
            <a:r>
              <a:rPr lang="en-US" altLang="zh-CN" sz="2400" b="1" dirty="0" smtClean="0"/>
              <a:t>(i.e., 2TX </a:t>
            </a:r>
            <a:r>
              <a:rPr lang="en-US" altLang="zh-CN" sz="2400" b="1" dirty="0"/>
              <a:t>port</a:t>
            </a:r>
            <a:r>
              <a:rPr lang="en-US" altLang="zh-CN" sz="2400" b="1" dirty="0" smtClean="0"/>
              <a:t>) </a:t>
            </a:r>
            <a:r>
              <a:rPr lang="en-US" altLang="zh-CN" sz="2400" b="1" dirty="0"/>
              <a:t>in which both SRS are achieved by PA1+PA2 </a:t>
            </a:r>
            <a:r>
              <a:rPr lang="en-US" altLang="zh-CN" sz="2400" b="1" dirty="0" smtClean="0"/>
              <a:t>together</a:t>
            </a:r>
            <a:r>
              <a:rPr lang="en-US" altLang="zh-CN" sz="2400" b="1" dirty="0"/>
              <a:t>:</a:t>
            </a:r>
            <a:endParaRPr lang="en-US" altLang="zh-CN" sz="2400" b="1" dirty="0" smtClean="0"/>
          </a:p>
          <a:p>
            <a:pPr lvl="1" hangingPunct="0">
              <a:spcBef>
                <a:spcPts val="900"/>
              </a:spcBef>
            </a:pPr>
            <a:r>
              <a:rPr lang="en-GB" dirty="0" smtClean="0"/>
              <a:t>Option-1: Not allowed in RAN4 specification</a:t>
            </a:r>
          </a:p>
          <a:p>
            <a:pPr lvl="1" hangingPunct="0">
              <a:spcBef>
                <a:spcPts val="900"/>
              </a:spcBef>
            </a:pPr>
            <a:r>
              <a:rPr lang="en-GB" dirty="0" smtClean="0"/>
              <a:t>Option-2: Allowed in RAN4 specification.</a:t>
            </a:r>
          </a:p>
          <a:p>
            <a:pPr marL="457200" lvl="1" indent="0" hangingPunct="0">
              <a:spcBef>
                <a:spcPts val="900"/>
              </a:spcBef>
              <a:buNone/>
            </a:pPr>
            <a:r>
              <a:rPr lang="en-GB" dirty="0" smtClean="0"/>
              <a:t> </a:t>
            </a:r>
          </a:p>
          <a:p>
            <a:pPr lvl="1" hangingPunct="0">
              <a:lnSpc>
                <a:spcPct val="100000"/>
              </a:lnSpc>
              <a:spcBef>
                <a:spcPts val="900"/>
              </a:spcBef>
            </a:pPr>
            <a:r>
              <a:rPr lang="en-GB" dirty="0" smtClean="0"/>
              <a:t>Explanation </a:t>
            </a:r>
            <a:r>
              <a:rPr lang="en-GB" dirty="0"/>
              <a:t>for the above case: </a:t>
            </a:r>
          </a:p>
          <a:p>
            <a:pPr lvl="2" hangingPunct="0">
              <a:lnSpc>
                <a:spcPct val="100000"/>
              </a:lnSpc>
              <a:spcBef>
                <a:spcPts val="900"/>
              </a:spcBef>
            </a:pPr>
            <a:r>
              <a:rPr lang="en-GB" dirty="0"/>
              <a:t>For </a:t>
            </a:r>
            <a:r>
              <a:rPr lang="en-GB" dirty="0"/>
              <a:t>a UE with 2 PA, </a:t>
            </a:r>
            <a:r>
              <a:rPr lang="en-GB" dirty="0"/>
              <a:t>called </a:t>
            </a:r>
            <a:r>
              <a:rPr lang="en-GB" dirty="0"/>
              <a:t>as PA1 and PA2, there are following two proposed methods to achieve the above multi-port SRS </a:t>
            </a:r>
            <a:endParaRPr lang="en-US" dirty="0"/>
          </a:p>
          <a:p>
            <a:pPr lvl="3" hangingPunct="0">
              <a:lnSpc>
                <a:spcPct val="100000"/>
              </a:lnSpc>
              <a:spcBef>
                <a:spcPts val="900"/>
              </a:spcBef>
            </a:pPr>
            <a:r>
              <a:rPr lang="en-GB" dirty="0"/>
              <a:t>Method-1: SRS port-1 maps to PA1, SRS port-2 maps to PA2</a:t>
            </a:r>
            <a:endParaRPr lang="en-US" dirty="0"/>
          </a:p>
          <a:p>
            <a:pPr lvl="3" hangingPunct="0">
              <a:lnSpc>
                <a:spcPct val="100000"/>
              </a:lnSpc>
              <a:spcBef>
                <a:spcPts val="900"/>
              </a:spcBef>
            </a:pPr>
            <a:r>
              <a:rPr lang="en-GB" dirty="0"/>
              <a:t>Method-2: SRS port-1 maps to PA1+PA2, SRS port-2 maps to PA1+PA2</a:t>
            </a:r>
            <a:endParaRPr lang="en-US" dirty="0"/>
          </a:p>
          <a:p>
            <a:pPr lvl="2" hangingPunct="0">
              <a:lnSpc>
                <a:spcPct val="100000"/>
              </a:lnSpc>
              <a:spcBef>
                <a:spcPts val="900"/>
              </a:spcBef>
            </a:pPr>
            <a:r>
              <a:rPr lang="en-GB" dirty="0"/>
              <a:t>Method-1 is a straightforward method to be supported, while this question is actually just asking Method-2 can be allowed or not.</a:t>
            </a:r>
            <a:endParaRPr lang="zh-CN" altLang="zh-CN" dirty="0"/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761FD-F8E2-4E66-831E-B238338A6D54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48377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50031"/>
            <a:ext cx="10515600" cy="1325563"/>
          </a:xfrm>
        </p:spPr>
        <p:txBody>
          <a:bodyPr/>
          <a:lstStyle/>
          <a:p>
            <a:pPr algn="ctr"/>
            <a:r>
              <a:rPr lang="en-US" dirty="0"/>
              <a:t>Way </a:t>
            </a:r>
            <a:r>
              <a:rPr lang="en-US" dirty="0" smtClean="0"/>
              <a:t>Forward</a:t>
            </a:r>
            <a:endParaRPr lang="en-US" strike="sngStrike" dirty="0">
              <a:solidFill>
                <a:srgbClr val="FF0000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838200" y="1353832"/>
            <a:ext cx="10515600" cy="5254137"/>
          </a:xfrm>
        </p:spPr>
        <p:txBody>
          <a:bodyPr>
            <a:normAutofit/>
          </a:bodyPr>
          <a:lstStyle/>
          <a:p>
            <a:pPr lvl="0" hangingPunct="0">
              <a:spcBef>
                <a:spcPts val="1200"/>
              </a:spcBef>
            </a:pPr>
            <a:r>
              <a:rPr lang="en-US" altLang="zh-CN" b="1" dirty="0"/>
              <a:t>Transparent </a:t>
            </a:r>
            <a:r>
              <a:rPr lang="en-US" altLang="zh-CN" b="1" dirty="0" err="1"/>
              <a:t>TxD’s</a:t>
            </a:r>
            <a:r>
              <a:rPr lang="en-US" altLang="zh-CN" b="1" dirty="0"/>
              <a:t> applicability for UEs supporting or not supporting </a:t>
            </a:r>
            <a:r>
              <a:rPr lang="en-US" altLang="zh-CN" b="1" dirty="0" err="1"/>
              <a:t>ULFPTx</a:t>
            </a:r>
            <a:r>
              <a:rPr lang="en-US" altLang="zh-CN" b="1" dirty="0"/>
              <a:t> in </a:t>
            </a:r>
            <a:r>
              <a:rPr lang="en-US" altLang="zh-CN" b="1" dirty="0" smtClean="0"/>
              <a:t>Rel-16</a:t>
            </a:r>
          </a:p>
          <a:p>
            <a:pPr lvl="1" hangingPunct="0">
              <a:spcBef>
                <a:spcPts val="900"/>
              </a:spcBef>
            </a:pPr>
            <a:r>
              <a:rPr lang="en-GB" dirty="0">
                <a:solidFill>
                  <a:srgbClr val="0000FF"/>
                </a:solidFill>
              </a:rPr>
              <a:t>[</a:t>
            </a:r>
            <a:r>
              <a:rPr lang="en-GB" dirty="0" smtClean="0">
                <a:solidFill>
                  <a:srgbClr val="0000FF"/>
                </a:solidFill>
              </a:rPr>
              <a:t>Reconfirm </a:t>
            </a:r>
            <a:r>
              <a:rPr lang="en-GB" dirty="0">
                <a:solidFill>
                  <a:srgbClr val="0000FF"/>
                </a:solidFill>
              </a:rPr>
              <a:t>previous </a:t>
            </a:r>
            <a:r>
              <a:rPr lang="en-GB" dirty="0" smtClean="0">
                <a:solidFill>
                  <a:srgbClr val="0000FF"/>
                </a:solidFill>
              </a:rPr>
              <a:t>agreement]</a:t>
            </a:r>
            <a:r>
              <a:rPr lang="en-GB" dirty="0" smtClean="0"/>
              <a:t> </a:t>
            </a:r>
            <a:r>
              <a:rPr lang="en-GB" dirty="0"/>
              <a:t>“The applicability of Transparent </a:t>
            </a:r>
            <a:r>
              <a:rPr lang="en-GB" dirty="0" err="1"/>
              <a:t>TxD</a:t>
            </a:r>
            <a:r>
              <a:rPr lang="en-GB" dirty="0"/>
              <a:t> is NOT related to UE supporting or not supporting Rel-16 </a:t>
            </a:r>
            <a:r>
              <a:rPr lang="en-GB" dirty="0" err="1"/>
              <a:t>ULFPTx</a:t>
            </a:r>
            <a:r>
              <a:rPr lang="en-GB" dirty="0"/>
              <a:t>”</a:t>
            </a:r>
            <a:endParaRPr lang="en-US" dirty="0"/>
          </a:p>
          <a:p>
            <a:pPr lvl="2" hangingPunct="0">
              <a:spcBef>
                <a:spcPts val="900"/>
              </a:spcBef>
            </a:pPr>
            <a:r>
              <a:rPr lang="en-GB" dirty="0">
                <a:solidFill>
                  <a:srgbClr val="0000FF"/>
                </a:solidFill>
              </a:rPr>
              <a:t>[</a:t>
            </a:r>
            <a:r>
              <a:rPr lang="en-GB" dirty="0" smtClean="0">
                <a:solidFill>
                  <a:srgbClr val="0000FF"/>
                </a:solidFill>
              </a:rPr>
              <a:t>Newly added]</a:t>
            </a:r>
            <a:r>
              <a:rPr lang="en-GB" dirty="0" smtClean="0"/>
              <a:t> </a:t>
            </a:r>
            <a:r>
              <a:rPr lang="en-GB" dirty="0"/>
              <a:t>In Rel-16, RAN4 requirement needs to allow UE to use transparent </a:t>
            </a:r>
            <a:r>
              <a:rPr lang="en-GB" dirty="0" err="1"/>
              <a:t>TxD</a:t>
            </a:r>
            <a:r>
              <a:rPr lang="en-GB" dirty="0"/>
              <a:t> to achieve the required transmission </a:t>
            </a:r>
            <a:r>
              <a:rPr lang="en-GB" dirty="0" smtClean="0"/>
              <a:t>power in following cases: </a:t>
            </a:r>
          </a:p>
          <a:p>
            <a:pPr lvl="3" hangingPunct="0">
              <a:spcBef>
                <a:spcPts val="900"/>
              </a:spcBef>
            </a:pPr>
            <a:r>
              <a:rPr lang="en-GB" dirty="0" smtClean="0"/>
              <a:t>Mode-1 UE use transparent </a:t>
            </a:r>
            <a:r>
              <a:rPr lang="en-GB" dirty="0" err="1" smtClean="0"/>
              <a:t>TxD</a:t>
            </a:r>
            <a:r>
              <a:rPr lang="en-GB" dirty="0" smtClean="0"/>
              <a:t> </a:t>
            </a:r>
            <a:r>
              <a:rPr lang="en-US" dirty="0"/>
              <a:t>for single SRS port (either with DCI_0_0 or single SRS port with DCI_0_1</a:t>
            </a:r>
            <a:r>
              <a:rPr lang="en-US" dirty="0" smtClean="0"/>
              <a:t>)</a:t>
            </a:r>
          </a:p>
          <a:p>
            <a:pPr lvl="3" hangingPunct="0">
              <a:spcBef>
                <a:spcPts val="900"/>
              </a:spcBef>
            </a:pPr>
            <a:r>
              <a:rPr lang="en-US" dirty="0" smtClean="0"/>
              <a:t>Mode-1 UE for two SRS ports: </a:t>
            </a:r>
          </a:p>
          <a:p>
            <a:pPr lvl="4" hangingPunct="0">
              <a:spcBef>
                <a:spcPts val="900"/>
              </a:spcBef>
            </a:pPr>
            <a:r>
              <a:rPr lang="en-US" dirty="0" smtClean="0"/>
              <a:t>Allow or not allow transparent </a:t>
            </a:r>
            <a:r>
              <a:rPr lang="en-US" dirty="0" err="1" smtClean="0"/>
              <a:t>TxD</a:t>
            </a:r>
            <a:r>
              <a:rPr lang="en-US" dirty="0" smtClean="0"/>
              <a:t> depends on conclusion in previous page. </a:t>
            </a:r>
            <a:endParaRPr lang="en-US" dirty="0"/>
          </a:p>
          <a:p>
            <a:pPr lvl="3" hangingPunct="0">
              <a:spcBef>
                <a:spcPts val="900"/>
              </a:spcBef>
            </a:pPr>
            <a:endParaRPr lang="en-US" dirty="0"/>
          </a:p>
          <a:p>
            <a:pPr lvl="1"/>
            <a:endParaRPr lang="zh-CN" altLang="zh-CN" dirty="0"/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761FD-F8E2-4E66-831E-B238338A6D54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75603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50031"/>
            <a:ext cx="10515600" cy="1325563"/>
          </a:xfrm>
        </p:spPr>
        <p:txBody>
          <a:bodyPr/>
          <a:lstStyle/>
          <a:p>
            <a:pPr algn="ctr"/>
            <a:r>
              <a:rPr lang="en-US" dirty="0"/>
              <a:t>Way </a:t>
            </a:r>
            <a:r>
              <a:rPr lang="en-US" dirty="0" smtClean="0"/>
              <a:t>Forward</a:t>
            </a:r>
            <a:endParaRPr lang="en-US" strike="sngStrike" dirty="0">
              <a:solidFill>
                <a:srgbClr val="FF0000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838200" y="1353832"/>
            <a:ext cx="10515600" cy="5254137"/>
          </a:xfrm>
        </p:spPr>
        <p:txBody>
          <a:bodyPr>
            <a:normAutofit/>
          </a:bodyPr>
          <a:lstStyle/>
          <a:p>
            <a:pPr lvl="0" hangingPunct="0">
              <a:spcBef>
                <a:spcPts val="1200"/>
              </a:spcBef>
            </a:pPr>
            <a:r>
              <a:rPr lang="en-US" altLang="zh-CN" b="1" dirty="0"/>
              <a:t>Necessity of new RAN4 UE feature for </a:t>
            </a:r>
            <a:r>
              <a:rPr lang="en-US" altLang="zh-CN" b="1" dirty="0" err="1" smtClean="0"/>
              <a:t>ULFPTx</a:t>
            </a:r>
            <a:endParaRPr lang="en-US" altLang="zh-CN" b="1" dirty="0" smtClean="0"/>
          </a:p>
          <a:p>
            <a:pPr lvl="1" hangingPunct="0">
              <a:spcBef>
                <a:spcPts val="1200"/>
              </a:spcBef>
            </a:pPr>
            <a:r>
              <a:rPr lang="en-US" dirty="0"/>
              <a:t>RAN4 don’t need to introduce additional UE feature for </a:t>
            </a:r>
            <a:r>
              <a:rPr lang="en-US" dirty="0" err="1"/>
              <a:t>eMIMO</a:t>
            </a:r>
            <a:r>
              <a:rPr lang="en-US" dirty="0"/>
              <a:t> </a:t>
            </a:r>
            <a:r>
              <a:rPr lang="en-US" dirty="0" err="1"/>
              <a:t>ULFPTx</a:t>
            </a:r>
            <a:r>
              <a:rPr lang="en-US" dirty="0"/>
              <a:t>, because the needed UE features have already been introduced or discussed by RAN1</a:t>
            </a:r>
            <a:r>
              <a:rPr lang="en-US" dirty="0"/>
              <a:t>.</a:t>
            </a:r>
          </a:p>
          <a:p>
            <a:pPr lvl="3" hangingPunct="0">
              <a:spcBef>
                <a:spcPts val="900"/>
              </a:spcBef>
            </a:pPr>
            <a:endParaRPr lang="en-US" dirty="0"/>
          </a:p>
          <a:p>
            <a:pPr lvl="1"/>
            <a:endParaRPr lang="zh-CN" altLang="zh-CN" dirty="0"/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761FD-F8E2-4E66-831E-B238338A6D54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56262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Contributions List in </a:t>
            </a:r>
            <a:r>
              <a:rPr lang="en-US" dirty="0" smtClean="0"/>
              <a:t>RAN4#95-e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761FD-F8E2-4E66-831E-B238338A6D54}" type="slidenum">
              <a:rPr lang="en-US" smtClean="0"/>
              <a:pPr/>
              <a:t>7</a:t>
            </a:fld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57014081"/>
              </p:ext>
            </p:extLst>
          </p:nvPr>
        </p:nvGraphicFramePr>
        <p:xfrm>
          <a:off x="1914939" y="1479412"/>
          <a:ext cx="8852451" cy="4316653"/>
        </p:xfrm>
        <a:graphic>
          <a:graphicData uri="http://schemas.openxmlformats.org/drawingml/2006/table">
            <a:tbl>
              <a:tblPr firstRow="1">
                <a:tableStyleId>{5C22544A-7EE6-4342-B048-85BDC9FD1C3A}</a:tableStyleId>
              </a:tblPr>
              <a:tblGrid>
                <a:gridCol w="1209678"/>
                <a:gridCol w="4978613"/>
                <a:gridCol w="1711655"/>
                <a:gridCol w="952505"/>
              </a:tblGrid>
              <a:tr h="217567"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 dirty="0" smtClean="0">
                          <a:effectLst/>
                        </a:rPr>
                        <a:t>T-doc Number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 dirty="0" smtClean="0">
                          <a:effectLst/>
                        </a:rPr>
                        <a:t>Title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 dirty="0" smtClean="0">
                          <a:effectLst/>
                        </a:rPr>
                        <a:t>Source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 dirty="0" smtClean="0">
                          <a:effectLst/>
                        </a:rPr>
                        <a:t>Type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/>
                </a:tc>
              </a:tr>
              <a:tr h="217567"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 dirty="0">
                          <a:effectLst/>
                        </a:rPr>
                        <a:t>R4-2006494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MPR With PI/2 BPSK DMRS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Nokia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discussion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/>
                </a:tc>
              </a:tr>
              <a:tr h="217567"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R4-2006822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Pi_2 BPSK DMRS Investigation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 dirty="0">
                          <a:effectLst/>
                        </a:rPr>
                        <a:t>Qualcomm Incorporated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 dirty="0">
                          <a:effectLst/>
                        </a:rPr>
                        <a:t>other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/>
                </a:tc>
              </a:tr>
              <a:tr h="217567"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R4-2008216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 dirty="0">
                          <a:effectLst/>
                        </a:rPr>
                        <a:t>On Pi/2 BPSK DMRS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Huawei, HiSilicon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other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/>
                </a:tc>
              </a:tr>
              <a:tr h="217567"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R4-2006345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 dirty="0">
                          <a:effectLst/>
                        </a:rPr>
                        <a:t>On UL Full Power Transmission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Apple Inc.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discussion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/>
                </a:tc>
              </a:tr>
              <a:tr h="217567"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R4-2006367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Discussion on Uplink Full Power Transmission (ULFPTx)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Samsung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discussion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/>
                </a:tc>
              </a:tr>
              <a:tr h="217567"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R4-2006368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CR to TS38.101-1 on introduction of Uplink Full Power Transmission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Samsung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CR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/>
                </a:tc>
              </a:tr>
              <a:tr h="217567"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R4-2006369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CR to TS38.101-2 on introduction of Uplink Full Power Transmission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Samsung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CR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/>
                </a:tc>
              </a:tr>
              <a:tr h="217567"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R4-2006668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[NR_eMIMO] RIMD impact on EVM and MPR for UL MIMO and Tx Diversity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Skyworks Solutions Inc.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discussion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/>
                </a:tc>
              </a:tr>
              <a:tr h="180328"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R4-2006779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 dirty="0">
                          <a:effectLst/>
                        </a:rPr>
                        <a:t>CR to clarify UE SRS port configuration for UL tests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 dirty="0">
                          <a:effectLst/>
                        </a:rPr>
                        <a:t>Qualcomm Incorporated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CR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/>
                </a:tc>
              </a:tr>
              <a:tr h="217567"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R4-2007050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Verification of FP modes and relation to Rel-15 requirements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 dirty="0">
                          <a:effectLst/>
                        </a:rPr>
                        <a:t>Ericsson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other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/>
                </a:tc>
              </a:tr>
              <a:tr h="217567"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R4-2007051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Specification framework for introduction of requirements for the FP modes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Ericsson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other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/>
                </a:tc>
              </a:tr>
              <a:tr h="217567"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R4-2007078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Further on EN-DC and SA power class (Rel-16)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OPPO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discussion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/>
                </a:tc>
              </a:tr>
              <a:tr h="217567"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R4-2007079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CR to TS 38.101-3 EN-DC requirement alignment (R16)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OPPO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draftCR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/>
                </a:tc>
              </a:tr>
              <a:tr h="217567"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R4-2008048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eMIMO FPTX Open items for FR1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Qualcomm Incorporated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 dirty="0">
                          <a:effectLst/>
                        </a:rPr>
                        <a:t>discussion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/>
                </a:tc>
              </a:tr>
              <a:tr h="217567"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R4-2008049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Tx diversity open items for Rel-16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Qualcomm Incorporated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discussion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/>
                </a:tc>
              </a:tr>
              <a:tr h="217567"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R4-2008050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draft CR to enable FPULTX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Qualcomm Incorporated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 dirty="0" err="1">
                          <a:effectLst/>
                        </a:rPr>
                        <a:t>draftCR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/>
                </a:tc>
              </a:tr>
              <a:tr h="217567"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R4-2008185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On Release 15 and 16 two Intra-band Transmit Chain Cases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Skyworks Solutions Inc.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 dirty="0">
                          <a:effectLst/>
                        </a:rPr>
                        <a:t>discussion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/>
                </a:tc>
              </a:tr>
              <a:tr h="217567"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R4-2008217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On NR eMIMO full power transmission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Huawei, HiSilicon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 dirty="0">
                          <a:effectLst/>
                        </a:rPr>
                        <a:t>other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/>
                </a:tc>
              </a:tr>
              <a:tr h="217567"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 dirty="0" smtClean="0">
                          <a:effectLst/>
                        </a:rPr>
                        <a:t>tR4-2008218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draft CR for TS 38.101-1 eMIMO full power transmission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Huawei, HiSilicon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 dirty="0" err="1">
                          <a:effectLst/>
                        </a:rPr>
                        <a:t>draftCR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424650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Reference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65760" indent="-365760"/>
            <a:r>
              <a:rPr lang="en-US" altLang="zh-CN" dirty="0"/>
              <a:t>[1] </a:t>
            </a:r>
            <a:r>
              <a:rPr lang="en-US" altLang="zh-CN" dirty="0" smtClean="0"/>
              <a:t>R4-2008306, </a:t>
            </a:r>
            <a:r>
              <a:rPr lang="en-US" altLang="zh-CN" dirty="0"/>
              <a:t>“Email discussion summary for [</a:t>
            </a:r>
            <a:r>
              <a:rPr lang="en-US" altLang="zh-CN" dirty="0" smtClean="0"/>
              <a:t>95e][116] </a:t>
            </a:r>
            <a:r>
              <a:rPr lang="en-US" altLang="zh-CN" dirty="0" err="1"/>
              <a:t>NR_eMIMO_UE_RF</a:t>
            </a:r>
            <a:r>
              <a:rPr lang="en-US" altLang="zh-CN" dirty="0"/>
              <a:t>”, Samsung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761FD-F8E2-4E66-831E-B238338A6D54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378450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9676</TotalTime>
  <Words>701</Words>
  <Application>Microsoft Office PowerPoint</Application>
  <PresentationFormat>Widescreen</PresentationFormat>
  <Paragraphs>132</Paragraphs>
  <Slides>8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宋体</vt:lpstr>
      <vt:lpstr>宋体</vt:lpstr>
      <vt:lpstr>Arial</vt:lpstr>
      <vt:lpstr>Calibri</vt:lpstr>
      <vt:lpstr>Calibri Light</vt:lpstr>
      <vt:lpstr>Office Theme</vt:lpstr>
      <vt:lpstr>WF on Uplink Full Power Transmission</vt:lpstr>
      <vt:lpstr>Way Forward</vt:lpstr>
      <vt:lpstr>Way Forward</vt:lpstr>
      <vt:lpstr>Way Forward</vt:lpstr>
      <vt:lpstr>Way Forward</vt:lpstr>
      <vt:lpstr>Way Forward</vt:lpstr>
      <vt:lpstr>Contributions List in RAN4#95-e</vt:lpstr>
      <vt:lpstr>Reference</vt:lpstr>
    </vt:vector>
  </TitlesOfParts>
  <Company>Mediatek Inc.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WF on flexible carrier BW for NR</dc:title>
  <dc:creator>He (Jackson) Wang</dc:creator>
  <cp:keywords>CTPClassification=CTP_NT</cp:keywords>
  <cp:lastModifiedBy>He (Jackson) Wang, Friday</cp:lastModifiedBy>
  <cp:revision>355</cp:revision>
  <dcterms:created xsi:type="dcterms:W3CDTF">2017-01-18T06:26:21Z</dcterms:created>
  <dcterms:modified xsi:type="dcterms:W3CDTF">2020-06-02T03:00:23Z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NewReviewCycle">
    <vt:lpwstr/>
  </property>
  <property fmtid="{D5CDD505-2E9C-101B-9397-08002B2CF9AE}" pid="3" name="TitusGUID">
    <vt:lpwstr>f305e1f4-9658-4b8f-877d-c25255ac1f41</vt:lpwstr>
  </property>
  <property fmtid="{D5CDD505-2E9C-101B-9397-08002B2CF9AE}" pid="4" name="CTP_TimeStamp">
    <vt:lpwstr>2019-11-21 00:56:18Z</vt:lpwstr>
  </property>
  <property fmtid="{D5CDD505-2E9C-101B-9397-08002B2CF9AE}" pid="5" name="CTP_BU">
    <vt:lpwstr>NA</vt:lpwstr>
  </property>
  <property fmtid="{D5CDD505-2E9C-101B-9397-08002B2CF9AE}" pid="6" name="CTP_IDSID">
    <vt:lpwstr>NA</vt:lpwstr>
  </property>
  <property fmtid="{D5CDD505-2E9C-101B-9397-08002B2CF9AE}" pid="7" name="CTP_WWID">
    <vt:lpwstr>NA</vt:lpwstr>
  </property>
  <property fmtid="{D5CDD505-2E9C-101B-9397-08002B2CF9AE}" pid="8" name="CTPClassification">
    <vt:lpwstr>CTP_NT</vt:lpwstr>
  </property>
  <property fmtid="{D5CDD505-2E9C-101B-9397-08002B2CF9AE}" pid="9" name="NSCPROP_SA">
    <vt:lpwstr>C:\Users\h0809.wang\AppData\Local\Packages\Microsoft.MicrosoftEdge_8wekyb3d8bbwe\TempState\Downloads\Draft_R4-20xxxxx_WF on R15 UL MIMO PC_v1 (1).pptx</vt:lpwstr>
  </property>
</Properties>
</file>