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3" r:id="rId5"/>
    <p:sldId id="257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29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66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プレースホルダー 22"/>
          <p:cNvSpPr>
            <a:spLocks noGrp="1"/>
          </p:cNvSpPr>
          <p:nvPr>
            <p:ph type="body" sz="quarter" idx="10" hasCustomPrompt="1"/>
          </p:nvPr>
        </p:nvSpPr>
        <p:spPr>
          <a:xfrm>
            <a:off x="563880" y="316761"/>
            <a:ext cx="8644514" cy="1133475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endParaRPr kumimoji="1" lang="ja-JP" altLang="en-US" dirty="0"/>
          </a:p>
        </p:txBody>
      </p:sp>
      <p:sp>
        <p:nvSpPr>
          <p:cNvPr id="26" name="テキスト プレースホルダー 25"/>
          <p:cNvSpPr>
            <a:spLocks noGrp="1"/>
          </p:cNvSpPr>
          <p:nvPr>
            <p:ph type="body" sz="quarter" idx="11" hasCustomPrompt="1"/>
          </p:nvPr>
        </p:nvSpPr>
        <p:spPr>
          <a:xfrm>
            <a:off x="9401175" y="317501"/>
            <a:ext cx="2408238" cy="480990"/>
          </a:xfrm>
        </p:spPr>
        <p:txBody>
          <a:bodyPr>
            <a:normAutofit/>
          </a:bodyPr>
          <a:lstStyle>
            <a:lvl1pPr marL="0" marR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GB" altLang="ja-JP" sz="2400" b="1" i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R4-190xxxx</a:t>
            </a:r>
            <a:endParaRPr kumimoji="1" lang="ja-JP" altLang="ja-JP" sz="2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タイトル 26"/>
          <p:cNvSpPr>
            <a:spLocks noGrp="1"/>
          </p:cNvSpPr>
          <p:nvPr>
            <p:ph type="title" hasCustomPrompt="1"/>
          </p:nvPr>
        </p:nvSpPr>
        <p:spPr>
          <a:xfrm>
            <a:off x="563879" y="1635617"/>
            <a:ext cx="11245533" cy="3335628"/>
          </a:xfrm>
        </p:spPr>
        <p:txBody>
          <a:bodyPr>
            <a:noAutofit/>
          </a:bodyPr>
          <a:lstStyle>
            <a:lvl1pPr algn="ctr">
              <a:defRPr sz="7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31" name="テキスト プレースホルダー 30"/>
          <p:cNvSpPr>
            <a:spLocks noGrp="1"/>
          </p:cNvSpPr>
          <p:nvPr>
            <p:ph type="body" sz="quarter" idx="12" hasCustomPrompt="1"/>
          </p:nvPr>
        </p:nvSpPr>
        <p:spPr>
          <a:xfrm>
            <a:off x="563879" y="5061397"/>
            <a:ext cx="11245532" cy="1326523"/>
          </a:xfrm>
        </p:spPr>
        <p:txBody>
          <a:bodyPr>
            <a:noAutofit/>
          </a:bodyPr>
          <a:lstStyle>
            <a:lvl1pPr marL="0" indent="0" algn="ctr">
              <a:buNone/>
              <a:defRPr sz="4000"/>
            </a:lvl1pPr>
          </a:lstStyle>
          <a:p>
            <a:pPr lvl="0"/>
            <a:r>
              <a:rPr kumimoji="1" lang="en-US" altLang="ja-JP" dirty="0"/>
              <a:t>Source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0107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2D56F-5F95-451D-A19F-2D421F91B58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1249252"/>
            <a:ext cx="10515600" cy="490707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kumimoji="1" lang="en-US" altLang="ja-JP" dirty="0"/>
              <a:t>1st</a:t>
            </a:r>
            <a:endParaRPr kumimoji="1" lang="ja-JP" altLang="en-US" dirty="0"/>
          </a:p>
          <a:p>
            <a:pPr lvl="1"/>
            <a:r>
              <a:rPr kumimoji="1" lang="en-US" altLang="ja-JP" dirty="0"/>
              <a:t>2nd</a:t>
            </a:r>
            <a:endParaRPr kumimoji="1" lang="ja-JP" altLang="en-US" dirty="0"/>
          </a:p>
          <a:p>
            <a:pPr lvl="2"/>
            <a:r>
              <a:rPr kumimoji="1" lang="en-US" altLang="ja-JP" dirty="0"/>
              <a:t>3rd</a:t>
            </a:r>
            <a:endParaRPr kumimoji="1" lang="ja-JP" altLang="en-US" dirty="0"/>
          </a:p>
          <a:p>
            <a:pPr lvl="3"/>
            <a:r>
              <a:rPr kumimoji="1" lang="en-US" altLang="ja-JP" dirty="0"/>
              <a:t>4th</a:t>
            </a:r>
            <a:endParaRPr kumimoji="1" lang="ja-JP" altLang="en-US" dirty="0"/>
          </a:p>
          <a:p>
            <a:pPr lvl="4"/>
            <a:r>
              <a:rPr kumimoji="1" lang="en-US" altLang="ja-JP" dirty="0"/>
              <a:t>5th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50652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2D56F-5F95-451D-A19F-2D421F91B58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タイトル プレースホルダー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652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41403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fere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2D56F-5F95-451D-A19F-2D421F91B58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タイトル プレースホルダー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652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1" lang="en-US" altLang="ja-JP" dirty="0"/>
              <a:t>Reference</a:t>
            </a:r>
            <a:endParaRPr kumimoji="1" lang="ja-JP" alt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1210614"/>
            <a:ext cx="10515600" cy="4920311"/>
          </a:xfrm>
        </p:spPr>
        <p:txBody>
          <a:bodyPr/>
          <a:lstStyle>
            <a:lvl1pPr marL="514350" indent="-514350">
              <a:buFont typeface="+mj-lt"/>
              <a:buAutoNum type="arabicPeriod"/>
              <a:defRPr baseline="0"/>
            </a:lvl1pPr>
          </a:lstStyle>
          <a:p>
            <a:pPr lvl="0"/>
            <a:r>
              <a:rPr kumimoji="1" lang="en-US" altLang="ja-JP" dirty="0"/>
              <a:t>Reference 1</a:t>
            </a:r>
          </a:p>
          <a:p>
            <a:pPr lvl="0"/>
            <a:r>
              <a:rPr kumimoji="1" lang="en-US" altLang="ja-JP" dirty="0"/>
              <a:t>Reference 2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75059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2D56F-5F95-451D-A19F-2D421F91B58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表プレースホルダー 4"/>
          <p:cNvSpPr>
            <a:spLocks noGrp="1"/>
          </p:cNvSpPr>
          <p:nvPr>
            <p:ph type="tbl" sz="quarter" idx="11" hasCustomPrompt="1"/>
          </p:nvPr>
        </p:nvSpPr>
        <p:spPr>
          <a:xfrm>
            <a:off x="838200" y="1931832"/>
            <a:ext cx="10515600" cy="4314512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/>
              <a:t>Table</a:t>
            </a:r>
            <a:endParaRPr kumimoji="1" lang="ja-JP" altLang="en-US" dirty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1365763"/>
            <a:ext cx="10515600" cy="424400"/>
          </a:xfrm>
        </p:spPr>
        <p:txBody>
          <a:bodyPr/>
          <a:lstStyle>
            <a:lvl1pPr marL="0" indent="0" algn="ctr">
              <a:buNone/>
              <a:defRPr baseline="0"/>
            </a:lvl1pPr>
            <a:lvl2pPr marL="457200" indent="0">
              <a:buNone/>
              <a:defRPr/>
            </a:lvl2pPr>
          </a:lstStyle>
          <a:p>
            <a:pPr lvl="0"/>
            <a:r>
              <a:rPr kumimoji="1" lang="en-US" altLang="ja-JP" dirty="0"/>
              <a:t>Table name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08620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2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262130"/>
            <a:ext cx="10515600" cy="49148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US" altLang="ja-JP" dirty="0"/>
              <a:t>1st</a:t>
            </a:r>
          </a:p>
          <a:p>
            <a:pPr lvl="1"/>
            <a:r>
              <a:rPr kumimoji="1" lang="en-US" altLang="ja-JP" dirty="0"/>
              <a:t>2nd</a:t>
            </a:r>
          </a:p>
          <a:p>
            <a:pPr lvl="2"/>
            <a:r>
              <a:rPr kumimoji="1" lang="en-US" altLang="ja-JP" dirty="0"/>
              <a:t>3rd</a:t>
            </a:r>
            <a:endParaRPr kumimoji="1" lang="ja-JP" altLang="en-US" dirty="0"/>
          </a:p>
          <a:p>
            <a:pPr lvl="3"/>
            <a:r>
              <a:rPr kumimoji="1" lang="en-US" altLang="ja-JP" dirty="0"/>
              <a:t>4th</a:t>
            </a:r>
            <a:endParaRPr kumimoji="1" lang="ja-JP" altLang="en-US" dirty="0"/>
          </a:p>
          <a:p>
            <a:pPr lvl="4"/>
            <a:r>
              <a:rPr kumimoji="1" lang="en-US" altLang="ja-JP" dirty="0"/>
              <a:t>5th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2D56F-5F95-451D-A19F-2D421F91B5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507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2" r:id="rId3"/>
    <p:sldLayoutId id="2147483651" r:id="rId4"/>
    <p:sldLayoutId id="2147483654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 baseline="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游ゴシック" panose="020B0400000000000000" pitchFamily="50" charset="-128"/>
        <a:buChar char="-"/>
        <a:defRPr kumimoji="1"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游ゴシック" panose="020B0400000000000000" pitchFamily="50" charset="-128"/>
        <a:buChar char="-"/>
        <a:defRPr kumimoji="1"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游ゴシック" panose="020B0400000000000000" pitchFamily="50" charset="-128"/>
        <a:buChar char="-"/>
        <a:defRPr kumimoji="1"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游ゴシック" panose="020B0400000000000000" pitchFamily="50" charset="-128"/>
        <a:buChar char="-"/>
        <a:defRPr kumimoji="1"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プレースホルダー 17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altLang="ja-JP" dirty="0"/>
              <a:t>3GPP TSG-RAN WG4 Meeting #95-e</a:t>
            </a:r>
          </a:p>
          <a:p>
            <a:pPr lvl="0"/>
            <a:r>
              <a:rPr lang="en-US" altLang="ja-JP" dirty="0"/>
              <a:t>Electronic Meeting, </a:t>
            </a:r>
            <a:r>
              <a:rPr lang="en-GB" altLang="zh-CN" dirty="0"/>
              <a:t>25 May – 5 June, 2020</a:t>
            </a:r>
          </a:p>
          <a:p>
            <a:pPr lvl="0"/>
            <a:r>
              <a:rPr lang="sv-SE" altLang="ja-JP" dirty="0"/>
              <a:t>Agenda item:	6.4.2</a:t>
            </a:r>
          </a:p>
          <a:p>
            <a:pPr lvl="0"/>
            <a:r>
              <a:rPr lang="en-US" altLang="ja-JP" dirty="0"/>
              <a:t>Document for:	Approval</a:t>
            </a:r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kumimoji="1" lang="en-US" altLang="ja-JP" dirty="0"/>
              <a:t>R4-20</a:t>
            </a:r>
            <a:r>
              <a:rPr lang="en-US" altLang="ja-JP" dirty="0"/>
              <a:t>08454</a:t>
            </a:r>
            <a:endParaRPr kumimoji="1" lang="ja-JP" altLang="en-US" dirty="0"/>
          </a:p>
        </p:txBody>
      </p:sp>
      <p:sp>
        <p:nvSpPr>
          <p:cNvPr id="20" name="タイトル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6000" dirty="0"/>
              <a:t>WF on BS impact of NR V2X</a:t>
            </a:r>
            <a:endParaRPr kumimoji="1" lang="ja-JP" altLang="en-US" sz="6000" dirty="0"/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kumimoji="1" lang="en-US" altLang="ja-JP" sz="3200" dirty="0"/>
              <a:t>CATT, …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512951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2354" y="136526"/>
            <a:ext cx="10515600" cy="652306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/>
              <a:t>Background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1"/>
          </p:nvPr>
        </p:nvSpPr>
        <p:spPr>
          <a:xfrm>
            <a:off x="838200" y="852369"/>
            <a:ext cx="10515600" cy="6005631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GB" altLang="zh-CN" sz="2400" dirty="0"/>
              <a:t>In RAN4#94-e and RAN4#94-e-bis meeting, the BS impact of NR V2X was discussed but with no agreement reached.</a:t>
            </a:r>
          </a:p>
          <a:p>
            <a:pPr>
              <a:lnSpc>
                <a:spcPct val="120000"/>
              </a:lnSpc>
            </a:pPr>
            <a:r>
              <a:rPr lang="en-GB" altLang="zh-CN" sz="2400" dirty="0"/>
              <a:t>As per the latest WID on NR V2X [1] approved in RAN#87e, the impact on TS 38.104 has been added as indicated below.</a:t>
            </a:r>
          </a:p>
          <a:p>
            <a:pPr>
              <a:lnSpc>
                <a:spcPct val="120000"/>
              </a:lnSpc>
            </a:pPr>
            <a:endParaRPr lang="en-US" altLang="ja-JP" sz="2000" dirty="0"/>
          </a:p>
          <a:p>
            <a:pPr>
              <a:lnSpc>
                <a:spcPct val="120000"/>
              </a:lnSpc>
            </a:pPr>
            <a:endParaRPr lang="en-US" altLang="ja-JP" sz="2000" dirty="0"/>
          </a:p>
          <a:p>
            <a:pPr>
              <a:lnSpc>
                <a:spcPct val="120000"/>
              </a:lnSpc>
            </a:pPr>
            <a:endParaRPr lang="en-US" altLang="ja-JP" sz="2000" dirty="0"/>
          </a:p>
          <a:p>
            <a:pPr>
              <a:lnSpc>
                <a:spcPct val="120000"/>
              </a:lnSpc>
            </a:pPr>
            <a:endParaRPr lang="en-US" altLang="ja-JP" sz="2000" dirty="0"/>
          </a:p>
          <a:p>
            <a:pPr marL="0" indent="0">
              <a:lnSpc>
                <a:spcPct val="120000"/>
              </a:lnSpc>
              <a:buNone/>
            </a:pPr>
            <a:endParaRPr lang="en-US" altLang="ja-JP" sz="2000" dirty="0"/>
          </a:p>
          <a:p>
            <a:pPr marL="0" indent="0">
              <a:lnSpc>
                <a:spcPct val="120000"/>
              </a:lnSpc>
              <a:buNone/>
            </a:pPr>
            <a:endParaRPr lang="en-GB" altLang="zh-CN" sz="2000" dirty="0"/>
          </a:p>
          <a:p>
            <a:pPr marL="0" indent="0">
              <a:lnSpc>
                <a:spcPct val="120000"/>
              </a:lnSpc>
              <a:buNone/>
            </a:pPr>
            <a:endParaRPr lang="en-GB" altLang="zh-CN" sz="2400" dirty="0"/>
          </a:p>
          <a:p>
            <a:pPr>
              <a:lnSpc>
                <a:spcPct val="120000"/>
              </a:lnSpc>
            </a:pPr>
            <a:r>
              <a:rPr lang="en-GB" altLang="zh-CN" sz="2400" dirty="0"/>
              <a:t>In Rel-14, Band 47 is specified in the section of operating bands in both TS 36.101 and TS 36.104.</a:t>
            </a:r>
          </a:p>
          <a:p>
            <a:pPr>
              <a:lnSpc>
                <a:spcPct val="120000"/>
              </a:lnSpc>
            </a:pPr>
            <a:r>
              <a:rPr lang="en-GB" altLang="zh-CN" sz="2400" dirty="0"/>
              <a:t>In current TS 38.104, the co-existence spurious emission requirement is only specified to protect UE Rx in Band 47 for LTE V2X without band n47 for NR V2X.</a:t>
            </a:r>
            <a:endParaRPr lang="ja-JP" altLang="ja-JP" sz="2400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801600"/>
              </p:ext>
            </p:extLst>
          </p:nvPr>
        </p:nvGraphicFramePr>
        <p:xfrm>
          <a:off x="1924050" y="2377006"/>
          <a:ext cx="8115300" cy="24908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99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2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58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71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2488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Impacted existing TS/TR {One line per specification. Create/delete lines as needed}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9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TS/TR No.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Description of change 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Target completion plenary#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Remarks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…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…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…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…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38.101-1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Introduction of NR V2X solutions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RAN#88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Core part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38.101-2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Introduction of NR V2X solutions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RAN#88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Core part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38.101-3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Introduction of NR V2X solutions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RAN#88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Core part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38.101-4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Introduction of NR V2X solutions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RAN#90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Performance part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24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38.104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Introduction of NR V2X bands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RAN#88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Core part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1557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18038" y="263770"/>
            <a:ext cx="11570676" cy="744870"/>
          </a:xfrm>
        </p:spPr>
        <p:txBody>
          <a:bodyPr>
            <a:normAutofit/>
          </a:bodyPr>
          <a:lstStyle/>
          <a:p>
            <a:r>
              <a:rPr lang="en-GB" altLang="zh-CN" sz="4000" dirty="0"/>
              <a:t>Frequency band</a:t>
            </a:r>
            <a:endParaRPr kumimoji="1" lang="ja-JP" altLang="en-US" sz="400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1"/>
          </p:nvPr>
        </p:nvSpPr>
        <p:spPr>
          <a:xfrm>
            <a:off x="723900" y="1319590"/>
            <a:ext cx="10515600" cy="4907074"/>
          </a:xfrm>
        </p:spPr>
        <p:txBody>
          <a:bodyPr>
            <a:normAutofit/>
          </a:bodyPr>
          <a:lstStyle/>
          <a:p>
            <a:pPr marL="228600" lvl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altLang="zh-CN" sz="2800" dirty="0"/>
              <a:t>Whether or not to specify the frequency band for NR V2X in TS 38.104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altLang="zh-CN" dirty="0"/>
              <a:t>Option 1: To introduce </a:t>
            </a:r>
            <a:r>
              <a:rPr lang="en-GB" altLang="zh-CN" dirty="0"/>
              <a:t>the frequency band for NR V2X in TS 38.104.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altLang="zh-CN" dirty="0"/>
              <a:t>Option 2: No need to introduce </a:t>
            </a:r>
            <a:r>
              <a:rPr lang="en-GB" altLang="zh-CN" dirty="0"/>
              <a:t>the frequency band for NR V2X in TS 38.104.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GB" altLang="zh-CN" dirty="0"/>
          </a:p>
          <a:p>
            <a:pPr marL="0" lvl="1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altLang="zh-CN" dirty="0"/>
              <a:t>Recommended WF: the majority view will be taken in this meeting.</a:t>
            </a:r>
          </a:p>
          <a:p>
            <a:pPr marL="0" lvl="1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altLang="zh-CN" dirty="0" err="1">
                <a:highlight>
                  <a:srgbClr val="FFFF00"/>
                </a:highlight>
              </a:rPr>
              <a:t>Qualcomm:Option</a:t>
            </a:r>
            <a:r>
              <a:rPr lang="en-US" altLang="zh-CN" dirty="0">
                <a:highlight>
                  <a:srgbClr val="FFFF00"/>
                </a:highlight>
              </a:rPr>
              <a:t> 1: To introduce </a:t>
            </a:r>
            <a:r>
              <a:rPr lang="en-GB" altLang="zh-CN" dirty="0">
                <a:highlight>
                  <a:srgbClr val="FFFF00"/>
                </a:highlight>
              </a:rPr>
              <a:t>the frequency band for NR V2X in TS 38.104.</a:t>
            </a:r>
          </a:p>
          <a:p>
            <a:pPr marL="0" lvl="1" indent="0">
              <a:lnSpc>
                <a:spcPct val="100000"/>
              </a:lnSpc>
              <a:spcBef>
                <a:spcPts val="1000"/>
              </a:spcBef>
              <a:buNone/>
            </a:pPr>
            <a:endParaRPr lang="en-GB" altLang="zh-CN" dirty="0"/>
          </a:p>
          <a:p>
            <a:pPr marL="457200" lvl="2" indent="0">
              <a:lnSpc>
                <a:spcPct val="100000"/>
              </a:lnSpc>
              <a:spcBef>
                <a:spcPts val="1000"/>
              </a:spcBef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43466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2789" y="263769"/>
            <a:ext cx="10051074" cy="703385"/>
          </a:xfrm>
        </p:spPr>
        <p:txBody>
          <a:bodyPr>
            <a:normAutofit/>
          </a:bodyPr>
          <a:lstStyle/>
          <a:p>
            <a:r>
              <a:rPr lang="en-GB" altLang="ja-JP" sz="4000" dirty="0"/>
              <a:t>Spurious emission</a:t>
            </a:r>
            <a:endParaRPr kumimoji="1" lang="ja-JP" altLang="en-US" sz="400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1"/>
          </p:nvPr>
        </p:nvSpPr>
        <p:spPr>
          <a:xfrm>
            <a:off x="637442" y="1152536"/>
            <a:ext cx="10862896" cy="5072418"/>
          </a:xfrm>
        </p:spPr>
        <p:txBody>
          <a:bodyPr>
            <a:normAutofit/>
          </a:bodyPr>
          <a:lstStyle/>
          <a:p>
            <a:pPr marL="228600" lvl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altLang="zh-CN" sz="2800" dirty="0"/>
              <a:t>Whether or not to specify co-existence spurious emission requirement in TS 38.104 for the protection of V2X UE Rx in band n47.</a:t>
            </a:r>
            <a:endParaRPr lang="en-GB" altLang="zh-CN" sz="2800" dirty="0"/>
          </a:p>
          <a:p>
            <a:pPr lvl="1" hangingPunct="0">
              <a:lnSpc>
                <a:spcPct val="100000"/>
              </a:lnSpc>
            </a:pPr>
            <a:r>
              <a:rPr lang="en-GB" altLang="zh-CN" sz="2000" dirty="0"/>
              <a:t>Option 1: To specify </a:t>
            </a:r>
            <a:r>
              <a:rPr lang="en-US" altLang="zh-CN" sz="2000" dirty="0"/>
              <a:t>co-existence spurious emission requirement to protect V2X UE Rx in band 47. </a:t>
            </a:r>
          </a:p>
          <a:p>
            <a:pPr lvl="1" hangingPunct="0">
              <a:lnSpc>
                <a:spcPct val="100000"/>
              </a:lnSpc>
            </a:pPr>
            <a:r>
              <a:rPr lang="en-GB" altLang="zh-CN" sz="2000" dirty="0"/>
              <a:t>Option 2: No need to specify </a:t>
            </a:r>
            <a:r>
              <a:rPr lang="en-US" altLang="zh-CN" sz="2000" dirty="0"/>
              <a:t>co-existence spurious emission requirement to protect V2X UE Rx in band 47.</a:t>
            </a:r>
          </a:p>
          <a:p>
            <a:pPr marL="457200" lvl="1" indent="0" hangingPunct="0">
              <a:lnSpc>
                <a:spcPct val="100000"/>
              </a:lnSpc>
              <a:buNone/>
            </a:pPr>
            <a:endParaRPr lang="en-US" altLang="zh-CN" sz="2000" dirty="0"/>
          </a:p>
          <a:p>
            <a:pPr marL="0" lvl="1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altLang="zh-CN" dirty="0"/>
              <a:t>Recommended WF: the majority view will be taken in this meeting.</a:t>
            </a:r>
          </a:p>
          <a:p>
            <a:pPr marL="0" lvl="1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altLang="zh-CN" dirty="0">
                <a:highlight>
                  <a:srgbClr val="FFFF00"/>
                </a:highlight>
              </a:rPr>
              <a:t>Qualcomm : Option 1 : </a:t>
            </a:r>
            <a:r>
              <a:rPr lang="en-GB" altLang="zh-CN" dirty="0">
                <a:highlight>
                  <a:srgbClr val="FFFF00"/>
                </a:highlight>
              </a:rPr>
              <a:t>To specify </a:t>
            </a:r>
            <a:r>
              <a:rPr lang="en-US" altLang="zh-CN" dirty="0">
                <a:highlight>
                  <a:srgbClr val="FFFF00"/>
                </a:highlight>
              </a:rPr>
              <a:t>co-existence spurious emission requirement to protect V2X UE Rx in band 47. </a:t>
            </a:r>
            <a:endParaRPr lang="en-GB" altLang="zh-CN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56376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/>
              <a:t>Reference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1"/>
          </p:nvPr>
        </p:nvSpPr>
        <p:spPr>
          <a:xfrm>
            <a:off x="838200" y="1210615"/>
            <a:ext cx="10515600" cy="5234147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ja-JP" dirty="0"/>
              <a:t>[1]	RP-200129, Revised WID on 5G V2X with NR </a:t>
            </a:r>
            <a:r>
              <a:rPr lang="en-US" altLang="ja-JP" dirty="0" err="1"/>
              <a:t>sidelink</a:t>
            </a:r>
            <a:r>
              <a:rPr lang="en-US" altLang="ja-JP" dirty="0"/>
              <a:t>, LG Electronics, RAN#87e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dirty="0"/>
              <a:t>[2]	R4-2008303, </a:t>
            </a:r>
            <a:r>
              <a:rPr lang="en-GB" altLang="zh-CN" dirty="0"/>
              <a:t>Email discussion summary for [95e][113] 5G_V2X_NRSL_SysParameters</a:t>
            </a:r>
            <a:r>
              <a:rPr lang="en-US" altLang="ja-JP" dirty="0"/>
              <a:t>, vivo, RAN4#95-e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dirty="0"/>
              <a:t>[3]	R4-1704054, CR on BS for protection of V2X UE in TS 36.104, Huawei, RAN4#82bis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dirty="0"/>
              <a:t>[4]	R4-2006260, Discussion on BS impact of NR V2X , CATT, RAN4#95-e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dirty="0"/>
              <a:t>[5]	R4-2006264, CR for TS38.104, Introduce BS impact of NR V2X, CATT, vivo, RAN4#95-e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ja-JP" dirty="0"/>
          </a:p>
          <a:p>
            <a:pPr marL="0" indent="0">
              <a:lnSpc>
                <a:spcPct val="120000"/>
              </a:lnSpc>
              <a:buNone/>
            </a:pPr>
            <a:endParaRPr lang="en-US" altLang="ja-JP" dirty="0"/>
          </a:p>
          <a:p>
            <a:pPr marL="0" indent="0">
              <a:lnSpc>
                <a:spcPct val="120000"/>
              </a:lnSpc>
              <a:buNone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9774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1765</TotalTime>
  <Words>399</Words>
  <Application>Microsoft Office PowerPoint</Application>
  <PresentationFormat>Widescreen</PresentationFormat>
  <Paragraphs>69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游ゴシック</vt:lpstr>
      <vt:lpstr>Arial</vt:lpstr>
      <vt:lpstr>Calibri</vt:lpstr>
      <vt:lpstr>Times New Roman</vt:lpstr>
      <vt:lpstr>Office テーマ</vt:lpstr>
      <vt:lpstr>WF on BS impact of NR V2X</vt:lpstr>
      <vt:lpstr>Background</vt:lpstr>
      <vt:lpstr>Frequency band</vt:lpstr>
      <vt:lpstr>Spurious emission</vt:lpstr>
      <vt:lpstr>Reference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NTT DOCOMO v2</dc:creator>
  <cp:lastModifiedBy>Chan Fernando</cp:lastModifiedBy>
  <cp:revision>106</cp:revision>
  <dcterms:created xsi:type="dcterms:W3CDTF">2019-02-23T04:02:11Z</dcterms:created>
  <dcterms:modified xsi:type="dcterms:W3CDTF">2020-06-03T03:59:09Z</dcterms:modified>
</cp:coreProperties>
</file>