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0" r:id="rId7"/>
    <p:sldId id="263" r:id="rId8"/>
    <p:sldId id="264" r:id="rId9"/>
    <p:sldId id="257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27BF6A-3416-4F39-B149-7CC7AA416F20}" v="9" dt="2020-06-03T11:29:41.2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29" autoAdjust="0"/>
    <p:restoredTop sz="94660"/>
  </p:normalViewPr>
  <p:slideViewPr>
    <p:cSldViewPr snapToGrid="0">
      <p:cViewPr varScale="1">
        <p:scale>
          <a:sx n="82" d="100"/>
          <a:sy n="82" d="100"/>
        </p:scale>
        <p:origin x="11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unhui Zhang" userId="fdc248b9-f08b-4c7c-a534-e43a1ca2b185" providerId="ADAL" clId="{8127BF6A-3416-4F39-B149-7CC7AA416F20}"/>
    <pc:docChg chg="undo custSel addSld modSld">
      <pc:chgData name="Chunhui Zhang" userId="fdc248b9-f08b-4c7c-a534-e43a1ca2b185" providerId="ADAL" clId="{8127BF6A-3416-4F39-B149-7CC7AA416F20}" dt="2020-06-03T11:29:45.785" v="333" actId="400"/>
      <pc:docMkLst>
        <pc:docMk/>
      </pc:docMkLst>
      <pc:sldChg chg="modSp">
        <pc:chgData name="Chunhui Zhang" userId="fdc248b9-f08b-4c7c-a534-e43a1ca2b185" providerId="ADAL" clId="{8127BF6A-3416-4F39-B149-7CC7AA416F20}" dt="2020-06-03T11:29:33.197" v="331" actId="14734"/>
        <pc:sldMkLst>
          <pc:docMk/>
          <pc:sldMk cId="921557758" sldId="258"/>
        </pc:sldMkLst>
        <pc:graphicFrameChg chg="modGraphic">
          <ac:chgData name="Chunhui Zhang" userId="fdc248b9-f08b-4c7c-a534-e43a1ca2b185" providerId="ADAL" clId="{8127BF6A-3416-4F39-B149-7CC7AA416F20}" dt="2020-06-03T11:29:33.197" v="331" actId="14734"/>
          <ac:graphicFrameMkLst>
            <pc:docMk/>
            <pc:sldMk cId="921557758" sldId="258"/>
            <ac:graphicFrameMk id="4" creationId="{00000000-0000-0000-0000-000000000000}"/>
          </ac:graphicFrameMkLst>
        </pc:graphicFrameChg>
      </pc:sldChg>
      <pc:sldChg chg="modSp">
        <pc:chgData name="Chunhui Zhang" userId="fdc248b9-f08b-4c7c-a534-e43a1ca2b185" providerId="ADAL" clId="{8127BF6A-3416-4F39-B149-7CC7AA416F20}" dt="2020-06-03T11:13:42.050" v="11" actId="207"/>
        <pc:sldMkLst>
          <pc:docMk/>
          <pc:sldMk cId="3943466509" sldId="260"/>
        </pc:sldMkLst>
        <pc:spChg chg="mod">
          <ac:chgData name="Chunhui Zhang" userId="fdc248b9-f08b-4c7c-a534-e43a1ca2b185" providerId="ADAL" clId="{8127BF6A-3416-4F39-B149-7CC7AA416F20}" dt="2020-06-03T11:13:42.050" v="11" actId="207"/>
          <ac:spMkLst>
            <pc:docMk/>
            <pc:sldMk cId="3943466509" sldId="260"/>
            <ac:spMk id="3" creationId="{00000000-0000-0000-0000-000000000000}"/>
          </ac:spMkLst>
        </pc:spChg>
      </pc:sldChg>
      <pc:sldChg chg="modSp">
        <pc:chgData name="Chunhui Zhang" userId="fdc248b9-f08b-4c7c-a534-e43a1ca2b185" providerId="ADAL" clId="{8127BF6A-3416-4F39-B149-7CC7AA416F20}" dt="2020-06-03T11:24:46.546" v="219" actId="207"/>
        <pc:sldMkLst>
          <pc:docMk/>
          <pc:sldMk cId="56376030" sldId="263"/>
        </pc:sldMkLst>
        <pc:spChg chg="mod">
          <ac:chgData name="Chunhui Zhang" userId="fdc248b9-f08b-4c7c-a534-e43a1ca2b185" providerId="ADAL" clId="{8127BF6A-3416-4F39-B149-7CC7AA416F20}" dt="2020-06-03T11:24:46.546" v="219" actId="207"/>
          <ac:spMkLst>
            <pc:docMk/>
            <pc:sldMk cId="56376030" sldId="263"/>
            <ac:spMk id="3" creationId="{00000000-0000-0000-0000-000000000000}"/>
          </ac:spMkLst>
        </pc:spChg>
      </pc:sldChg>
      <pc:sldChg chg="addSp modSp add">
        <pc:chgData name="Chunhui Zhang" userId="fdc248b9-f08b-4c7c-a534-e43a1ca2b185" providerId="ADAL" clId="{8127BF6A-3416-4F39-B149-7CC7AA416F20}" dt="2020-06-03T11:29:45.785" v="333" actId="400"/>
        <pc:sldMkLst>
          <pc:docMk/>
          <pc:sldMk cId="4272763780" sldId="264"/>
        </pc:sldMkLst>
        <pc:spChg chg="mod">
          <ac:chgData name="Chunhui Zhang" userId="fdc248b9-f08b-4c7c-a534-e43a1ca2b185" providerId="ADAL" clId="{8127BF6A-3416-4F39-B149-7CC7AA416F20}" dt="2020-06-03T11:27:26.874" v="223" actId="20577"/>
          <ac:spMkLst>
            <pc:docMk/>
            <pc:sldMk cId="4272763780" sldId="264"/>
            <ac:spMk id="2" creationId="{A08180E6-3543-489A-B2D0-24F495D52D9B}"/>
          </ac:spMkLst>
        </pc:spChg>
        <pc:spChg chg="mod">
          <ac:chgData name="Chunhui Zhang" userId="fdc248b9-f08b-4c7c-a534-e43a1ca2b185" providerId="ADAL" clId="{8127BF6A-3416-4F39-B149-7CC7AA416F20}" dt="2020-06-03T11:29:21.655" v="328" actId="20577"/>
          <ac:spMkLst>
            <pc:docMk/>
            <pc:sldMk cId="4272763780" sldId="264"/>
            <ac:spMk id="3" creationId="{07679A48-DF36-4793-AE3A-9C9FFCEB7DE8}"/>
          </ac:spMkLst>
        </pc:spChg>
        <pc:graphicFrameChg chg="add modGraphic">
          <ac:chgData name="Chunhui Zhang" userId="fdc248b9-f08b-4c7c-a534-e43a1ca2b185" providerId="ADAL" clId="{8127BF6A-3416-4F39-B149-7CC7AA416F20}" dt="2020-06-03T11:29:45.785" v="333" actId="400"/>
          <ac:graphicFrameMkLst>
            <pc:docMk/>
            <pc:sldMk cId="4272763780" sldId="264"/>
            <ac:graphicFrameMk id="4" creationId="{DA824606-CB42-446A-B144-1582CF8B96B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プレースホルダー 22"/>
          <p:cNvSpPr>
            <a:spLocks noGrp="1"/>
          </p:cNvSpPr>
          <p:nvPr>
            <p:ph type="body" sz="quarter" idx="10" hasCustomPrompt="1"/>
          </p:nvPr>
        </p:nvSpPr>
        <p:spPr>
          <a:xfrm>
            <a:off x="563880" y="316761"/>
            <a:ext cx="8644514" cy="1133475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en-US" altLang="ja-JP" dirty="0"/>
              <a:t>Header</a:t>
            </a:r>
            <a:endParaRPr kumimoji="1" lang="ja-JP" altLang="en-US" dirty="0"/>
          </a:p>
        </p:txBody>
      </p:sp>
      <p:sp>
        <p:nvSpPr>
          <p:cNvPr id="26" name="テキスト プレースホルダー 25"/>
          <p:cNvSpPr>
            <a:spLocks noGrp="1"/>
          </p:cNvSpPr>
          <p:nvPr>
            <p:ph type="body" sz="quarter" idx="11" hasCustomPrompt="1"/>
          </p:nvPr>
        </p:nvSpPr>
        <p:spPr>
          <a:xfrm>
            <a:off x="9401175" y="317501"/>
            <a:ext cx="2408238" cy="480990"/>
          </a:xfrm>
        </p:spPr>
        <p:txBody>
          <a:bodyPr>
            <a:normAutofit/>
          </a:bodyPr>
          <a:lstStyle>
            <a:lvl1pPr marL="0" marR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GB" altLang="ja-JP" sz="2400" b="1" i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R4-190xxxx</a:t>
            </a:r>
            <a:endParaRPr kumimoji="1" lang="ja-JP" altLang="ja-JP" sz="24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タイトル 26"/>
          <p:cNvSpPr>
            <a:spLocks noGrp="1"/>
          </p:cNvSpPr>
          <p:nvPr>
            <p:ph type="title" hasCustomPrompt="1"/>
          </p:nvPr>
        </p:nvSpPr>
        <p:spPr>
          <a:xfrm>
            <a:off x="563879" y="1635617"/>
            <a:ext cx="11245533" cy="3335628"/>
          </a:xfrm>
        </p:spPr>
        <p:txBody>
          <a:bodyPr>
            <a:noAutofit/>
          </a:bodyPr>
          <a:lstStyle>
            <a:lvl1pPr algn="ctr">
              <a:defRPr sz="7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31" name="テキスト プレースホルダー 30"/>
          <p:cNvSpPr>
            <a:spLocks noGrp="1"/>
          </p:cNvSpPr>
          <p:nvPr>
            <p:ph type="body" sz="quarter" idx="12" hasCustomPrompt="1"/>
          </p:nvPr>
        </p:nvSpPr>
        <p:spPr>
          <a:xfrm>
            <a:off x="563879" y="5061397"/>
            <a:ext cx="11245532" cy="1326523"/>
          </a:xfrm>
        </p:spPr>
        <p:txBody>
          <a:bodyPr>
            <a:no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kumimoji="1" lang="en-US" altLang="ja-JP" dirty="0"/>
              <a:t>Source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0107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D56F-5F95-451D-A19F-2D421F91B58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1249252"/>
            <a:ext cx="10515600" cy="490707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kumimoji="1" lang="en-US" altLang="ja-JP" dirty="0"/>
              <a:t>1st</a:t>
            </a:r>
            <a:endParaRPr kumimoji="1" lang="ja-JP" altLang="en-US" dirty="0"/>
          </a:p>
          <a:p>
            <a:pPr lvl="1"/>
            <a:r>
              <a:rPr kumimoji="1" lang="en-US" altLang="ja-JP" dirty="0"/>
              <a:t>2nd</a:t>
            </a:r>
            <a:endParaRPr kumimoji="1" lang="ja-JP" altLang="en-US" dirty="0"/>
          </a:p>
          <a:p>
            <a:pPr lvl="2"/>
            <a:r>
              <a:rPr kumimoji="1" lang="en-US" altLang="ja-JP" dirty="0"/>
              <a:t>3rd</a:t>
            </a:r>
            <a:endParaRPr kumimoji="1" lang="ja-JP" altLang="en-US" dirty="0"/>
          </a:p>
          <a:p>
            <a:pPr lvl="3"/>
            <a:r>
              <a:rPr kumimoji="1" lang="en-US" altLang="ja-JP" dirty="0"/>
              <a:t>4th</a:t>
            </a:r>
            <a:endParaRPr kumimoji="1" lang="ja-JP" altLang="en-US" dirty="0"/>
          </a:p>
          <a:p>
            <a:pPr lvl="4"/>
            <a:r>
              <a:rPr kumimoji="1" lang="en-US" altLang="ja-JP" dirty="0"/>
              <a:t>5th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50652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D56F-5F95-451D-A19F-2D421F91B58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652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41403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fer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D56F-5F95-451D-A19F-2D421F91B58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タイトル プレースホルダー 1"/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515600" cy="652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kumimoji="1" lang="en-US" altLang="ja-JP" dirty="0"/>
              <a:t>Reference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1210614"/>
            <a:ext cx="10515600" cy="4920311"/>
          </a:xfrm>
        </p:spPr>
        <p:txBody>
          <a:bodyPr/>
          <a:lstStyle>
            <a:lvl1pPr marL="514350" indent="-514350">
              <a:buFont typeface="+mj-lt"/>
              <a:buAutoNum type="arabicPeriod"/>
              <a:defRPr baseline="0"/>
            </a:lvl1pPr>
          </a:lstStyle>
          <a:p>
            <a:pPr lvl="0"/>
            <a:r>
              <a:rPr kumimoji="1" lang="en-US" altLang="ja-JP" dirty="0"/>
              <a:t>Reference 1</a:t>
            </a:r>
          </a:p>
          <a:p>
            <a:pPr lvl="0"/>
            <a:r>
              <a:rPr kumimoji="1" lang="en-US" altLang="ja-JP" dirty="0"/>
              <a:t>Reference 2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75059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32D56F-5F95-451D-A19F-2D421F91B58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表プレースホルダー 4"/>
          <p:cNvSpPr>
            <a:spLocks noGrp="1"/>
          </p:cNvSpPr>
          <p:nvPr>
            <p:ph type="tbl" sz="quarter" idx="11" hasCustomPrompt="1"/>
          </p:nvPr>
        </p:nvSpPr>
        <p:spPr>
          <a:xfrm>
            <a:off x="838200" y="1931832"/>
            <a:ext cx="10515600" cy="4314512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dirty="0"/>
              <a:t>Table</a:t>
            </a:r>
            <a:endParaRPr kumimoji="1" lang="ja-JP" altLang="en-US" dirty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1365763"/>
            <a:ext cx="10515600" cy="424400"/>
          </a:xfrm>
        </p:spPr>
        <p:txBody>
          <a:bodyPr/>
          <a:lstStyle>
            <a:lvl1pPr marL="0" indent="0" algn="ctr">
              <a:buNone/>
              <a:defRPr baseline="0"/>
            </a:lvl1pPr>
            <a:lvl2pPr marL="457200" indent="0">
              <a:buNone/>
              <a:defRPr/>
            </a:lvl2pPr>
          </a:lstStyle>
          <a:p>
            <a:pPr lvl="0"/>
            <a:r>
              <a:rPr kumimoji="1" lang="en-US" altLang="ja-JP" dirty="0"/>
              <a:t>Table name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8620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23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262130"/>
            <a:ext cx="10515600" cy="4914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 dirty="0"/>
              <a:t>1st</a:t>
            </a:r>
          </a:p>
          <a:p>
            <a:pPr lvl="1"/>
            <a:r>
              <a:rPr kumimoji="1" lang="en-US" altLang="ja-JP" dirty="0"/>
              <a:t>2nd</a:t>
            </a:r>
          </a:p>
          <a:p>
            <a:pPr lvl="2"/>
            <a:r>
              <a:rPr kumimoji="1" lang="en-US" altLang="ja-JP" dirty="0"/>
              <a:t>3rd</a:t>
            </a:r>
            <a:endParaRPr kumimoji="1" lang="ja-JP" altLang="en-US" dirty="0"/>
          </a:p>
          <a:p>
            <a:pPr lvl="3"/>
            <a:r>
              <a:rPr kumimoji="1" lang="en-US" altLang="ja-JP" dirty="0"/>
              <a:t>4th</a:t>
            </a:r>
            <a:endParaRPr kumimoji="1" lang="ja-JP" altLang="en-US" dirty="0"/>
          </a:p>
          <a:p>
            <a:pPr lvl="4"/>
            <a:r>
              <a:rPr kumimoji="1" lang="en-US" altLang="ja-JP" dirty="0"/>
              <a:t>5th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2D56F-5F95-451D-A19F-2D421F91B5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507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2" r:id="rId3"/>
    <p:sldLayoutId id="2147483651" r:id="rId4"/>
    <p:sldLayoutId id="2147483654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 baseline="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游ゴシック" panose="020B0400000000000000" pitchFamily="50" charset="-128"/>
        <a:buChar char="-"/>
        <a:defRPr kumimoji="1"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游ゴシック" panose="020B0400000000000000" pitchFamily="50" charset="-128"/>
        <a:buChar char="-"/>
        <a:defRPr kumimoji="1"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游ゴシック" panose="020B0400000000000000" pitchFamily="50" charset="-128"/>
        <a:buChar char="-"/>
        <a:defRPr kumimoji="1"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游ゴシック" panose="020B0400000000000000" pitchFamily="50" charset="-128"/>
        <a:buChar char="-"/>
        <a:defRPr kumimoji="1"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テキスト プレースホルダー 17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altLang="ja-JP" dirty="0"/>
              <a:t>3GPP TSG-RAN WG4 Meeting #95-e</a:t>
            </a:r>
          </a:p>
          <a:p>
            <a:pPr lvl="0"/>
            <a:r>
              <a:rPr lang="en-US" altLang="ja-JP" dirty="0"/>
              <a:t>Electronic Meeting, </a:t>
            </a:r>
            <a:r>
              <a:rPr lang="en-GB" altLang="zh-CN" dirty="0"/>
              <a:t>25 May – 5 June, 2020</a:t>
            </a:r>
          </a:p>
          <a:p>
            <a:pPr lvl="0"/>
            <a:r>
              <a:rPr lang="sv-SE" altLang="ja-JP" dirty="0"/>
              <a:t>Agenda item:	6.4.2</a:t>
            </a:r>
          </a:p>
          <a:p>
            <a:pPr lvl="0"/>
            <a:r>
              <a:rPr lang="en-US" altLang="ja-JP" dirty="0"/>
              <a:t>Document for:	Approval</a:t>
            </a:r>
          </a:p>
        </p:txBody>
      </p:sp>
      <p:sp>
        <p:nvSpPr>
          <p:cNvPr id="21" name="テキスト プレースホルダー 2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kumimoji="1" lang="en-US" altLang="ja-JP" dirty="0"/>
              <a:t>R4-20</a:t>
            </a:r>
            <a:r>
              <a:rPr lang="en-US" altLang="ja-JP" dirty="0"/>
              <a:t>08454</a:t>
            </a:r>
            <a:endParaRPr kumimoji="1" lang="ja-JP" altLang="en-US" dirty="0"/>
          </a:p>
        </p:txBody>
      </p:sp>
      <p:sp>
        <p:nvSpPr>
          <p:cNvPr id="20" name="タイトル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6000" dirty="0"/>
              <a:t>WF on BS impact of NR V2X</a:t>
            </a:r>
            <a:endParaRPr kumimoji="1" lang="ja-JP" altLang="en-US" sz="6000" dirty="0"/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kumimoji="1" lang="en-US" altLang="ja-JP" sz="3200" dirty="0"/>
              <a:t>CATT, …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512951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2354" y="136526"/>
            <a:ext cx="10515600" cy="652306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/>
              <a:t>Background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1"/>
          </p:nvPr>
        </p:nvSpPr>
        <p:spPr>
          <a:xfrm>
            <a:off x="838200" y="852369"/>
            <a:ext cx="10515600" cy="6005631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GB" altLang="zh-CN" sz="2400" dirty="0"/>
              <a:t>In RAN4#94-e and RAN4#94-e-bis meeting, the BS impact of NR V2X was discussed but with no agreement reached.</a:t>
            </a:r>
          </a:p>
          <a:p>
            <a:pPr>
              <a:lnSpc>
                <a:spcPct val="120000"/>
              </a:lnSpc>
            </a:pPr>
            <a:r>
              <a:rPr lang="en-GB" altLang="zh-CN" sz="2400" dirty="0"/>
              <a:t>As per the latest WID on NR V2X [1] approved in RAN#87e, the impact on TS 38.104 has been added as indicated below.</a:t>
            </a:r>
          </a:p>
          <a:p>
            <a:pPr>
              <a:lnSpc>
                <a:spcPct val="120000"/>
              </a:lnSpc>
            </a:pPr>
            <a:endParaRPr lang="en-US" altLang="ja-JP" sz="2000" dirty="0"/>
          </a:p>
          <a:p>
            <a:pPr>
              <a:lnSpc>
                <a:spcPct val="120000"/>
              </a:lnSpc>
            </a:pPr>
            <a:endParaRPr lang="en-US" altLang="ja-JP" sz="2000" dirty="0"/>
          </a:p>
          <a:p>
            <a:pPr>
              <a:lnSpc>
                <a:spcPct val="120000"/>
              </a:lnSpc>
            </a:pPr>
            <a:endParaRPr lang="en-US" altLang="ja-JP" sz="2000" dirty="0"/>
          </a:p>
          <a:p>
            <a:pPr>
              <a:lnSpc>
                <a:spcPct val="120000"/>
              </a:lnSpc>
            </a:pPr>
            <a:endParaRPr lang="en-US" altLang="ja-JP" sz="2000" dirty="0"/>
          </a:p>
          <a:p>
            <a:pPr marL="0" indent="0">
              <a:lnSpc>
                <a:spcPct val="120000"/>
              </a:lnSpc>
              <a:buNone/>
            </a:pPr>
            <a:endParaRPr lang="en-US" altLang="ja-JP" sz="2000" dirty="0"/>
          </a:p>
          <a:p>
            <a:pPr marL="0" indent="0">
              <a:lnSpc>
                <a:spcPct val="120000"/>
              </a:lnSpc>
              <a:buNone/>
            </a:pPr>
            <a:endParaRPr lang="en-GB" altLang="zh-CN" sz="2000" dirty="0"/>
          </a:p>
          <a:p>
            <a:pPr marL="0" indent="0">
              <a:lnSpc>
                <a:spcPct val="120000"/>
              </a:lnSpc>
              <a:buNone/>
            </a:pPr>
            <a:endParaRPr lang="en-GB" altLang="zh-CN" sz="2400" dirty="0"/>
          </a:p>
          <a:p>
            <a:pPr>
              <a:lnSpc>
                <a:spcPct val="120000"/>
              </a:lnSpc>
            </a:pPr>
            <a:r>
              <a:rPr lang="en-GB" altLang="zh-CN" sz="2400" dirty="0"/>
              <a:t>In Rel-14, Band 47 is specified in the section of operating bands in both TS 36.101 and TS 36.104.</a:t>
            </a:r>
          </a:p>
          <a:p>
            <a:pPr>
              <a:lnSpc>
                <a:spcPct val="120000"/>
              </a:lnSpc>
            </a:pPr>
            <a:r>
              <a:rPr lang="en-GB" altLang="zh-CN" sz="2400" dirty="0"/>
              <a:t>In current TS 38.104, the co-existence spurious emission requirement is only specified to protect UE Rx in Band 47 for LTE V2X without band n47 for NR V2X.</a:t>
            </a:r>
            <a:endParaRPr lang="ja-JP" altLang="ja-JP" sz="2400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382624"/>
              </p:ext>
            </p:extLst>
          </p:nvPr>
        </p:nvGraphicFramePr>
        <p:xfrm>
          <a:off x="1924050" y="2341984"/>
          <a:ext cx="8115300" cy="25258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99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2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58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71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751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Impacted existing TS/TR {One line per specification. Create/delete lines as needed}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9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TS/TR No.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Description of change 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Target completion plenary#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Remarks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…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…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…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…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38.101-1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solutions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RAN#88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Core part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38.101-2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solutions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RAN#88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Core part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38.101-3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solutions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RAN#88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Core part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38.101-4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solutions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RAN#90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Performance part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24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38.104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bands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RAN#88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Core part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557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18038" y="263770"/>
            <a:ext cx="11570676" cy="744870"/>
          </a:xfrm>
        </p:spPr>
        <p:txBody>
          <a:bodyPr>
            <a:normAutofit/>
          </a:bodyPr>
          <a:lstStyle/>
          <a:p>
            <a:r>
              <a:rPr lang="en-GB" altLang="zh-CN" sz="4000" dirty="0"/>
              <a:t>Frequency band</a:t>
            </a:r>
            <a:endParaRPr kumimoji="1" lang="ja-JP" altLang="en-US" sz="400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1"/>
          </p:nvPr>
        </p:nvSpPr>
        <p:spPr>
          <a:xfrm>
            <a:off x="723900" y="1319590"/>
            <a:ext cx="10515600" cy="4907074"/>
          </a:xfrm>
        </p:spPr>
        <p:txBody>
          <a:bodyPr>
            <a:normAutofit/>
          </a:bodyPr>
          <a:lstStyle/>
          <a:p>
            <a:pPr marL="228600" lvl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altLang="zh-CN" sz="2800" dirty="0"/>
              <a:t>Whether or not to specify the frequency band for NR V2X in TS 38.104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dirty="0"/>
              <a:t>Option 1: To introduce </a:t>
            </a:r>
            <a:r>
              <a:rPr lang="en-GB" altLang="zh-CN" dirty="0"/>
              <a:t>the frequency band for NR V2X in TS 38.104.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dirty="0"/>
              <a:t>Option 2: No need to introduce </a:t>
            </a:r>
            <a:r>
              <a:rPr lang="en-GB" altLang="zh-CN" dirty="0"/>
              <a:t>the frequency band for NR V2X in TS 38.104.</a:t>
            </a:r>
          </a:p>
          <a:p>
            <a:pPr marL="1143000" lvl="3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rgbClr val="0070C0"/>
                </a:solidFill>
              </a:rPr>
              <a:t>No necessity to introduce n47 in BS spec as this band will not be implemented on BS</a:t>
            </a:r>
            <a:endParaRPr lang="en-GB" altLang="zh-CN" dirty="0">
              <a:solidFill>
                <a:srgbClr val="0070C0"/>
              </a:solidFill>
            </a:endParaRPr>
          </a:p>
          <a:p>
            <a:pPr marL="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altLang="zh-CN" strike="sngStrike" dirty="0">
                <a:solidFill>
                  <a:srgbClr val="0070C0"/>
                </a:solidFill>
              </a:rPr>
              <a:t>Recommended WF: the majority view will be taken in this meeting.</a:t>
            </a:r>
            <a:endParaRPr lang="en-GB" altLang="zh-CN" strike="sngStrike" dirty="0">
              <a:solidFill>
                <a:srgbClr val="0070C0"/>
              </a:solidFill>
            </a:endParaRPr>
          </a:p>
          <a:p>
            <a:pPr marL="457200" lvl="2" indent="0">
              <a:lnSpc>
                <a:spcPct val="100000"/>
              </a:lnSpc>
              <a:spcBef>
                <a:spcPts val="1000"/>
              </a:spcBef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943466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2789" y="263769"/>
            <a:ext cx="10051074" cy="703385"/>
          </a:xfrm>
        </p:spPr>
        <p:txBody>
          <a:bodyPr>
            <a:normAutofit/>
          </a:bodyPr>
          <a:lstStyle/>
          <a:p>
            <a:r>
              <a:rPr lang="en-GB" altLang="ja-JP" sz="4000" dirty="0"/>
              <a:t>Spurious emission</a:t>
            </a:r>
            <a:endParaRPr kumimoji="1" lang="ja-JP" altLang="en-US" sz="4000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1"/>
          </p:nvPr>
        </p:nvSpPr>
        <p:spPr>
          <a:xfrm>
            <a:off x="637442" y="1152536"/>
            <a:ext cx="10862896" cy="5072418"/>
          </a:xfrm>
        </p:spPr>
        <p:txBody>
          <a:bodyPr>
            <a:normAutofit/>
          </a:bodyPr>
          <a:lstStyle/>
          <a:p>
            <a:pPr marL="228600" lvl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altLang="zh-CN" sz="2800" dirty="0"/>
              <a:t>Whether or not to specify co-existence spurious emission requirement in TS 38.104 for the protection of V2X UE Rx in band n47.</a:t>
            </a:r>
            <a:endParaRPr lang="en-GB" altLang="zh-CN" sz="2800" dirty="0"/>
          </a:p>
          <a:p>
            <a:pPr lvl="1" hangingPunct="0">
              <a:lnSpc>
                <a:spcPct val="100000"/>
              </a:lnSpc>
            </a:pPr>
            <a:r>
              <a:rPr lang="en-GB" altLang="zh-CN" sz="2000" dirty="0"/>
              <a:t>Option 1: To specify </a:t>
            </a:r>
            <a:r>
              <a:rPr lang="en-US" altLang="zh-CN" sz="2000" dirty="0"/>
              <a:t>co-existence spurious emission requirement to protect V2X UE Rx in band 47. </a:t>
            </a:r>
          </a:p>
          <a:p>
            <a:pPr lvl="1" hangingPunct="0">
              <a:lnSpc>
                <a:spcPct val="100000"/>
              </a:lnSpc>
            </a:pPr>
            <a:r>
              <a:rPr lang="en-GB" altLang="zh-CN" sz="2000" dirty="0"/>
              <a:t>Option 2: No need to specify </a:t>
            </a:r>
            <a:r>
              <a:rPr lang="en-US" altLang="zh-CN" sz="2000" dirty="0"/>
              <a:t>co-existence spurious emission requirement to protect V2X UE Rx in band 47.</a:t>
            </a:r>
          </a:p>
          <a:p>
            <a:pPr lvl="2" hangingPunct="0">
              <a:lnSpc>
                <a:spcPct val="100000"/>
              </a:lnSpc>
            </a:pPr>
            <a:r>
              <a:rPr lang="en-US" altLang="zh-CN" sz="1600" dirty="0">
                <a:solidFill>
                  <a:srgbClr val="0070C0"/>
                </a:solidFill>
              </a:rPr>
              <a:t>This impacts the legacy BS deployed in fields. Suggestion is FFS on necessity of the it from technical perspective. </a:t>
            </a:r>
          </a:p>
          <a:p>
            <a:pPr marL="457200" lvl="1" indent="0" hangingPunct="0">
              <a:lnSpc>
                <a:spcPct val="100000"/>
              </a:lnSpc>
              <a:buNone/>
            </a:pPr>
            <a:endParaRPr lang="en-US" altLang="zh-CN" sz="2000" dirty="0"/>
          </a:p>
          <a:p>
            <a:pPr marL="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altLang="zh-CN" strike="sngStrike" dirty="0">
                <a:solidFill>
                  <a:srgbClr val="0070C0"/>
                </a:solidFill>
              </a:rPr>
              <a:t>Recommended WF: the majority view will be taken in this meeting.</a:t>
            </a:r>
            <a:endParaRPr lang="en-GB" altLang="zh-CN" strike="sngStrike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76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180E6-3543-489A-B2D0-24F495D52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WF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679A48-DF36-4793-AE3A-9C9FFCEB7DE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>
                <a:solidFill>
                  <a:srgbClr val="0070C0"/>
                </a:solidFill>
              </a:rPr>
              <a:t>Update the WID to remove the 38.104 in 3GPP RAN#88-e.</a:t>
            </a: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DA824606-CB42-446A-B144-1582CF8B96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816663"/>
              </p:ext>
            </p:extLst>
          </p:nvPr>
        </p:nvGraphicFramePr>
        <p:xfrm>
          <a:off x="1924050" y="2341984"/>
          <a:ext cx="8115300" cy="25258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99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2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58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71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5751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Impacted existing TS/TR {One line per specification. Create/delete lines as needed}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9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TS/TR No.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Description of change 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Target completion plenary#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Remarks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…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…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…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…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38.101-1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solutions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RAN#88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Core part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38.101-2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solutions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RAN#88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Core part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38.101-3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solutions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RAN#88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Core part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9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38.101-4</a:t>
                      </a:r>
                      <a:endParaRPr lang="zh-CN" sz="1400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solutions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RAN#90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Performance part</a:t>
                      </a:r>
                      <a:endParaRPr lang="zh-CN" sz="140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24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strike="sngStrike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38.104</a:t>
                      </a:r>
                      <a:endParaRPr lang="zh-CN" sz="1400" strike="sngStrike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strike="sngStrike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Introduction of NR V2X bands</a:t>
                      </a:r>
                      <a:endParaRPr lang="zh-CN" sz="1400" strike="sngStrike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400" strike="sngStrike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RAN#88</a:t>
                      </a:r>
                      <a:endParaRPr lang="zh-CN" sz="1400" strike="sngStrike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strike="sngStrike" dirty="0"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ea typeface="Arial Unicode MS" pitchFamily="34" charset="-122"/>
                          <a:cs typeface="Times New Roman" pitchFamily="18" charset="0"/>
                        </a:rPr>
                        <a:t>Core part</a:t>
                      </a:r>
                      <a:endParaRPr lang="zh-CN" sz="1400" strike="sngStrike" dirty="0">
                        <a:effectLst/>
                        <a:latin typeface="Times New Roman" pitchFamily="18" charset="0"/>
                        <a:ea typeface="Arial Unicode MS" pitchFamily="34" charset="-122"/>
                        <a:cs typeface="Times New Roman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2763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/>
              <a:t>Reference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1"/>
          </p:nvPr>
        </p:nvSpPr>
        <p:spPr>
          <a:xfrm>
            <a:off x="838200" y="1210615"/>
            <a:ext cx="10515600" cy="5234147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altLang="ja-JP" dirty="0"/>
              <a:t>[1]	RP-200129, Revised WID on 5G V2X with NR </a:t>
            </a:r>
            <a:r>
              <a:rPr lang="en-US" altLang="ja-JP" dirty="0" err="1"/>
              <a:t>sidelink</a:t>
            </a:r>
            <a:r>
              <a:rPr lang="en-US" altLang="ja-JP" dirty="0"/>
              <a:t>, LG Electronics, RAN#87e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dirty="0"/>
              <a:t>[2]	R4-2008303, </a:t>
            </a:r>
            <a:r>
              <a:rPr lang="en-GB" altLang="zh-CN" dirty="0"/>
              <a:t>Email discussion summary for [95e][113] 5G_V2X_NRSL_SysParameters</a:t>
            </a:r>
            <a:r>
              <a:rPr lang="en-US" altLang="ja-JP" dirty="0"/>
              <a:t>, vivo, RAN4#95-e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dirty="0"/>
              <a:t>[3]	R4-1704054, CR on BS for protection of V2X UE in TS 36.104, Huawei, RAN4#82bis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dirty="0"/>
              <a:t>[4]	R4-2006260, Discussion on BS impact of NR V2X , CATT, RAN4#95-e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ja-JP" dirty="0"/>
              <a:t>[5]	R4-2006264, CR for TS38.104, Introduce BS impact of NR V2X, CATT, vivo, RAN4#95-e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ja-JP" dirty="0"/>
          </a:p>
          <a:p>
            <a:pPr marL="0" indent="0">
              <a:lnSpc>
                <a:spcPct val="120000"/>
              </a:lnSpc>
              <a:buNone/>
            </a:pPr>
            <a:endParaRPr lang="en-US" altLang="ja-JP" dirty="0"/>
          </a:p>
          <a:p>
            <a:pPr marL="0" indent="0">
              <a:lnSpc>
                <a:spcPct val="120000"/>
              </a:lnSpc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9774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3" ma:contentTypeDescription="Create a new document." ma:contentTypeScope="" ma:versionID="640cb88253e0ef062484a34ba5828fac">
  <xsd:schema xmlns:xsd="http://www.w3.org/2001/XMLSchema" xmlns:xs="http://www.w3.org/2001/XMLSchema" xmlns:p="http://schemas.microsoft.com/office/2006/metadata/properties" xmlns:ns3="6f846979-0e6f-42ff-8b87-e1893efeda99" xmlns:ns4="db33437f-65a5-48c5-b537-19efd290f967" targetNamespace="http://schemas.microsoft.com/office/2006/metadata/properties" ma:root="true" ma:fieldsID="37a7d2a33eafc071597e0b669cd5b2bb" ns3:_="" ns4:_="">
    <xsd:import namespace="6f846979-0e6f-42ff-8b87-e1893efeda99"/>
    <xsd:import namespace="db33437f-65a5-48c5-b537-19efd290f96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3437f-65a5-48c5-b537-19efd290f96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4EFB46E-F4A3-4BAF-BDD3-FC683DBEB6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db33437f-65a5-48c5-b537-19efd290f9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B838E0-B4F0-40C8-A494-647CDA45E9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B549029-DBAC-4834-9805-76EC2AEFD5E4}">
  <ds:schemaRefs>
    <ds:schemaRef ds:uri="db33437f-65a5-48c5-b537-19efd290f967"/>
    <ds:schemaRef ds:uri="http://purl.org/dc/terms/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1778</TotalTime>
  <Words>504</Words>
  <Application>Microsoft Office PowerPoint</Application>
  <PresentationFormat>Widescreen</PresentationFormat>
  <Paragraphs>99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Yu Gothic</vt:lpstr>
      <vt:lpstr>Arial</vt:lpstr>
      <vt:lpstr>Calibri</vt:lpstr>
      <vt:lpstr>Times New Roman</vt:lpstr>
      <vt:lpstr>Office テーマ</vt:lpstr>
      <vt:lpstr>WF on BS impact of NR V2X</vt:lpstr>
      <vt:lpstr>Background</vt:lpstr>
      <vt:lpstr>Frequency band</vt:lpstr>
      <vt:lpstr>Spurious emission</vt:lpstr>
      <vt:lpstr>WF</vt:lpstr>
      <vt:lpstr>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NTT DOCOMO v2</dc:creator>
  <cp:lastModifiedBy>Chunhui Zhang</cp:lastModifiedBy>
  <cp:revision>106</cp:revision>
  <dcterms:created xsi:type="dcterms:W3CDTF">2019-02-23T04:02:11Z</dcterms:created>
  <dcterms:modified xsi:type="dcterms:W3CDTF">2020-06-03T11:29:54Z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</Properties>
</file>