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5" r:id="rId4"/>
    <p:sldId id="266" r:id="rId5"/>
    <p:sldId id="267" r:id="rId6"/>
    <p:sldId id="268" r:id="rId7"/>
    <p:sldId id="260" r:id="rId8"/>
    <p:sldId id="257"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p:scale>
          <a:sx n="61" d="100"/>
          <a:sy n="61" d="100"/>
        </p:scale>
        <p:origin x="-360" y="-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3" name="テキスト プレースホルダー 22"/>
          <p:cNvSpPr>
            <a:spLocks noGrp="1"/>
          </p:cNvSpPr>
          <p:nvPr>
            <p:ph type="body" sz="quarter" idx="10" hasCustomPrompt="1"/>
          </p:nvPr>
        </p:nvSpPr>
        <p:spPr>
          <a:xfrm>
            <a:off x="563880" y="316761"/>
            <a:ext cx="8644514" cy="1133475"/>
          </a:xfrm>
        </p:spPr>
        <p:txBody>
          <a:bodyPr>
            <a:normAutofit/>
          </a:bodyPr>
          <a:lstStyle>
            <a:lvl1pPr marL="0" indent="0">
              <a:buNone/>
              <a:defRPr sz="1800" b="1">
                <a:latin typeface="Arial" panose="020B0604020202020204" pitchFamily="34" charset="0"/>
                <a:cs typeface="Arial" panose="020B0604020202020204" pitchFamily="34" charset="0"/>
              </a:defRPr>
            </a:lvl1pPr>
          </a:lstStyle>
          <a:p>
            <a:pPr lvl="0"/>
            <a:r>
              <a:rPr kumimoji="1" lang="en-US" altLang="ja-JP" dirty="0"/>
              <a:t>Header</a:t>
            </a:r>
            <a:endParaRPr kumimoji="1" lang="ja-JP" altLang="en-US" dirty="0"/>
          </a:p>
        </p:txBody>
      </p:sp>
      <p:sp>
        <p:nvSpPr>
          <p:cNvPr id="26" name="テキスト プレースホルダー 25"/>
          <p:cNvSpPr>
            <a:spLocks noGrp="1"/>
          </p:cNvSpPr>
          <p:nvPr>
            <p:ph type="body" sz="quarter" idx="11" hasCustomPrompt="1"/>
          </p:nvPr>
        </p:nvSpPr>
        <p:spPr>
          <a:xfrm>
            <a:off x="9401175" y="317501"/>
            <a:ext cx="2408238" cy="480990"/>
          </a:xfrm>
        </p:spPr>
        <p:txBody>
          <a:bodyPr>
            <a:norm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GB" altLang="ja-JP" sz="2400" b="1" i="1" kern="1200" dirty="0">
                <a:solidFill>
                  <a:schemeClr val="tx1"/>
                </a:solidFill>
                <a:effectLst/>
                <a:latin typeface="Arial" panose="020B0604020202020204" pitchFamily="34" charset="0"/>
                <a:ea typeface="+mn-ea"/>
                <a:cs typeface="Arial" panose="020B0604020202020204" pitchFamily="34" charset="0"/>
              </a:rPr>
              <a:t>R4-190xxxx</a:t>
            </a:r>
            <a:endParaRPr kumimoji="1" lang="ja-JP" altLang="ja-JP" sz="2400" kern="1200" dirty="0">
              <a:solidFill>
                <a:schemeClr val="tx1"/>
              </a:solidFill>
              <a:effectLst/>
              <a:latin typeface="Arial" panose="020B0604020202020204" pitchFamily="34" charset="0"/>
              <a:ea typeface="+mn-ea"/>
              <a:cs typeface="Arial" panose="020B0604020202020204" pitchFamily="34" charset="0"/>
            </a:endParaRPr>
          </a:p>
        </p:txBody>
      </p:sp>
      <p:sp>
        <p:nvSpPr>
          <p:cNvPr id="27" name="タイトル 26"/>
          <p:cNvSpPr>
            <a:spLocks noGrp="1"/>
          </p:cNvSpPr>
          <p:nvPr>
            <p:ph type="title" hasCustomPrompt="1"/>
          </p:nvPr>
        </p:nvSpPr>
        <p:spPr>
          <a:xfrm>
            <a:off x="563879" y="1635617"/>
            <a:ext cx="11245533" cy="3335628"/>
          </a:xfrm>
        </p:spPr>
        <p:txBody>
          <a:bodyPr>
            <a:noAutofit/>
          </a:bodyPr>
          <a:lstStyle>
            <a:lvl1pPr algn="ctr">
              <a:defRPr sz="7200">
                <a:latin typeface="Calibri" panose="020F0502020204030204" pitchFamily="34" charset="0"/>
                <a:cs typeface="Calibri" panose="020F0502020204030204" pitchFamily="34" charset="0"/>
              </a:defRPr>
            </a:lvl1pPr>
          </a:lstStyle>
          <a:p>
            <a:r>
              <a:rPr kumimoji="1" lang="en-US" altLang="ja-JP" dirty="0"/>
              <a:t>Title</a:t>
            </a:r>
            <a:endParaRPr kumimoji="1" lang="ja-JP" altLang="en-US" dirty="0"/>
          </a:p>
        </p:txBody>
      </p:sp>
      <p:sp>
        <p:nvSpPr>
          <p:cNvPr id="31" name="テキスト プレースホルダー 30"/>
          <p:cNvSpPr>
            <a:spLocks noGrp="1"/>
          </p:cNvSpPr>
          <p:nvPr>
            <p:ph type="body" sz="quarter" idx="12" hasCustomPrompt="1"/>
          </p:nvPr>
        </p:nvSpPr>
        <p:spPr>
          <a:xfrm>
            <a:off x="563879" y="5061397"/>
            <a:ext cx="11245532" cy="1326523"/>
          </a:xfrm>
        </p:spPr>
        <p:txBody>
          <a:bodyPr>
            <a:noAutofit/>
          </a:bodyPr>
          <a:lstStyle>
            <a:lvl1pPr marL="0" indent="0" algn="ctr">
              <a:buNone/>
              <a:defRPr sz="4000"/>
            </a:lvl1pPr>
          </a:lstStyle>
          <a:p>
            <a:pPr lvl="0"/>
            <a:r>
              <a:rPr kumimoji="1" lang="en-US" altLang="ja-JP" dirty="0"/>
              <a:t>Source</a:t>
            </a:r>
            <a:endParaRPr kumimoji="1" lang="ja-JP" altLang="en-US" dirty="0"/>
          </a:p>
        </p:txBody>
      </p:sp>
    </p:spTree>
    <p:extLst>
      <p:ext uri="{BB962C8B-B14F-4D97-AF65-F5344CB8AC3E}">
        <p14:creationId xmlns:p14="http://schemas.microsoft.com/office/powerpoint/2010/main" val="380107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テキスト プレースホルダー 4"/>
          <p:cNvSpPr>
            <a:spLocks noGrp="1"/>
          </p:cNvSpPr>
          <p:nvPr>
            <p:ph type="body" sz="quarter" idx="11" hasCustomPrompt="1"/>
          </p:nvPr>
        </p:nvSpPr>
        <p:spPr>
          <a:xfrm>
            <a:off x="838200" y="1249252"/>
            <a:ext cx="10515600" cy="4907074"/>
          </a:xfrm>
        </p:spPr>
        <p:txBody>
          <a:bodyPr/>
          <a:lstStyle>
            <a:lvl1pPr>
              <a:defRPr/>
            </a:lvl1pPr>
            <a:lvl2pPr>
              <a:defRPr/>
            </a:lvl2pPr>
            <a:lvl3pPr>
              <a:defRPr/>
            </a:lvl3pPr>
            <a:lvl4pPr>
              <a:defRPr sz="2000"/>
            </a:lvl4pPr>
            <a:lvl5pPr>
              <a:defRPr sz="2000"/>
            </a:lvl5pPr>
          </a:lstStyle>
          <a:p>
            <a:pPr lvl="0"/>
            <a:r>
              <a:rPr kumimoji="1" lang="en-US" altLang="ja-JP" dirty="0"/>
              <a:t>1st</a:t>
            </a:r>
            <a:endParaRPr kumimoji="1" lang="ja-JP" altLang="en-US" dirty="0"/>
          </a:p>
          <a:p>
            <a:pPr lvl="1"/>
            <a:r>
              <a:rPr kumimoji="1" lang="en-US" altLang="ja-JP" dirty="0"/>
              <a:t>2nd</a:t>
            </a:r>
            <a:endParaRPr kumimoji="1" lang="ja-JP" altLang="en-US" dirty="0"/>
          </a:p>
          <a:p>
            <a:pPr lvl="2"/>
            <a:r>
              <a:rPr kumimoji="1" lang="en-US" altLang="ja-JP" dirty="0"/>
              <a:t>3rd</a:t>
            </a:r>
            <a:endParaRPr kumimoji="1" lang="ja-JP" altLang="en-US" dirty="0"/>
          </a:p>
          <a:p>
            <a:pPr lvl="3"/>
            <a:r>
              <a:rPr kumimoji="1" lang="en-US" altLang="ja-JP" dirty="0"/>
              <a:t>4th</a:t>
            </a:r>
            <a:endParaRPr kumimoji="1" lang="ja-JP" altLang="en-US" dirty="0"/>
          </a:p>
          <a:p>
            <a:pPr lvl="4"/>
            <a:r>
              <a:rPr kumimoji="1" lang="en-US" altLang="ja-JP" dirty="0"/>
              <a:t>5th</a:t>
            </a:r>
            <a:endParaRPr kumimoji="1" lang="ja-JP" altLang="en-US" dirty="0"/>
          </a:p>
        </p:txBody>
      </p:sp>
    </p:spTree>
    <p:extLst>
      <p:ext uri="{BB962C8B-B14F-4D97-AF65-F5344CB8AC3E}">
        <p14:creationId xmlns:p14="http://schemas.microsoft.com/office/powerpoint/2010/main" val="2850652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2">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a:t>Title</a:t>
            </a:r>
            <a:endParaRPr kumimoji="1" lang="ja-JP" altLang="en-US" dirty="0"/>
          </a:p>
        </p:txBody>
      </p:sp>
    </p:spTree>
    <p:extLst>
      <p:ext uri="{BB962C8B-B14F-4D97-AF65-F5344CB8AC3E}">
        <p14:creationId xmlns:p14="http://schemas.microsoft.com/office/powerpoint/2010/main" val="2741403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ference">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a:t>Reference</a:t>
            </a:r>
            <a:endParaRPr kumimoji="1" lang="ja-JP" altLang="en-US" dirty="0"/>
          </a:p>
        </p:txBody>
      </p:sp>
      <p:sp>
        <p:nvSpPr>
          <p:cNvPr id="7" name="テキスト プレースホルダー 6"/>
          <p:cNvSpPr>
            <a:spLocks noGrp="1"/>
          </p:cNvSpPr>
          <p:nvPr>
            <p:ph type="body" sz="quarter" idx="11" hasCustomPrompt="1"/>
          </p:nvPr>
        </p:nvSpPr>
        <p:spPr>
          <a:xfrm>
            <a:off x="838200" y="1210614"/>
            <a:ext cx="10515600" cy="4920311"/>
          </a:xfrm>
        </p:spPr>
        <p:txBody>
          <a:bodyPr/>
          <a:lstStyle>
            <a:lvl1pPr marL="514350" indent="-514350">
              <a:buFont typeface="+mj-lt"/>
              <a:buAutoNum type="arabicPeriod"/>
              <a:defRPr baseline="0"/>
            </a:lvl1pPr>
          </a:lstStyle>
          <a:p>
            <a:pPr lvl="0"/>
            <a:r>
              <a:rPr kumimoji="1" lang="en-US" altLang="ja-JP" dirty="0"/>
              <a:t>Reference 1</a:t>
            </a:r>
          </a:p>
          <a:p>
            <a:pPr lvl="0"/>
            <a:r>
              <a:rPr kumimoji="1" lang="en-US" altLang="ja-JP" dirty="0"/>
              <a:t>Reference 2</a:t>
            </a:r>
            <a:endParaRPr kumimoji="1" lang="ja-JP" altLang="en-US" dirty="0"/>
          </a:p>
        </p:txBody>
      </p:sp>
    </p:spTree>
    <p:extLst>
      <p:ext uri="{BB962C8B-B14F-4D97-AF65-F5344CB8AC3E}">
        <p14:creationId xmlns:p14="http://schemas.microsoft.com/office/powerpoint/2010/main" val="1775059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表プレースホルダー 4"/>
          <p:cNvSpPr>
            <a:spLocks noGrp="1"/>
          </p:cNvSpPr>
          <p:nvPr>
            <p:ph type="tbl" sz="quarter" idx="11" hasCustomPrompt="1"/>
          </p:nvPr>
        </p:nvSpPr>
        <p:spPr>
          <a:xfrm>
            <a:off x="838200" y="1931832"/>
            <a:ext cx="10515600" cy="4314512"/>
          </a:xfrm>
        </p:spPr>
        <p:txBody>
          <a:bodyPr/>
          <a:lstStyle>
            <a:lvl1pPr>
              <a:defRPr/>
            </a:lvl1pPr>
          </a:lstStyle>
          <a:p>
            <a:r>
              <a:rPr kumimoji="1" lang="en-US" altLang="ja-JP" dirty="0"/>
              <a:t>Table</a:t>
            </a:r>
            <a:endParaRPr kumimoji="1" lang="ja-JP" altLang="en-US" dirty="0"/>
          </a:p>
        </p:txBody>
      </p:sp>
      <p:sp>
        <p:nvSpPr>
          <p:cNvPr id="9" name="テキスト プレースホルダー 8"/>
          <p:cNvSpPr>
            <a:spLocks noGrp="1"/>
          </p:cNvSpPr>
          <p:nvPr>
            <p:ph type="body" sz="quarter" idx="12" hasCustomPrompt="1"/>
          </p:nvPr>
        </p:nvSpPr>
        <p:spPr>
          <a:xfrm>
            <a:off x="838200" y="1365763"/>
            <a:ext cx="10515600" cy="424400"/>
          </a:xfrm>
        </p:spPr>
        <p:txBody>
          <a:bodyPr/>
          <a:lstStyle>
            <a:lvl1pPr marL="0" indent="0" algn="ctr">
              <a:buNone/>
              <a:defRPr baseline="0"/>
            </a:lvl1pPr>
            <a:lvl2pPr marL="457200" indent="0">
              <a:buNone/>
              <a:defRPr/>
            </a:lvl2pPr>
          </a:lstStyle>
          <a:p>
            <a:pPr lvl="0"/>
            <a:r>
              <a:rPr kumimoji="1" lang="en-US" altLang="ja-JP" dirty="0"/>
              <a:t>Table name</a:t>
            </a:r>
            <a:endParaRPr kumimoji="1" lang="ja-JP" altLang="en-US" dirty="0"/>
          </a:p>
        </p:txBody>
      </p:sp>
    </p:spTree>
    <p:extLst>
      <p:ext uri="{BB962C8B-B14F-4D97-AF65-F5344CB8AC3E}">
        <p14:creationId xmlns:p14="http://schemas.microsoft.com/office/powerpoint/2010/main" val="32086202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6"/>
            <a:ext cx="10515600" cy="652306"/>
          </a:xfrm>
          <a:prstGeom prst="rect">
            <a:avLst/>
          </a:prstGeom>
        </p:spPr>
        <p:txBody>
          <a:bodyPr vert="horz" lIns="91440" tIns="45720" rIns="91440" bIns="45720" rtlCol="0" anchor="ctr">
            <a:normAutofit/>
          </a:bodyPr>
          <a:lstStyle/>
          <a:p>
            <a:r>
              <a:rPr kumimoji="1" lang="en-US" altLang="ja-JP" dirty="0"/>
              <a:t>Title</a:t>
            </a:r>
            <a:endParaRPr kumimoji="1" lang="ja-JP" altLang="en-US" dirty="0"/>
          </a:p>
        </p:txBody>
      </p:sp>
      <p:sp>
        <p:nvSpPr>
          <p:cNvPr id="3" name="テキスト プレースホルダー 2"/>
          <p:cNvSpPr>
            <a:spLocks noGrp="1"/>
          </p:cNvSpPr>
          <p:nvPr>
            <p:ph type="body" idx="1"/>
          </p:nvPr>
        </p:nvSpPr>
        <p:spPr>
          <a:xfrm>
            <a:off x="838200" y="1262130"/>
            <a:ext cx="10515600" cy="4914833"/>
          </a:xfrm>
          <a:prstGeom prst="rect">
            <a:avLst/>
          </a:prstGeom>
        </p:spPr>
        <p:txBody>
          <a:bodyPr vert="horz" lIns="91440" tIns="45720" rIns="91440" bIns="45720" rtlCol="0">
            <a:normAutofit/>
          </a:bodyPr>
          <a:lstStyle/>
          <a:p>
            <a:pPr lvl="0"/>
            <a:r>
              <a:rPr kumimoji="1" lang="en-US" altLang="ja-JP" dirty="0"/>
              <a:t>1st</a:t>
            </a:r>
          </a:p>
          <a:p>
            <a:pPr lvl="1"/>
            <a:r>
              <a:rPr kumimoji="1" lang="en-US" altLang="ja-JP" dirty="0"/>
              <a:t>2nd</a:t>
            </a:r>
          </a:p>
          <a:p>
            <a:pPr lvl="2"/>
            <a:r>
              <a:rPr kumimoji="1" lang="en-US" altLang="ja-JP" dirty="0"/>
              <a:t>3rd</a:t>
            </a:r>
            <a:endParaRPr kumimoji="1" lang="ja-JP" altLang="en-US" dirty="0"/>
          </a:p>
          <a:p>
            <a:pPr lvl="3"/>
            <a:r>
              <a:rPr kumimoji="1" lang="en-US" altLang="ja-JP" dirty="0"/>
              <a:t>4th</a:t>
            </a:r>
            <a:endParaRPr kumimoji="1" lang="ja-JP" altLang="en-US" dirty="0"/>
          </a:p>
          <a:p>
            <a:pPr lvl="4"/>
            <a:r>
              <a:rPr kumimoji="1" lang="en-US" altLang="ja-JP" dirty="0"/>
              <a:t>5th</a:t>
            </a:r>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32D56F-5F95-451D-A19F-2D421F91B586}" type="slidenum">
              <a:rPr kumimoji="1" lang="ja-JP" altLang="en-US" smtClean="0"/>
              <a:t>‹#›</a:t>
            </a:fld>
            <a:endParaRPr kumimoji="1" lang="ja-JP" altLang="en-US"/>
          </a:p>
        </p:txBody>
      </p:sp>
    </p:spTree>
    <p:extLst>
      <p:ext uri="{BB962C8B-B14F-4D97-AF65-F5344CB8AC3E}">
        <p14:creationId xmlns:p14="http://schemas.microsoft.com/office/powerpoint/2010/main" val="2986507349"/>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1" r:id="rId4"/>
    <p:sldLayoutId id="2147483654" r:id="rId5"/>
  </p:sldLayoutIdLst>
  <p:txStyles>
    <p:titleStyle>
      <a:lvl1pPr algn="l" defTabSz="914400" rtl="0" eaLnBrk="1" latinLnBrk="0" hangingPunct="1">
        <a:lnSpc>
          <a:spcPct val="90000"/>
        </a:lnSpc>
        <a:spcBef>
          <a:spcPct val="0"/>
        </a:spcBef>
        <a:buNone/>
        <a:defRPr kumimoji="1" sz="4400" kern="1200" baseline="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0"/>
          </p:nvPr>
        </p:nvSpPr>
        <p:spPr/>
        <p:txBody>
          <a:bodyPr>
            <a:normAutofit fontScale="85000" lnSpcReduction="20000"/>
          </a:bodyPr>
          <a:lstStyle/>
          <a:p>
            <a:pPr lvl="0"/>
            <a:r>
              <a:rPr lang="en-US" altLang="ja-JP" dirty="0"/>
              <a:t>3GPP TSG-RAN WG4 Meeting #95-e</a:t>
            </a:r>
          </a:p>
          <a:p>
            <a:pPr lvl="0"/>
            <a:r>
              <a:rPr lang="en-US" altLang="ja-JP" dirty="0"/>
              <a:t>Electronic Meeting, </a:t>
            </a:r>
            <a:r>
              <a:rPr lang="en-GB" altLang="zh-CN" dirty="0"/>
              <a:t>25 May – 5 June, 2020</a:t>
            </a:r>
            <a:endParaRPr lang="en-US" altLang="ja-JP" dirty="0"/>
          </a:p>
          <a:p>
            <a:pPr lvl="0"/>
            <a:r>
              <a:rPr lang="sv-SE" altLang="ja-JP" dirty="0"/>
              <a:t>Agenda item:	6.4.3.2</a:t>
            </a:r>
          </a:p>
          <a:p>
            <a:pPr lvl="0"/>
            <a:r>
              <a:rPr lang="en-US" altLang="ja-JP" dirty="0"/>
              <a:t>Document for:	Approval</a:t>
            </a:r>
          </a:p>
        </p:txBody>
      </p:sp>
      <p:sp>
        <p:nvSpPr>
          <p:cNvPr id="21" name="テキスト プレースホルダー 20"/>
          <p:cNvSpPr>
            <a:spLocks noGrp="1"/>
          </p:cNvSpPr>
          <p:nvPr>
            <p:ph type="body" sz="quarter" idx="11"/>
          </p:nvPr>
        </p:nvSpPr>
        <p:spPr/>
        <p:txBody>
          <a:bodyPr/>
          <a:lstStyle/>
          <a:p>
            <a:r>
              <a:rPr kumimoji="1" lang="en-US" altLang="ja-JP" dirty="0" smtClean="0"/>
              <a:t>R4-20</a:t>
            </a:r>
            <a:r>
              <a:rPr lang="en-US" altLang="ja-JP" dirty="0" smtClean="0"/>
              <a:t>09170</a:t>
            </a:r>
            <a:endParaRPr kumimoji="1" lang="ja-JP" altLang="en-US" dirty="0"/>
          </a:p>
        </p:txBody>
      </p:sp>
      <p:sp>
        <p:nvSpPr>
          <p:cNvPr id="20" name="タイトル 19"/>
          <p:cNvSpPr>
            <a:spLocks noGrp="1"/>
          </p:cNvSpPr>
          <p:nvPr>
            <p:ph type="title"/>
          </p:nvPr>
        </p:nvSpPr>
        <p:spPr/>
        <p:txBody>
          <a:bodyPr/>
          <a:lstStyle/>
          <a:p>
            <a:r>
              <a:rPr lang="en-US" altLang="ja-JP" sz="6000" dirty="0"/>
              <a:t>W</a:t>
            </a:r>
            <a:r>
              <a:rPr lang="en-US" altLang="zh-CN" sz="6000" dirty="0"/>
              <a:t>F on remaining Rx RF requirements for NR V2X</a:t>
            </a:r>
            <a:endParaRPr kumimoji="1" lang="ja-JP" altLang="en-US" sz="6000" dirty="0"/>
          </a:p>
        </p:txBody>
      </p:sp>
      <p:sp>
        <p:nvSpPr>
          <p:cNvPr id="22" name="テキスト プレースホルダー 21"/>
          <p:cNvSpPr>
            <a:spLocks noGrp="1"/>
          </p:cNvSpPr>
          <p:nvPr>
            <p:ph type="body" sz="quarter" idx="12"/>
          </p:nvPr>
        </p:nvSpPr>
        <p:spPr/>
        <p:txBody>
          <a:bodyPr/>
          <a:lstStyle/>
          <a:p>
            <a:r>
              <a:rPr kumimoji="1" lang="en-US" altLang="ja-JP" sz="3200" dirty="0"/>
              <a:t>CATT, LGE</a:t>
            </a:r>
            <a:r>
              <a:rPr lang="en-US" altLang="ja-JP" sz="3200" dirty="0"/>
              <a:t>…</a:t>
            </a:r>
            <a:endParaRPr kumimoji="1" lang="ja-JP" altLang="en-US" sz="3200" dirty="0"/>
          </a:p>
        </p:txBody>
      </p:sp>
    </p:spTree>
    <p:extLst>
      <p:ext uri="{BB962C8B-B14F-4D97-AF65-F5344CB8AC3E}">
        <p14:creationId xmlns:p14="http://schemas.microsoft.com/office/powerpoint/2010/main" val="512951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62354" y="250826"/>
            <a:ext cx="10515600" cy="652306"/>
          </a:xfrm>
        </p:spPr>
        <p:txBody>
          <a:bodyPr>
            <a:normAutofit fontScale="90000"/>
          </a:bodyPr>
          <a:lstStyle/>
          <a:p>
            <a:r>
              <a:rPr kumimoji="1" lang="en-US" altLang="ja-JP" dirty="0"/>
              <a:t>Background</a:t>
            </a:r>
            <a:endParaRPr kumimoji="1" lang="ja-JP" altLang="en-US" dirty="0"/>
          </a:p>
        </p:txBody>
      </p:sp>
      <p:sp>
        <p:nvSpPr>
          <p:cNvPr id="3" name="テキスト プレースホルダー 2"/>
          <p:cNvSpPr>
            <a:spLocks noGrp="1"/>
          </p:cNvSpPr>
          <p:nvPr>
            <p:ph type="body" sz="quarter" idx="11"/>
          </p:nvPr>
        </p:nvSpPr>
        <p:spPr>
          <a:xfrm>
            <a:off x="767862" y="1010630"/>
            <a:ext cx="10515600" cy="6005631"/>
          </a:xfrm>
        </p:spPr>
        <p:txBody>
          <a:bodyPr>
            <a:normAutofit/>
          </a:bodyPr>
          <a:lstStyle/>
          <a:p>
            <a:pPr>
              <a:lnSpc>
                <a:spcPct val="120000"/>
              </a:lnSpc>
            </a:pPr>
            <a:r>
              <a:rPr lang="en-GB" altLang="zh-CN" dirty="0"/>
              <a:t>In RAN4#95-e meeting, the remaining issues on Rx RF requirements for NR V2X, including REFSENS, the maximum input level and ACS were discussed in the 1</a:t>
            </a:r>
            <a:r>
              <a:rPr lang="en-GB" altLang="zh-CN" baseline="30000" dirty="0"/>
              <a:t>st</a:t>
            </a:r>
            <a:r>
              <a:rPr lang="en-GB" altLang="zh-CN" dirty="0"/>
              <a:t> round [1].</a:t>
            </a:r>
          </a:p>
          <a:p>
            <a:pPr>
              <a:lnSpc>
                <a:spcPct val="120000"/>
              </a:lnSpc>
            </a:pPr>
            <a:r>
              <a:rPr lang="en-GB" altLang="zh-CN" dirty="0"/>
              <a:t>The diversity gain, noise figure in band n38, REFSENS target SNR level, </a:t>
            </a:r>
            <a:r>
              <a:rPr lang="el-GR" altLang="zh-CN" dirty="0"/>
              <a:t>Δ</a:t>
            </a:r>
            <a:r>
              <a:rPr lang="en-GB" altLang="zh-CN" dirty="0" err="1"/>
              <a:t>R</a:t>
            </a:r>
            <a:r>
              <a:rPr lang="en-GB" altLang="zh-CN" sz="1800" dirty="0" err="1"/>
              <a:t>IB,c</a:t>
            </a:r>
            <a:r>
              <a:rPr lang="en-GB" altLang="zh-CN" dirty="0"/>
              <a:t> for V2X_20_n38 and the maximum input level still need further discussion in the 2</a:t>
            </a:r>
            <a:r>
              <a:rPr lang="en-GB" altLang="zh-CN" baseline="30000" dirty="0"/>
              <a:t>nd</a:t>
            </a:r>
            <a:r>
              <a:rPr lang="en-GB" altLang="zh-CN" dirty="0"/>
              <a:t> round.</a:t>
            </a:r>
          </a:p>
        </p:txBody>
      </p:sp>
    </p:spTree>
    <p:extLst>
      <p:ext uri="{BB962C8B-B14F-4D97-AF65-F5344CB8AC3E}">
        <p14:creationId xmlns:p14="http://schemas.microsoft.com/office/powerpoint/2010/main" val="921557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lang="en-GB" altLang="zh-CN" sz="4000" dirty="0"/>
              <a:t>REFSENS: Diversity gain</a:t>
            </a:r>
            <a:endParaRPr kumimoji="1" lang="ja-JP" altLang="en-US" sz="4000" dirty="0"/>
          </a:p>
        </p:txBody>
      </p:sp>
      <p:sp>
        <p:nvSpPr>
          <p:cNvPr id="3" name="テキスト プレースホルダー 2"/>
          <p:cNvSpPr>
            <a:spLocks noGrp="1"/>
          </p:cNvSpPr>
          <p:nvPr>
            <p:ph type="body" sz="quarter" idx="11"/>
          </p:nvPr>
        </p:nvSpPr>
        <p:spPr>
          <a:xfrm>
            <a:off x="723900" y="1117367"/>
            <a:ext cx="10515600" cy="4907074"/>
          </a:xfrm>
        </p:spPr>
        <p:txBody>
          <a:bodyPr>
            <a:normAutofit fontScale="85000" lnSpcReduction="20000"/>
          </a:bodyPr>
          <a:lstStyle/>
          <a:p>
            <a:pPr marL="228600" lvl="1">
              <a:lnSpc>
                <a:spcPct val="100000"/>
              </a:lnSpc>
              <a:spcBef>
                <a:spcPts val="1000"/>
              </a:spcBef>
              <a:buFont typeface="Arial" panose="020B0604020202020204" pitchFamily="34" charset="0"/>
              <a:buChar char="•"/>
            </a:pPr>
            <a:r>
              <a:rPr lang="en-GB" altLang="zh-CN" sz="2800" dirty="0"/>
              <a:t>Diversity gain</a:t>
            </a:r>
          </a:p>
          <a:p>
            <a:pPr lvl="1"/>
            <a:r>
              <a:rPr lang="en-GB" altLang="zh-CN" dirty="0"/>
              <a:t>Option 1: Use a value of 2.5 dB for diversity gain for NR V2X REFSENS calculations.</a:t>
            </a:r>
            <a:endParaRPr lang="zh-CN" altLang="zh-CN" dirty="0"/>
          </a:p>
          <a:p>
            <a:pPr lvl="1"/>
            <a:r>
              <a:rPr lang="en-GB" altLang="zh-CN" dirty="0"/>
              <a:t>Option 2: Keep the previous agreements to define 3dB diversity gain.</a:t>
            </a:r>
            <a:endParaRPr lang="zh-CN" altLang="zh-CN" dirty="0"/>
          </a:p>
          <a:p>
            <a:pPr lvl="1"/>
            <a:endParaRPr lang="en-GB" altLang="zh-CN" dirty="0"/>
          </a:p>
          <a:p>
            <a:pPr marL="228600" lvl="1">
              <a:lnSpc>
                <a:spcPct val="100000"/>
              </a:lnSpc>
              <a:spcBef>
                <a:spcPts val="1000"/>
              </a:spcBef>
              <a:buFont typeface="Arial" panose="020B0604020202020204" pitchFamily="34" charset="0"/>
              <a:buChar char="•"/>
            </a:pPr>
            <a:r>
              <a:rPr lang="en-US" altLang="zh-CN" sz="2800" dirty="0">
                <a:solidFill>
                  <a:srgbClr val="FF0000"/>
                </a:solidFill>
              </a:rPr>
              <a:t>Companies preference</a:t>
            </a:r>
          </a:p>
          <a:p>
            <a:pPr marL="685800" lvl="2">
              <a:lnSpc>
                <a:spcPct val="100000"/>
              </a:lnSpc>
              <a:spcBef>
                <a:spcPts val="1000"/>
              </a:spcBef>
              <a:buFont typeface="Arial" panose="020B0604020202020204" pitchFamily="34" charset="0"/>
              <a:buChar char="•"/>
            </a:pPr>
            <a:r>
              <a:rPr lang="en-US" altLang="zh-CN" dirty="0">
                <a:solidFill>
                  <a:srgbClr val="FF0000"/>
                </a:solidFill>
              </a:rPr>
              <a:t>Option1: Qualcomm</a:t>
            </a:r>
          </a:p>
          <a:p>
            <a:pPr marL="685800" lvl="2">
              <a:lnSpc>
                <a:spcPct val="100000"/>
              </a:lnSpc>
              <a:spcBef>
                <a:spcPts val="1000"/>
              </a:spcBef>
              <a:buFont typeface="Arial" panose="020B0604020202020204" pitchFamily="34" charset="0"/>
              <a:buChar char="•"/>
            </a:pPr>
            <a:r>
              <a:rPr lang="en-US" altLang="zh-CN" dirty="0">
                <a:solidFill>
                  <a:srgbClr val="FF0000"/>
                </a:solidFill>
              </a:rPr>
              <a:t>Option2: LGE, Huawei, </a:t>
            </a:r>
            <a:r>
              <a:rPr lang="en-US" altLang="zh-CN" dirty="0" err="1">
                <a:solidFill>
                  <a:srgbClr val="FF0000"/>
                </a:solidFill>
              </a:rPr>
              <a:t>Futurewei</a:t>
            </a:r>
            <a:r>
              <a:rPr lang="en-US" altLang="zh-CN" dirty="0">
                <a:solidFill>
                  <a:srgbClr val="FF0000"/>
                </a:solidFill>
              </a:rPr>
              <a:t>, CATT</a:t>
            </a:r>
          </a:p>
          <a:p>
            <a:pPr marL="228600" lvl="1">
              <a:lnSpc>
                <a:spcPct val="100000"/>
              </a:lnSpc>
              <a:spcBef>
                <a:spcPts val="1000"/>
              </a:spcBef>
              <a:buFont typeface="Arial" panose="020B0604020202020204" pitchFamily="34" charset="0"/>
              <a:buChar char="•"/>
            </a:pPr>
            <a:r>
              <a:rPr lang="en-US" altLang="zh-CN" sz="2800" dirty="0"/>
              <a:t>Recommendations for 2nd round:</a:t>
            </a:r>
            <a:endParaRPr lang="zh-CN" altLang="zh-CN" sz="2800" dirty="0"/>
          </a:p>
          <a:p>
            <a:pPr lvl="1"/>
            <a:r>
              <a:rPr lang="en-US" altLang="zh-CN" dirty="0"/>
              <a:t>Clarify whether the implementation loss of diversity gain is considered in the IM. If so, no need to consider implementation loss in diversity gain.</a:t>
            </a:r>
          </a:p>
          <a:p>
            <a:pPr lvl="1"/>
            <a:r>
              <a:rPr lang="en-US" altLang="zh-CN" strike="sngStrike" dirty="0">
                <a:solidFill>
                  <a:srgbClr val="FF0000"/>
                </a:solidFill>
              </a:rPr>
              <a:t>Therefore, RAN4 can keep the 3dB diversity gain to consist with NR </a:t>
            </a:r>
            <a:r>
              <a:rPr lang="en-US" altLang="zh-CN" strike="sngStrike" dirty="0" err="1">
                <a:solidFill>
                  <a:srgbClr val="FF0000"/>
                </a:solidFill>
              </a:rPr>
              <a:t>Uu</a:t>
            </a:r>
            <a:r>
              <a:rPr lang="en-US" altLang="zh-CN" dirty="0">
                <a:solidFill>
                  <a:srgbClr val="FF0000"/>
                </a:solidFill>
              </a:rPr>
              <a:t>.</a:t>
            </a:r>
          </a:p>
          <a:p>
            <a:pPr lvl="1"/>
            <a:r>
              <a:rPr lang="en-US" altLang="zh-CN" dirty="0">
                <a:highlight>
                  <a:srgbClr val="FFFF00"/>
                </a:highlight>
              </a:rPr>
              <a:t>Qualcomm : Select option 1 as IM term only contains RF impairments and diversity gain implementation losses are not accounted in the IM </a:t>
            </a:r>
            <a:r>
              <a:rPr lang="en-US" altLang="zh-CN" dirty="0" smtClean="0">
                <a:highlight>
                  <a:srgbClr val="FFFF00"/>
                </a:highlight>
              </a:rPr>
              <a:t>term.</a:t>
            </a:r>
            <a:endParaRPr lang="zh-CN" altLang="zh-CN" dirty="0">
              <a:highlight>
                <a:srgbClr val="FFFF00"/>
              </a:highlight>
            </a:endParaRPr>
          </a:p>
          <a:p>
            <a:pPr marL="228600" lvl="1">
              <a:lnSpc>
                <a:spcPct val="100000"/>
              </a:lnSpc>
              <a:spcBef>
                <a:spcPts val="1000"/>
              </a:spcBef>
              <a:buFont typeface="Arial" panose="020B0604020202020204" pitchFamily="34" charset="0"/>
              <a:buChar char="•"/>
            </a:pPr>
            <a:r>
              <a:rPr lang="en-US" altLang="zh-CN" sz="2800" dirty="0" smtClean="0">
                <a:solidFill>
                  <a:srgbClr val="FF0000"/>
                </a:solidFill>
              </a:rPr>
              <a:t>Proposed WF by moderator: capture the </a:t>
            </a:r>
            <a:r>
              <a:rPr lang="en-US" altLang="zh-CN" sz="2800" strike="sngStrike" dirty="0" smtClean="0">
                <a:solidFill>
                  <a:srgbClr val="FF0000"/>
                </a:solidFill>
              </a:rPr>
              <a:t>REFSENS levels </a:t>
            </a:r>
            <a:r>
              <a:rPr lang="en-US" altLang="zh-CN" sz="2800" dirty="0" smtClean="0">
                <a:solidFill>
                  <a:srgbClr val="FF0000"/>
                </a:solidFill>
              </a:rPr>
              <a:t>diversity gain with square brackets based on </a:t>
            </a:r>
            <a:r>
              <a:rPr lang="en-US" altLang="zh-CN" sz="2800" dirty="0">
                <a:solidFill>
                  <a:srgbClr val="FF0000"/>
                </a:solidFill>
              </a:rPr>
              <a:t>o</a:t>
            </a:r>
            <a:r>
              <a:rPr lang="en-US" altLang="zh-CN" sz="2800" dirty="0" smtClean="0">
                <a:solidFill>
                  <a:srgbClr val="FF0000"/>
                </a:solidFill>
              </a:rPr>
              <a:t>ption 2.</a:t>
            </a:r>
            <a:endParaRPr lang="zh-CN" altLang="zh-CN" sz="2800" dirty="0">
              <a:solidFill>
                <a:srgbClr val="FF0000"/>
              </a:solidFill>
            </a:endParaRPr>
          </a:p>
        </p:txBody>
      </p:sp>
    </p:spTree>
    <p:extLst>
      <p:ext uri="{BB962C8B-B14F-4D97-AF65-F5344CB8AC3E}">
        <p14:creationId xmlns:p14="http://schemas.microsoft.com/office/powerpoint/2010/main" val="181203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lang="en-GB" altLang="zh-CN" sz="4000" dirty="0"/>
              <a:t>REFSENS: Noise figure in band n38</a:t>
            </a:r>
            <a:endParaRPr kumimoji="1" lang="ja-JP" altLang="en-US" sz="4000" dirty="0"/>
          </a:p>
        </p:txBody>
      </p:sp>
      <p:sp>
        <p:nvSpPr>
          <p:cNvPr id="3" name="テキスト プレースホルダー 2"/>
          <p:cNvSpPr>
            <a:spLocks noGrp="1"/>
          </p:cNvSpPr>
          <p:nvPr>
            <p:ph type="body" sz="quarter" idx="11"/>
          </p:nvPr>
        </p:nvSpPr>
        <p:spPr>
          <a:xfrm>
            <a:off x="723900" y="1117366"/>
            <a:ext cx="10515600" cy="5410433"/>
          </a:xfrm>
        </p:spPr>
        <p:txBody>
          <a:bodyPr>
            <a:normAutofit fontScale="92500"/>
          </a:bodyPr>
          <a:lstStyle/>
          <a:p>
            <a:pPr marL="228600" lvl="1">
              <a:lnSpc>
                <a:spcPct val="100000"/>
              </a:lnSpc>
              <a:spcBef>
                <a:spcPts val="1000"/>
              </a:spcBef>
              <a:buFont typeface="Arial" panose="020B0604020202020204" pitchFamily="34" charset="0"/>
              <a:buChar char="•"/>
            </a:pPr>
            <a:r>
              <a:rPr lang="en-GB" altLang="zh-CN" sz="2800" dirty="0"/>
              <a:t>Noise figure in band n38</a:t>
            </a:r>
          </a:p>
          <a:p>
            <a:pPr lvl="1"/>
            <a:r>
              <a:rPr lang="en-GB" altLang="zh-CN" dirty="0"/>
              <a:t>Option 1: Define NF of 13dBm for band n38 like band n47.</a:t>
            </a:r>
            <a:endParaRPr lang="zh-CN" altLang="zh-CN" dirty="0"/>
          </a:p>
          <a:p>
            <a:pPr lvl="1"/>
            <a:r>
              <a:rPr lang="en-GB" altLang="zh-CN" dirty="0"/>
              <a:t>Option 2: Keep the previous agreements to define NF of 9dB like NR </a:t>
            </a:r>
            <a:r>
              <a:rPr lang="en-GB" altLang="zh-CN" dirty="0" err="1"/>
              <a:t>Uu</a:t>
            </a:r>
            <a:r>
              <a:rPr lang="en-GB" altLang="zh-CN" dirty="0" smtClean="0"/>
              <a:t>.</a:t>
            </a:r>
            <a:endParaRPr lang="en-US" altLang="zh-CN" sz="2800" dirty="0">
              <a:solidFill>
                <a:srgbClr val="FF0000"/>
              </a:solidFill>
            </a:endParaRPr>
          </a:p>
          <a:p>
            <a:pPr marL="228600" lvl="1">
              <a:lnSpc>
                <a:spcPct val="100000"/>
              </a:lnSpc>
              <a:spcBef>
                <a:spcPts val="1000"/>
              </a:spcBef>
              <a:buFont typeface="Arial" panose="020B0604020202020204" pitchFamily="34" charset="0"/>
              <a:buChar char="•"/>
            </a:pPr>
            <a:r>
              <a:rPr lang="en-US" altLang="zh-CN" sz="2800" dirty="0">
                <a:solidFill>
                  <a:srgbClr val="FF0000"/>
                </a:solidFill>
              </a:rPr>
              <a:t>Companies preference</a:t>
            </a:r>
          </a:p>
          <a:p>
            <a:pPr marL="685800" lvl="2">
              <a:lnSpc>
                <a:spcPct val="100000"/>
              </a:lnSpc>
              <a:spcBef>
                <a:spcPts val="1000"/>
              </a:spcBef>
              <a:buFont typeface="Arial" panose="020B0604020202020204" pitchFamily="34" charset="0"/>
              <a:buChar char="•"/>
            </a:pPr>
            <a:r>
              <a:rPr lang="en-US" altLang="zh-CN" dirty="0">
                <a:solidFill>
                  <a:srgbClr val="FF0000"/>
                </a:solidFill>
              </a:rPr>
              <a:t>Option1: Qualcomm, CATT</a:t>
            </a:r>
          </a:p>
          <a:p>
            <a:pPr marL="685800" lvl="2">
              <a:lnSpc>
                <a:spcPct val="100000"/>
              </a:lnSpc>
              <a:spcBef>
                <a:spcPts val="1000"/>
              </a:spcBef>
              <a:buFont typeface="Arial" panose="020B0604020202020204" pitchFamily="34" charset="0"/>
              <a:buChar char="•"/>
            </a:pPr>
            <a:r>
              <a:rPr lang="en-US" altLang="zh-CN" dirty="0">
                <a:solidFill>
                  <a:srgbClr val="FF0000"/>
                </a:solidFill>
              </a:rPr>
              <a:t>Option2: LGE, Huawei</a:t>
            </a:r>
            <a:endParaRPr lang="en-US" altLang="zh-CN" sz="2800" dirty="0"/>
          </a:p>
          <a:p>
            <a:pPr marL="228600" lvl="1">
              <a:lnSpc>
                <a:spcPct val="100000"/>
              </a:lnSpc>
              <a:spcBef>
                <a:spcPts val="1000"/>
              </a:spcBef>
              <a:buFont typeface="Arial" panose="020B0604020202020204" pitchFamily="34" charset="0"/>
              <a:buChar char="•"/>
            </a:pPr>
            <a:r>
              <a:rPr lang="en-US" altLang="zh-CN" sz="2800" dirty="0"/>
              <a:t>Recommendations for 2nd round: </a:t>
            </a:r>
            <a:endParaRPr lang="zh-CN" altLang="zh-CN" sz="2800" dirty="0"/>
          </a:p>
          <a:p>
            <a:pPr lvl="1"/>
            <a:r>
              <a:rPr lang="en-US" altLang="zh-CN" dirty="0"/>
              <a:t>Discuss whether the additional 4dB increase in NF (9dB to 13dB) for n38 is required to compensate for the cable losses.</a:t>
            </a:r>
          </a:p>
          <a:p>
            <a:pPr lvl="1"/>
            <a:r>
              <a:rPr lang="en-US" altLang="zh-CN" strike="sngStrike" dirty="0"/>
              <a:t>The cable loss will be added in implementation loss not NF. </a:t>
            </a:r>
          </a:p>
          <a:p>
            <a:pPr lvl="1"/>
            <a:r>
              <a:rPr lang="en-US" altLang="zh-CN" dirty="0">
                <a:highlight>
                  <a:srgbClr val="FFFF00"/>
                </a:highlight>
              </a:rPr>
              <a:t>Qualcomm: Select option 1: NF increase in n38 is required to compensate implementation cable losses in V2X vehicular </a:t>
            </a:r>
            <a:r>
              <a:rPr lang="en-US" altLang="zh-CN" dirty="0" smtClean="0">
                <a:highlight>
                  <a:srgbClr val="FFFF00"/>
                </a:highlight>
              </a:rPr>
              <a:t>applications.</a:t>
            </a:r>
          </a:p>
          <a:p>
            <a:pPr marL="228600" lvl="1">
              <a:lnSpc>
                <a:spcPct val="100000"/>
              </a:lnSpc>
              <a:spcBef>
                <a:spcPts val="1000"/>
              </a:spcBef>
              <a:buFont typeface="Arial" panose="020B0604020202020204" pitchFamily="34" charset="0"/>
              <a:buChar char="•"/>
            </a:pPr>
            <a:r>
              <a:rPr lang="en-US" altLang="zh-CN" sz="2800" dirty="0">
                <a:solidFill>
                  <a:srgbClr val="FF0000"/>
                </a:solidFill>
              </a:rPr>
              <a:t>Proposed WF by moderator: </a:t>
            </a:r>
            <a:r>
              <a:rPr lang="en-US" altLang="zh-CN" sz="2800" dirty="0" smtClean="0">
                <a:solidFill>
                  <a:srgbClr val="FF0000"/>
                </a:solidFill>
              </a:rPr>
              <a:t>FFS on NF in band n38.</a:t>
            </a:r>
            <a:endParaRPr lang="zh-CN" altLang="zh-CN" sz="2800" dirty="0">
              <a:solidFill>
                <a:srgbClr val="FF0000"/>
              </a:solidFill>
            </a:endParaRPr>
          </a:p>
          <a:p>
            <a:pPr lvl="1"/>
            <a:endParaRPr lang="en-GB" altLang="zh-CN" dirty="0">
              <a:highlight>
                <a:srgbClr val="FFFF00"/>
              </a:highlight>
            </a:endParaRPr>
          </a:p>
          <a:p>
            <a:pPr marL="457200" lvl="1" indent="0">
              <a:buNone/>
            </a:pPr>
            <a:endParaRPr lang="en-US" altLang="zh-CN" strike="sngStrike" dirty="0"/>
          </a:p>
          <a:p>
            <a:pPr marL="457200" lvl="1" indent="0">
              <a:buNone/>
            </a:pPr>
            <a:endParaRPr lang="en-US" altLang="zh-CN" dirty="0"/>
          </a:p>
        </p:txBody>
      </p:sp>
    </p:spTree>
    <p:extLst>
      <p:ext uri="{BB962C8B-B14F-4D97-AF65-F5344CB8AC3E}">
        <p14:creationId xmlns:p14="http://schemas.microsoft.com/office/powerpoint/2010/main" val="2794878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lang="en-GB" altLang="zh-CN" sz="4000" dirty="0"/>
              <a:t>REFSENS: target SNR level</a:t>
            </a:r>
            <a:endParaRPr kumimoji="1" lang="ja-JP" altLang="en-US" sz="4000" dirty="0"/>
          </a:p>
        </p:txBody>
      </p:sp>
      <p:sp>
        <p:nvSpPr>
          <p:cNvPr id="3" name="テキスト プレースホルダー 2"/>
          <p:cNvSpPr>
            <a:spLocks noGrp="1"/>
          </p:cNvSpPr>
          <p:nvPr>
            <p:ph type="body" sz="quarter" idx="11"/>
          </p:nvPr>
        </p:nvSpPr>
        <p:spPr>
          <a:xfrm>
            <a:off x="599440" y="1046480"/>
            <a:ext cx="11003280" cy="5648960"/>
          </a:xfrm>
        </p:spPr>
        <p:txBody>
          <a:bodyPr>
            <a:normAutofit fontScale="77500" lnSpcReduction="20000"/>
          </a:bodyPr>
          <a:lstStyle/>
          <a:p>
            <a:pPr marL="228600" lvl="1">
              <a:lnSpc>
                <a:spcPct val="100000"/>
              </a:lnSpc>
              <a:spcBef>
                <a:spcPts val="1000"/>
              </a:spcBef>
              <a:buFont typeface="Arial" panose="020B0604020202020204" pitchFamily="34" charset="0"/>
              <a:buChar char="•"/>
            </a:pPr>
            <a:r>
              <a:rPr lang="en-US" altLang="zh-CN" sz="2800" dirty="0"/>
              <a:t>Reference measurement channel and simulation assumptions for REFSENS target SNR level</a:t>
            </a:r>
            <a:endParaRPr lang="en-GB" altLang="zh-CN" sz="2800" dirty="0"/>
          </a:p>
          <a:p>
            <a:pPr lvl="1"/>
            <a:r>
              <a:rPr lang="en-GB" altLang="zh-CN" dirty="0"/>
              <a:t>Option 1: Use the reference measurement channel and simulation assumptions to derive REFSENSE target SNR level based on R4-2006821 from Qualcomm.</a:t>
            </a:r>
            <a:endParaRPr lang="zh-CN" altLang="zh-CN" dirty="0"/>
          </a:p>
          <a:p>
            <a:pPr lvl="1"/>
            <a:r>
              <a:rPr lang="en-GB" altLang="zh-CN" dirty="0"/>
              <a:t>Option 2: Keep the previous agreements to define target SNR level as -1dB for REFSENS.</a:t>
            </a:r>
            <a:endParaRPr lang="zh-CN" altLang="zh-CN" dirty="0"/>
          </a:p>
          <a:p>
            <a:pPr lvl="1"/>
            <a:r>
              <a:rPr lang="en-GB" altLang="zh-CN" dirty="0"/>
              <a:t>Option 3: Capture the REFSENS levels by using target SNR level </a:t>
            </a:r>
            <a:r>
              <a:rPr lang="en-GB" altLang="zh-CN" dirty="0">
                <a:highlight>
                  <a:srgbClr val="FFFF00"/>
                </a:highlight>
              </a:rPr>
              <a:t>[-1</a:t>
            </a:r>
            <a:r>
              <a:rPr lang="en-GB" altLang="zh-CN" dirty="0" smtClean="0">
                <a:highlight>
                  <a:srgbClr val="FFFF00"/>
                </a:highlight>
              </a:rPr>
              <a:t>] </a:t>
            </a:r>
            <a:r>
              <a:rPr lang="en-GB" altLang="zh-CN" dirty="0" smtClean="0"/>
              <a:t>dB </a:t>
            </a:r>
            <a:r>
              <a:rPr lang="en-GB" altLang="zh-CN" dirty="0"/>
              <a:t>in this meeting. Interested companies could also bring simulation results in the future meetings based on the aligned simulation assumptions. If the target SNR level based on simulation results is not </a:t>
            </a:r>
            <a:r>
              <a:rPr lang="en-GB" altLang="zh-CN" dirty="0">
                <a:highlight>
                  <a:srgbClr val="FFFF00"/>
                </a:highlight>
              </a:rPr>
              <a:t>[-1</a:t>
            </a:r>
            <a:r>
              <a:rPr lang="en-GB" altLang="zh-CN" dirty="0" smtClean="0">
                <a:highlight>
                  <a:srgbClr val="FFFF00"/>
                </a:highlight>
              </a:rPr>
              <a:t>] </a:t>
            </a:r>
            <a:r>
              <a:rPr lang="en-GB" altLang="zh-CN" dirty="0" smtClean="0"/>
              <a:t>dB</a:t>
            </a:r>
            <a:r>
              <a:rPr lang="en-GB" altLang="zh-CN" dirty="0"/>
              <a:t>, the reference measure channel can be correspondingly revised to satisfy </a:t>
            </a:r>
            <a:r>
              <a:rPr lang="en-GB" altLang="zh-CN" dirty="0">
                <a:highlight>
                  <a:srgbClr val="FFFF00"/>
                </a:highlight>
              </a:rPr>
              <a:t>[-1</a:t>
            </a:r>
            <a:r>
              <a:rPr lang="en-GB" altLang="zh-CN" dirty="0" smtClean="0">
                <a:highlight>
                  <a:srgbClr val="FFFF00"/>
                </a:highlight>
              </a:rPr>
              <a:t>] </a:t>
            </a:r>
            <a:r>
              <a:rPr lang="en-GB" altLang="zh-CN" dirty="0" smtClean="0"/>
              <a:t>dB </a:t>
            </a:r>
            <a:r>
              <a:rPr lang="en-GB" altLang="zh-CN" dirty="0"/>
              <a:t>target SNR level.</a:t>
            </a:r>
          </a:p>
          <a:p>
            <a:pPr marL="228600" lvl="1">
              <a:lnSpc>
                <a:spcPct val="110000"/>
              </a:lnSpc>
              <a:spcBef>
                <a:spcPts val="1000"/>
              </a:spcBef>
              <a:buFont typeface="Arial" panose="020B0604020202020204" pitchFamily="34" charset="0"/>
              <a:buChar char="•"/>
            </a:pPr>
            <a:r>
              <a:rPr lang="en-US" altLang="zh-CN" sz="2800" dirty="0"/>
              <a:t>Recommendations for 2nd round:</a:t>
            </a:r>
            <a:endParaRPr lang="zh-CN" altLang="zh-CN" sz="2800" dirty="0"/>
          </a:p>
          <a:p>
            <a:pPr lvl="1">
              <a:lnSpc>
                <a:spcPct val="100000"/>
              </a:lnSpc>
            </a:pPr>
            <a:r>
              <a:rPr lang="en-US" altLang="zh-CN" strike="sngStrike" dirty="0">
                <a:solidFill>
                  <a:srgbClr val="FF0000"/>
                </a:solidFill>
              </a:rPr>
              <a:t>Option 3 can be agreed</a:t>
            </a:r>
            <a:r>
              <a:rPr lang="en-US" altLang="zh-CN" strike="sngStrike" dirty="0"/>
              <a:t>.</a:t>
            </a:r>
          </a:p>
          <a:p>
            <a:pPr lvl="1">
              <a:lnSpc>
                <a:spcPct val="100000"/>
              </a:lnSpc>
            </a:pPr>
            <a:r>
              <a:rPr lang="en-US" altLang="zh-CN" dirty="0">
                <a:highlight>
                  <a:srgbClr val="FFFF00"/>
                </a:highlight>
              </a:rPr>
              <a:t>Qualcomm: Select option 3 with square brackets around -1 </a:t>
            </a:r>
            <a:r>
              <a:rPr lang="en-US" altLang="zh-CN" dirty="0" err="1">
                <a:highlight>
                  <a:srgbClr val="FFFF00"/>
                </a:highlight>
              </a:rPr>
              <a:t>dB.</a:t>
            </a:r>
            <a:r>
              <a:rPr lang="en-US" altLang="zh-CN" dirty="0">
                <a:highlight>
                  <a:srgbClr val="FFFF00"/>
                </a:highlight>
              </a:rPr>
              <a:t> i.e. [-1] dB as </a:t>
            </a:r>
            <a:r>
              <a:rPr lang="en-US" altLang="zh-CN" dirty="0" smtClean="0">
                <a:highlight>
                  <a:srgbClr val="FFFF00"/>
                </a:highlight>
              </a:rPr>
              <a:t>indicated</a:t>
            </a:r>
            <a:endParaRPr lang="en-US" altLang="zh-CN" dirty="0">
              <a:highlight>
                <a:srgbClr val="FFFF00"/>
              </a:highlight>
            </a:endParaRPr>
          </a:p>
          <a:p>
            <a:pPr marL="228600" lvl="1">
              <a:lnSpc>
                <a:spcPct val="110000"/>
              </a:lnSpc>
              <a:spcBef>
                <a:spcPts val="1000"/>
              </a:spcBef>
              <a:buFont typeface="Arial" panose="020B0604020202020204" pitchFamily="34" charset="0"/>
              <a:buChar char="•"/>
            </a:pPr>
            <a:r>
              <a:rPr lang="en-US" altLang="zh-CN" sz="2800" dirty="0">
                <a:solidFill>
                  <a:srgbClr val="FF0000"/>
                </a:solidFill>
              </a:rPr>
              <a:t>Proposed WF by moderator: </a:t>
            </a:r>
            <a:r>
              <a:rPr lang="en-US" altLang="zh-CN" sz="2800" dirty="0" smtClean="0">
                <a:solidFill>
                  <a:srgbClr val="FF0000"/>
                </a:solidFill>
              </a:rPr>
              <a:t>Option 3 with the target SNR level [-1] dB captured.</a:t>
            </a:r>
            <a:endParaRPr lang="en-GB" altLang="zh-CN" sz="2800" dirty="0">
              <a:solidFill>
                <a:srgbClr val="FF0000"/>
              </a:solidFill>
            </a:endParaRPr>
          </a:p>
          <a:p>
            <a:pPr marL="457200" lvl="1" indent="0">
              <a:lnSpc>
                <a:spcPct val="100000"/>
              </a:lnSpc>
              <a:buNone/>
            </a:pPr>
            <a:endParaRPr lang="en-US" altLang="zh-CN" dirty="0" smtClean="0"/>
          </a:p>
          <a:p>
            <a:pPr>
              <a:lnSpc>
                <a:spcPct val="100000"/>
              </a:lnSpc>
            </a:pPr>
            <a:r>
              <a:rPr lang="en-US" altLang="zh-CN" strike="sngStrike" dirty="0" smtClean="0">
                <a:solidFill>
                  <a:srgbClr val="FF0000"/>
                </a:solidFill>
              </a:rPr>
              <a:t>Conclusion</a:t>
            </a:r>
            <a:r>
              <a:rPr lang="en-US" altLang="zh-CN" strike="sngStrike" dirty="0">
                <a:solidFill>
                  <a:srgbClr val="FF0000"/>
                </a:solidFill>
              </a:rPr>
              <a:t>: REFSENS will be specified with previous agreements in TR38.886, then RAN4 can revisit the REFSENS according to technical discussion paper from next RAN4 meeting. </a:t>
            </a:r>
            <a:endParaRPr lang="en-GB" altLang="zh-CN" strike="sngStrike" dirty="0">
              <a:solidFill>
                <a:srgbClr val="FF0000"/>
              </a:solidFill>
            </a:endParaRPr>
          </a:p>
          <a:p>
            <a:pPr lvl="1">
              <a:lnSpc>
                <a:spcPct val="100000"/>
              </a:lnSpc>
            </a:pPr>
            <a:endParaRPr lang="zh-CN" altLang="zh-CN" dirty="0"/>
          </a:p>
          <a:p>
            <a:pPr lvl="1"/>
            <a:endParaRPr lang="zh-CN" altLang="zh-CN" dirty="0"/>
          </a:p>
          <a:p>
            <a:pPr lvl="1"/>
            <a:endParaRPr lang="en-GB" altLang="zh-CN" dirty="0"/>
          </a:p>
          <a:p>
            <a:pPr marL="457200" lvl="1" indent="0">
              <a:buNone/>
            </a:pPr>
            <a:endParaRPr lang="zh-CN" altLang="zh-CN" dirty="0"/>
          </a:p>
        </p:txBody>
      </p:sp>
    </p:spTree>
    <p:extLst>
      <p:ext uri="{BB962C8B-B14F-4D97-AF65-F5344CB8AC3E}">
        <p14:creationId xmlns:p14="http://schemas.microsoft.com/office/powerpoint/2010/main" val="853720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lang="el-GR" altLang="zh-CN" sz="4000" dirty="0"/>
              <a:t>Δ</a:t>
            </a:r>
            <a:r>
              <a:rPr lang="en-GB" altLang="zh-CN" sz="4000" dirty="0" err="1"/>
              <a:t>R</a:t>
            </a:r>
            <a:r>
              <a:rPr lang="en-GB" altLang="zh-CN" sz="2400" dirty="0" err="1"/>
              <a:t>IB,c</a:t>
            </a:r>
            <a:r>
              <a:rPr lang="en-GB" altLang="zh-CN" sz="4000" dirty="0"/>
              <a:t> for V2X_20_n38</a:t>
            </a:r>
            <a:endParaRPr kumimoji="1" lang="ja-JP" altLang="en-US" sz="4000" dirty="0"/>
          </a:p>
        </p:txBody>
      </p:sp>
      <p:sp>
        <p:nvSpPr>
          <p:cNvPr id="3" name="テキスト プレースホルダー 2"/>
          <p:cNvSpPr>
            <a:spLocks noGrp="1"/>
          </p:cNvSpPr>
          <p:nvPr>
            <p:ph type="body" sz="quarter" idx="11"/>
          </p:nvPr>
        </p:nvSpPr>
        <p:spPr>
          <a:xfrm>
            <a:off x="518160" y="1066800"/>
            <a:ext cx="11064240" cy="5689600"/>
          </a:xfrm>
        </p:spPr>
        <p:txBody>
          <a:bodyPr>
            <a:normAutofit fontScale="62500" lnSpcReduction="20000"/>
          </a:bodyPr>
          <a:lstStyle/>
          <a:p>
            <a:pPr marL="228600" lvl="1">
              <a:lnSpc>
                <a:spcPct val="120000"/>
              </a:lnSpc>
              <a:spcBef>
                <a:spcPts val="1000"/>
              </a:spcBef>
              <a:buFont typeface="Arial" panose="020B0604020202020204" pitchFamily="34" charset="0"/>
              <a:buChar char="•"/>
            </a:pPr>
            <a:r>
              <a:rPr lang="el-GR" altLang="zh-CN" sz="2800" dirty="0"/>
              <a:t>Δ</a:t>
            </a:r>
            <a:r>
              <a:rPr lang="en-US" altLang="zh-CN" sz="2800" dirty="0" err="1"/>
              <a:t>R</a:t>
            </a:r>
            <a:r>
              <a:rPr lang="en-US" altLang="zh-CN" sz="1600" dirty="0" err="1"/>
              <a:t>IB,c</a:t>
            </a:r>
            <a:r>
              <a:rPr lang="en-US" altLang="zh-CN" sz="2800" dirty="0"/>
              <a:t> </a:t>
            </a:r>
            <a:r>
              <a:rPr lang="en-GB" altLang="zh-CN" sz="2800" dirty="0"/>
              <a:t>for V2X_20_n38</a:t>
            </a:r>
          </a:p>
          <a:p>
            <a:pPr lvl="1">
              <a:lnSpc>
                <a:spcPct val="120000"/>
              </a:lnSpc>
            </a:pPr>
            <a:r>
              <a:rPr lang="en-GB" altLang="zh-CN" dirty="0"/>
              <a:t>Option 1: Use the HTF to reduce the 3</a:t>
            </a:r>
            <a:r>
              <a:rPr lang="en-GB" altLang="zh-CN" baseline="30000" dirty="0"/>
              <a:t>rd</a:t>
            </a:r>
            <a:r>
              <a:rPr lang="en-GB" altLang="zh-CN" dirty="0"/>
              <a:t> harmonic impact into n38. </a:t>
            </a:r>
            <a:r>
              <a:rPr lang="en-GB" altLang="zh-CN" dirty="0" err="1"/>
              <a:t>ΔR</a:t>
            </a:r>
            <a:r>
              <a:rPr lang="en-GB" altLang="zh-CN" baseline="-25000" dirty="0" err="1"/>
              <a:t>IB,c</a:t>
            </a:r>
            <a:r>
              <a:rPr lang="en-GB" altLang="zh-CN" dirty="0"/>
              <a:t> is 0.2dB as use shared pain approach. </a:t>
            </a:r>
            <a:endParaRPr lang="zh-CN" altLang="zh-CN" dirty="0"/>
          </a:p>
          <a:p>
            <a:pPr lvl="1">
              <a:lnSpc>
                <a:spcPct val="120000"/>
              </a:lnSpc>
            </a:pPr>
            <a:r>
              <a:rPr lang="en-GB" altLang="zh-CN" dirty="0"/>
              <a:t>Option 2: Keep the </a:t>
            </a:r>
            <a:r>
              <a:rPr lang="en-GB" altLang="zh-CN" dirty="0" err="1"/>
              <a:t>ΔR</a:t>
            </a:r>
            <a:r>
              <a:rPr lang="en-GB" altLang="zh-CN" baseline="-25000" dirty="0" err="1"/>
              <a:t>IB,c</a:t>
            </a:r>
            <a:r>
              <a:rPr lang="en-GB" altLang="zh-CN" dirty="0"/>
              <a:t> is TBD in TR.</a:t>
            </a:r>
            <a:endParaRPr lang="zh-CN" altLang="zh-CN" dirty="0"/>
          </a:p>
          <a:p>
            <a:pPr lvl="1">
              <a:lnSpc>
                <a:spcPct val="120000"/>
              </a:lnSpc>
            </a:pPr>
            <a:r>
              <a:rPr lang="en-GB" altLang="zh-CN" dirty="0"/>
              <a:t>Option 3: A note should be placed either saying “No requirements apply for the case that there is at least one individual RE within the uplink transmission bandwidth of the relative higher band and when the frequency range of relative higher band’s uplink channel bandwidth or uplink 1st adjacent channel bandwidth is fully or partially overlapped with the 3 times of the frequency range of the relative lower band’s downlink channel bandwidth. The reference sensitivity is only verified when this is not the case” or a MSD number should be put into the spec to account for sensitivity degradation when 3rd harmonic of B20 falls into the operating band of n38. A trap filter cannot reduce the 3rd harmonic sufficiently to give only 0.2 dB of REFSENS degradation if a 3rd order harmonic from B20 falls inside band n38.</a:t>
            </a:r>
            <a:endParaRPr lang="zh-CN" altLang="zh-CN" dirty="0"/>
          </a:p>
          <a:p>
            <a:pPr lvl="1">
              <a:lnSpc>
                <a:spcPct val="120000"/>
              </a:lnSpc>
            </a:pPr>
            <a:endParaRPr lang="en-GB" altLang="zh-CN" dirty="0"/>
          </a:p>
          <a:p>
            <a:pPr marL="228600" lvl="1">
              <a:lnSpc>
                <a:spcPct val="120000"/>
              </a:lnSpc>
              <a:spcBef>
                <a:spcPts val="1000"/>
              </a:spcBef>
              <a:buFont typeface="Arial" panose="020B0604020202020204" pitchFamily="34" charset="0"/>
              <a:buChar char="•"/>
            </a:pPr>
            <a:r>
              <a:rPr lang="en-US" altLang="zh-CN" sz="2800" dirty="0"/>
              <a:t>Recommendations for 2nd round:</a:t>
            </a:r>
            <a:endParaRPr lang="zh-CN" altLang="zh-CN" sz="2800" dirty="0"/>
          </a:p>
          <a:p>
            <a:pPr lvl="1">
              <a:lnSpc>
                <a:spcPct val="120000"/>
              </a:lnSpc>
            </a:pPr>
            <a:r>
              <a:rPr lang="en-US" altLang="zh-CN" sz="2500" dirty="0"/>
              <a:t>The interference of the specific band combination, e.g. intermodulation in V2X_20_n38, should be further discussed in the 2nd round. It is preferred to derive a value of </a:t>
            </a:r>
            <a:r>
              <a:rPr lang="en-GB" altLang="zh-CN" sz="2500" dirty="0" err="1"/>
              <a:t>ΔRIB,c</a:t>
            </a:r>
            <a:r>
              <a:rPr lang="en-GB" altLang="zh-CN" sz="2500" dirty="0"/>
              <a:t> in this meeting.</a:t>
            </a:r>
          </a:p>
          <a:p>
            <a:pPr lvl="1">
              <a:lnSpc>
                <a:spcPct val="120000"/>
              </a:lnSpc>
            </a:pPr>
            <a:r>
              <a:rPr lang="en-GB" altLang="zh-CN" sz="2500" strike="sngStrike" dirty="0">
                <a:solidFill>
                  <a:srgbClr val="FF0000"/>
                </a:solidFill>
              </a:rPr>
              <a:t>To remove TBD in specification, Option1 is chosen in this meeting. RAN4 can further check the delta value by HTF.</a:t>
            </a:r>
          </a:p>
          <a:p>
            <a:pPr lvl="1">
              <a:lnSpc>
                <a:spcPct val="120000"/>
              </a:lnSpc>
            </a:pPr>
            <a:r>
              <a:rPr lang="en-GB" altLang="zh-CN" sz="2800" dirty="0">
                <a:highlight>
                  <a:srgbClr val="FFFF00"/>
                </a:highlight>
              </a:rPr>
              <a:t>Qualcomm: Select option 3, as </a:t>
            </a:r>
            <a:r>
              <a:rPr lang="en-GB" altLang="zh-CN" sz="2800" dirty="0" err="1">
                <a:highlight>
                  <a:srgbClr val="FFFF00"/>
                </a:highlight>
              </a:rPr>
              <a:t>ΔR</a:t>
            </a:r>
            <a:r>
              <a:rPr lang="en-GB" altLang="zh-CN" sz="2800" baseline="-25000" dirty="0" err="1">
                <a:highlight>
                  <a:srgbClr val="FFFF00"/>
                </a:highlight>
              </a:rPr>
              <a:t>IB,c</a:t>
            </a:r>
            <a:r>
              <a:rPr lang="en-GB" altLang="zh-CN" sz="2800" dirty="0">
                <a:highlight>
                  <a:srgbClr val="FFFF00"/>
                </a:highlight>
              </a:rPr>
              <a:t> =0.2dB is insufficient when harmonic falls </a:t>
            </a:r>
            <a:r>
              <a:rPr lang="en-GB" altLang="zh-CN" sz="2800" dirty="0" smtClean="0">
                <a:highlight>
                  <a:srgbClr val="FFFF00"/>
                </a:highlight>
              </a:rPr>
              <a:t>in band.</a:t>
            </a:r>
            <a:r>
              <a:rPr lang="en-US" altLang="zh-CN" sz="2800" dirty="0">
                <a:solidFill>
                  <a:srgbClr val="FF0000"/>
                </a:solidFill>
              </a:rPr>
              <a:t> </a:t>
            </a:r>
            <a:endParaRPr lang="en-US" altLang="zh-CN" sz="2800" dirty="0" smtClean="0">
              <a:solidFill>
                <a:srgbClr val="FF0000"/>
              </a:solidFill>
            </a:endParaRPr>
          </a:p>
          <a:p>
            <a:pPr marL="228600" lvl="1">
              <a:lnSpc>
                <a:spcPct val="120000"/>
              </a:lnSpc>
              <a:spcBef>
                <a:spcPts val="1000"/>
              </a:spcBef>
              <a:buFont typeface="Arial" panose="020B0604020202020204" pitchFamily="34" charset="0"/>
              <a:buChar char="•"/>
            </a:pPr>
            <a:r>
              <a:rPr lang="en-US" altLang="zh-CN" sz="2900" dirty="0">
                <a:solidFill>
                  <a:srgbClr val="FF0000"/>
                </a:solidFill>
              </a:rPr>
              <a:t>Proposed WF by moderator: FFS on </a:t>
            </a:r>
            <a:r>
              <a:rPr lang="el-GR" altLang="zh-CN" sz="2900" dirty="0">
                <a:solidFill>
                  <a:srgbClr val="FF0000"/>
                </a:solidFill>
              </a:rPr>
              <a:t>Δ</a:t>
            </a:r>
            <a:r>
              <a:rPr lang="en-US" altLang="zh-CN" sz="2900" dirty="0" err="1">
                <a:solidFill>
                  <a:srgbClr val="FF0000"/>
                </a:solidFill>
              </a:rPr>
              <a:t>RIB,c</a:t>
            </a:r>
            <a:r>
              <a:rPr lang="en-US" altLang="zh-CN" sz="2900" dirty="0">
                <a:solidFill>
                  <a:srgbClr val="FF0000"/>
                </a:solidFill>
              </a:rPr>
              <a:t> </a:t>
            </a:r>
            <a:r>
              <a:rPr lang="en-GB" altLang="zh-CN" sz="2900" dirty="0">
                <a:solidFill>
                  <a:srgbClr val="FF0000"/>
                </a:solidFill>
              </a:rPr>
              <a:t>for V2X_20_n38</a:t>
            </a:r>
          </a:p>
          <a:p>
            <a:pPr marL="228600" lvl="1">
              <a:lnSpc>
                <a:spcPct val="120000"/>
              </a:lnSpc>
              <a:spcBef>
                <a:spcPts val="1000"/>
              </a:spcBef>
              <a:buFont typeface="Arial" panose="020B0604020202020204" pitchFamily="34" charset="0"/>
              <a:buChar char="•"/>
            </a:pPr>
            <a:endParaRPr lang="zh-CN" altLang="zh-CN" sz="2900" dirty="0">
              <a:solidFill>
                <a:srgbClr val="FF0000"/>
              </a:solidFill>
            </a:endParaRPr>
          </a:p>
          <a:p>
            <a:pPr lvl="1">
              <a:lnSpc>
                <a:spcPct val="120000"/>
              </a:lnSpc>
            </a:pPr>
            <a:endParaRPr lang="en-GB" altLang="zh-CN" sz="2800" dirty="0" smtClean="0">
              <a:highlight>
                <a:srgbClr val="FFFF00"/>
              </a:highlight>
            </a:endParaRPr>
          </a:p>
          <a:p>
            <a:pPr marL="457200" lvl="1" indent="0">
              <a:lnSpc>
                <a:spcPct val="120000"/>
              </a:lnSpc>
              <a:buNone/>
            </a:pPr>
            <a:endParaRPr lang="zh-CN" altLang="zh-CN" sz="2800" dirty="0">
              <a:highlight>
                <a:srgbClr val="FFFF00"/>
              </a:highlight>
            </a:endParaRPr>
          </a:p>
        </p:txBody>
      </p:sp>
    </p:spTree>
    <p:extLst>
      <p:ext uri="{BB962C8B-B14F-4D97-AF65-F5344CB8AC3E}">
        <p14:creationId xmlns:p14="http://schemas.microsoft.com/office/powerpoint/2010/main" val="1993115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kumimoji="1" lang="en-US" altLang="zh-CN" sz="4000" dirty="0"/>
              <a:t>Maximum input level</a:t>
            </a:r>
            <a:endParaRPr kumimoji="1" lang="ja-JP" altLang="en-US" sz="4000" dirty="0"/>
          </a:p>
        </p:txBody>
      </p:sp>
      <p:sp>
        <p:nvSpPr>
          <p:cNvPr id="3" name="テキスト プレースホルダー 2"/>
          <p:cNvSpPr>
            <a:spLocks noGrp="1"/>
          </p:cNvSpPr>
          <p:nvPr>
            <p:ph type="body" sz="quarter" idx="11"/>
          </p:nvPr>
        </p:nvSpPr>
        <p:spPr>
          <a:xfrm>
            <a:off x="723900" y="1117367"/>
            <a:ext cx="10515600" cy="4907074"/>
          </a:xfrm>
        </p:spPr>
        <p:txBody>
          <a:bodyPr>
            <a:normAutofit fontScale="92500" lnSpcReduction="20000"/>
          </a:bodyPr>
          <a:lstStyle/>
          <a:p>
            <a:pPr marL="228600" lvl="1">
              <a:lnSpc>
                <a:spcPct val="100000"/>
              </a:lnSpc>
              <a:spcBef>
                <a:spcPts val="1000"/>
              </a:spcBef>
              <a:buFont typeface="Arial" panose="020B0604020202020204" pitchFamily="34" charset="0"/>
              <a:buChar char="•"/>
            </a:pPr>
            <a:r>
              <a:rPr lang="en-GB" altLang="zh-CN" sz="2800" dirty="0"/>
              <a:t>Maximum input level at n47</a:t>
            </a:r>
          </a:p>
          <a:p>
            <a:pPr lvl="1"/>
            <a:r>
              <a:rPr lang="en-GB" altLang="zh-CN" dirty="0"/>
              <a:t>Option 1: Follow the maximum input levels for NR </a:t>
            </a:r>
            <a:r>
              <a:rPr lang="en-GB" altLang="zh-CN" dirty="0" err="1"/>
              <a:t>Uu</a:t>
            </a:r>
            <a:r>
              <a:rPr lang="en-GB" altLang="zh-CN" dirty="0"/>
              <a:t> for 64QAM and 256QAM.</a:t>
            </a:r>
            <a:endParaRPr lang="zh-CN" altLang="zh-CN" dirty="0"/>
          </a:p>
          <a:p>
            <a:pPr lvl="1"/>
            <a:r>
              <a:rPr lang="en-GB" altLang="zh-CN" dirty="0"/>
              <a:t>Option 2: -25dBm for 64QAM and -27dBm for 256QAM applicable to all CBWs.</a:t>
            </a:r>
          </a:p>
          <a:p>
            <a:pPr marL="228600" lvl="1">
              <a:lnSpc>
                <a:spcPct val="100000"/>
              </a:lnSpc>
              <a:spcBef>
                <a:spcPts val="1000"/>
              </a:spcBef>
              <a:buFont typeface="Arial" panose="020B0604020202020204" pitchFamily="34" charset="0"/>
              <a:buChar char="•"/>
            </a:pPr>
            <a:r>
              <a:rPr lang="en-US" altLang="zh-CN" sz="2800" dirty="0"/>
              <a:t>Recommendations for 2nd round</a:t>
            </a:r>
            <a:endParaRPr lang="zh-CN" altLang="zh-CN" sz="2800" dirty="0"/>
          </a:p>
          <a:p>
            <a:pPr lvl="1"/>
            <a:r>
              <a:rPr lang="en-US" altLang="zh-CN" strike="sngStrike" dirty="0">
                <a:solidFill>
                  <a:srgbClr val="FF0000"/>
                </a:solidFill>
              </a:rPr>
              <a:t>Option 1 (the majority view) can be agreed.</a:t>
            </a:r>
            <a:endParaRPr lang="zh-CN" altLang="zh-CN" strike="sngStrike" dirty="0">
              <a:solidFill>
                <a:srgbClr val="FF0000"/>
              </a:solidFill>
            </a:endParaRPr>
          </a:p>
          <a:p>
            <a:pPr lvl="1"/>
            <a:r>
              <a:rPr lang="en-US" altLang="zh-CN" strike="sngStrike" dirty="0"/>
              <a:t>If not, discuss whether the relaxation on the maximum input level for larger CBWs is needed.</a:t>
            </a:r>
          </a:p>
          <a:p>
            <a:pPr lvl="1"/>
            <a:r>
              <a:rPr lang="en-US" altLang="zh-CN" strike="sngStrike" dirty="0">
                <a:solidFill>
                  <a:srgbClr val="0000FF"/>
                </a:solidFill>
              </a:rPr>
              <a:t>Compromise between option 1 and option 2, Relax 1 dB based on option 1 for 64QAM and 256QAM</a:t>
            </a:r>
          </a:p>
          <a:p>
            <a:pPr lvl="1"/>
            <a:r>
              <a:rPr lang="en-US" altLang="zh-CN" dirty="0">
                <a:highlight>
                  <a:srgbClr val="FFFF00"/>
                </a:highlight>
              </a:rPr>
              <a:t>Qualcomm: Select option 1. </a:t>
            </a:r>
            <a:r>
              <a:rPr lang="en-GB" dirty="0">
                <a:highlight>
                  <a:srgbClr val="FFFF00"/>
                </a:highlight>
              </a:rPr>
              <a:t>The assumption has been that the SL and </a:t>
            </a:r>
            <a:r>
              <a:rPr lang="en-GB" dirty="0" err="1">
                <a:highlight>
                  <a:srgbClr val="FFFF00"/>
                </a:highlight>
              </a:rPr>
              <a:t>Uu</a:t>
            </a:r>
            <a:r>
              <a:rPr lang="en-GB" dirty="0">
                <a:highlight>
                  <a:srgbClr val="FFFF00"/>
                </a:highlight>
              </a:rPr>
              <a:t> links have similar performance, so it is reasonable to set the maximum input levels for SL based on what is used in NR </a:t>
            </a:r>
            <a:r>
              <a:rPr lang="en-GB" dirty="0" err="1">
                <a:highlight>
                  <a:srgbClr val="FFFF00"/>
                </a:highlight>
              </a:rPr>
              <a:t>Uu</a:t>
            </a:r>
            <a:r>
              <a:rPr lang="en-GB" dirty="0" smtClean="0">
                <a:highlight>
                  <a:srgbClr val="FFFF00"/>
                </a:highlight>
              </a:rPr>
              <a:t>.</a:t>
            </a:r>
          </a:p>
          <a:p>
            <a:pPr marL="228600" lvl="1">
              <a:lnSpc>
                <a:spcPct val="100000"/>
              </a:lnSpc>
              <a:spcBef>
                <a:spcPts val="1000"/>
              </a:spcBef>
              <a:buFont typeface="Arial" panose="020B0604020202020204" pitchFamily="34" charset="0"/>
              <a:buChar char="•"/>
            </a:pPr>
            <a:r>
              <a:rPr lang="en-US" altLang="zh-CN" sz="2800" dirty="0">
                <a:solidFill>
                  <a:srgbClr val="FF0000"/>
                </a:solidFill>
              </a:rPr>
              <a:t>Proposed WF by moderator: </a:t>
            </a:r>
            <a:r>
              <a:rPr lang="en-US" altLang="zh-CN" sz="2800" dirty="0" smtClean="0">
                <a:solidFill>
                  <a:srgbClr val="FF0000"/>
                </a:solidFill>
              </a:rPr>
              <a:t>Capture </a:t>
            </a:r>
            <a:r>
              <a:rPr lang="en-US" altLang="zh-CN" sz="2800" dirty="0">
                <a:solidFill>
                  <a:srgbClr val="FF0000"/>
                </a:solidFill>
              </a:rPr>
              <a:t>the </a:t>
            </a:r>
            <a:r>
              <a:rPr lang="en-US" altLang="zh-CN" sz="2800" dirty="0" smtClean="0">
                <a:solidFill>
                  <a:srgbClr val="FF0000"/>
                </a:solidFill>
              </a:rPr>
              <a:t>maximum input levels with </a:t>
            </a:r>
            <a:r>
              <a:rPr lang="en-US" altLang="zh-CN" sz="2800" dirty="0">
                <a:solidFill>
                  <a:srgbClr val="FF0000"/>
                </a:solidFill>
              </a:rPr>
              <a:t>square brackets based on option </a:t>
            </a:r>
            <a:r>
              <a:rPr lang="en-US" altLang="zh-CN" sz="2800" dirty="0" smtClean="0">
                <a:solidFill>
                  <a:srgbClr val="FF0000"/>
                </a:solidFill>
              </a:rPr>
              <a:t>1.</a:t>
            </a:r>
            <a:endParaRPr lang="en-US" dirty="0">
              <a:highlight>
                <a:srgbClr val="FFFF00"/>
              </a:highlight>
            </a:endParaRPr>
          </a:p>
          <a:p>
            <a:pPr marL="457200" lvl="1" indent="0">
              <a:buNone/>
            </a:pPr>
            <a:endParaRPr lang="en-US" altLang="zh-CN" strike="sngStrike" dirty="0">
              <a:solidFill>
                <a:srgbClr val="0000FF"/>
              </a:solidFill>
            </a:endParaRPr>
          </a:p>
          <a:p>
            <a:pPr lvl="1"/>
            <a:endParaRPr lang="en-GB" altLang="zh-CN" dirty="0"/>
          </a:p>
          <a:p>
            <a:pPr marL="457200" lvl="1" indent="0">
              <a:buNone/>
            </a:pPr>
            <a:endParaRPr lang="zh-CN" altLang="zh-CN" dirty="0"/>
          </a:p>
        </p:txBody>
      </p:sp>
    </p:spTree>
    <p:extLst>
      <p:ext uri="{BB962C8B-B14F-4D97-AF65-F5344CB8AC3E}">
        <p14:creationId xmlns:p14="http://schemas.microsoft.com/office/powerpoint/2010/main" val="3943466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Reference</a:t>
            </a:r>
            <a:endParaRPr kumimoji="1" lang="ja-JP" altLang="en-US" dirty="0"/>
          </a:p>
        </p:txBody>
      </p:sp>
      <p:sp>
        <p:nvSpPr>
          <p:cNvPr id="3" name="テキスト プレースホルダー 2"/>
          <p:cNvSpPr>
            <a:spLocks noGrp="1"/>
          </p:cNvSpPr>
          <p:nvPr>
            <p:ph type="body" sz="quarter" idx="11"/>
          </p:nvPr>
        </p:nvSpPr>
        <p:spPr>
          <a:xfrm>
            <a:off x="838200" y="1131483"/>
            <a:ext cx="10515600" cy="5726517"/>
          </a:xfrm>
        </p:spPr>
        <p:txBody>
          <a:bodyPr>
            <a:normAutofit fontScale="77500" lnSpcReduction="20000"/>
          </a:bodyPr>
          <a:lstStyle/>
          <a:p>
            <a:pPr marL="0" indent="0">
              <a:lnSpc>
                <a:spcPct val="120000"/>
              </a:lnSpc>
              <a:buNone/>
            </a:pPr>
            <a:r>
              <a:rPr lang="en-US" altLang="ja-JP" dirty="0"/>
              <a:t>[1]	R4-2008302, </a:t>
            </a:r>
            <a:r>
              <a:rPr lang="en-US" altLang="zh-CN" dirty="0"/>
              <a:t>Email discussion summary for [95e][112] 5G_V2X_NRSL_UE_RF_RX</a:t>
            </a:r>
            <a:r>
              <a:rPr lang="en-GB" altLang="zh-CN" dirty="0"/>
              <a:t>, Moderator (CATT), RAN4#95e</a:t>
            </a:r>
          </a:p>
          <a:p>
            <a:pPr marL="0" indent="0">
              <a:lnSpc>
                <a:spcPct val="120000"/>
              </a:lnSpc>
              <a:buNone/>
            </a:pPr>
            <a:r>
              <a:rPr lang="en-GB" altLang="zh-CN" dirty="0"/>
              <a:t>[2]	R4-2006259, </a:t>
            </a:r>
            <a:r>
              <a:rPr lang="en-US" altLang="zh-CN" dirty="0"/>
              <a:t>Discussion on remaining issues on Rx RF requirements for NR V2X, </a:t>
            </a:r>
            <a:r>
              <a:rPr lang="en-GB" altLang="zh-CN" dirty="0"/>
              <a:t>CATT, RAN4#95e</a:t>
            </a:r>
          </a:p>
          <a:p>
            <a:pPr marL="0" indent="0">
              <a:lnSpc>
                <a:spcPct val="120000"/>
              </a:lnSpc>
              <a:buNone/>
            </a:pPr>
            <a:r>
              <a:rPr lang="en-GB" altLang="ja-JP" dirty="0"/>
              <a:t>[3]	</a:t>
            </a:r>
            <a:r>
              <a:rPr lang="en-GB" altLang="zh-CN" dirty="0"/>
              <a:t> R4-2006261</a:t>
            </a:r>
            <a:r>
              <a:rPr lang="en-US" altLang="zh-CN" dirty="0"/>
              <a:t>, </a:t>
            </a:r>
            <a:r>
              <a:rPr lang="en-US" altLang="ja-JP" dirty="0"/>
              <a:t>TP on remaining issues on Rx RF requirements for NR V2X, CATT, </a:t>
            </a:r>
            <a:r>
              <a:rPr lang="en-GB" altLang="zh-CN" dirty="0"/>
              <a:t>RAN4#95e</a:t>
            </a:r>
          </a:p>
          <a:p>
            <a:pPr marL="0" indent="0">
              <a:lnSpc>
                <a:spcPct val="120000"/>
              </a:lnSpc>
              <a:buNone/>
            </a:pPr>
            <a:r>
              <a:rPr lang="en-US" altLang="ja-JP" dirty="0"/>
              <a:t>[4]	</a:t>
            </a:r>
            <a:r>
              <a:rPr lang="en-GB" altLang="zh-CN" dirty="0"/>
              <a:t> R4-2006262</a:t>
            </a:r>
            <a:r>
              <a:rPr lang="en-US" altLang="ja-JP" dirty="0"/>
              <a:t>, CR for TS38.101-1, Introduce Rx RF requirements for NR V2X single carrier, CATT, </a:t>
            </a:r>
            <a:r>
              <a:rPr lang="en-GB" altLang="zh-CN" dirty="0"/>
              <a:t>RAN4#95e</a:t>
            </a:r>
          </a:p>
          <a:p>
            <a:pPr marL="0" indent="0">
              <a:lnSpc>
                <a:spcPct val="120000"/>
              </a:lnSpc>
              <a:buNone/>
            </a:pPr>
            <a:r>
              <a:rPr lang="en-US" altLang="ja-JP" dirty="0"/>
              <a:t>[5]	</a:t>
            </a:r>
            <a:r>
              <a:rPr lang="en-GB" altLang="zh-CN" dirty="0"/>
              <a:t> R4-2006821</a:t>
            </a:r>
            <a:r>
              <a:rPr lang="en-US" altLang="ja-JP" dirty="0"/>
              <a:t>, </a:t>
            </a:r>
            <a:r>
              <a:rPr lang="en-GB" altLang="zh-CN" dirty="0"/>
              <a:t>REFSENS issues in V2X, Qualcomm Incorporated, RAN4#95e</a:t>
            </a:r>
          </a:p>
          <a:p>
            <a:pPr marL="0" indent="0">
              <a:lnSpc>
                <a:spcPct val="120000"/>
              </a:lnSpc>
              <a:buNone/>
            </a:pPr>
            <a:r>
              <a:rPr lang="en-US" altLang="ja-JP" dirty="0"/>
              <a:t>[6]	</a:t>
            </a:r>
            <a:r>
              <a:rPr lang="en-GB" altLang="zh-CN" dirty="0"/>
              <a:t> R4-2008223</a:t>
            </a:r>
            <a:r>
              <a:rPr lang="en-US" altLang="ja-JP" dirty="0"/>
              <a:t>, On remaining NR V2X Rx requirements, Huawei, </a:t>
            </a:r>
            <a:r>
              <a:rPr lang="en-US" altLang="ja-JP" dirty="0" err="1"/>
              <a:t>HiSilicon</a:t>
            </a:r>
            <a:r>
              <a:rPr lang="en-US" altLang="ja-JP" dirty="0"/>
              <a:t>, </a:t>
            </a:r>
            <a:r>
              <a:rPr lang="en-GB" altLang="zh-CN" dirty="0"/>
              <a:t>RAN4#95e</a:t>
            </a:r>
          </a:p>
          <a:p>
            <a:pPr marL="0" indent="0">
              <a:lnSpc>
                <a:spcPct val="120000"/>
              </a:lnSpc>
              <a:buNone/>
            </a:pPr>
            <a:r>
              <a:rPr lang="en-US" altLang="ja-JP" dirty="0"/>
              <a:t>[7]	R4-2006746, TP on remaining issues for NR V2X UE, LG Electronics France, </a:t>
            </a:r>
            <a:r>
              <a:rPr lang="en-GB" altLang="zh-CN" dirty="0"/>
              <a:t>RAN4#95e</a:t>
            </a:r>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p:txBody>
      </p:sp>
    </p:spTree>
    <p:extLst>
      <p:ext uri="{BB962C8B-B14F-4D97-AF65-F5344CB8AC3E}">
        <p14:creationId xmlns:p14="http://schemas.microsoft.com/office/powerpoint/2010/main" val="225977495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TotalTime>
  <Words>1015</Words>
  <Application>Microsoft Office PowerPoint</Application>
  <PresentationFormat>自定义</PresentationFormat>
  <Paragraphs>85</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テーマ</vt:lpstr>
      <vt:lpstr>WF on remaining Rx RF requirements for NR V2X</vt:lpstr>
      <vt:lpstr>Background</vt:lpstr>
      <vt:lpstr>REFSENS: Diversity gain</vt:lpstr>
      <vt:lpstr>REFSENS: Noise figure in band n38</vt:lpstr>
      <vt:lpstr>REFSENS: target SNR level</vt:lpstr>
      <vt:lpstr>ΔRIB,c for V2X_20_n38</vt:lpstr>
      <vt:lpstr>Maximum input level</vt:lpstr>
      <vt:lpstr>Reference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NTT DOCOMO v2</dc:creator>
  <cp:lastModifiedBy>CATT</cp:lastModifiedBy>
  <cp:revision>177</cp:revision>
  <dcterms:created xsi:type="dcterms:W3CDTF">2019-02-23T04:02:11Z</dcterms:created>
  <dcterms:modified xsi:type="dcterms:W3CDTF">2020-06-05T12:35:06Z</dcterms:modified>
</cp:coreProperties>
</file>